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xml" ContentType="application/vnd.openxmlformats-officedocument.presentationml.tags+xml"/>
  <Override PartName="/ppt/notesSlides/notesSlide34.xml" ContentType="application/vnd.openxmlformats-officedocument.presentationml.notesSlide+xml"/>
  <Override PartName="/ppt/tags/tag3.xml" ContentType="application/vnd.openxmlformats-officedocument.presentationml.tags+xml"/>
  <Override PartName="/ppt/notesSlides/notesSlide35.xml" ContentType="application/vnd.openxmlformats-officedocument.presentationml.notesSlide+xml"/>
  <Override PartName="/ppt/tags/tag4.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 id="2147483734" r:id="rId2"/>
    <p:sldMasterId id="2147483754" r:id="rId3"/>
    <p:sldMasterId id="2147483779" r:id="rId4"/>
    <p:sldMasterId id="2147483799" r:id="rId5"/>
    <p:sldMasterId id="2147483839" r:id="rId6"/>
  </p:sldMasterIdLst>
  <p:notesMasterIdLst>
    <p:notesMasterId r:id="rId66"/>
  </p:notesMasterIdLst>
  <p:sldIdLst>
    <p:sldId id="275" r:id="rId7"/>
    <p:sldId id="700" r:id="rId8"/>
    <p:sldId id="2008" r:id="rId9"/>
    <p:sldId id="477" r:id="rId10"/>
    <p:sldId id="2091" r:id="rId11"/>
    <p:sldId id="2092" r:id="rId12"/>
    <p:sldId id="2093" r:id="rId13"/>
    <p:sldId id="2094" r:id="rId14"/>
    <p:sldId id="1707" r:id="rId15"/>
    <p:sldId id="2329" r:id="rId16"/>
    <p:sldId id="1874" r:id="rId17"/>
    <p:sldId id="2089" r:id="rId18"/>
    <p:sldId id="425" r:id="rId19"/>
    <p:sldId id="2330" r:id="rId20"/>
    <p:sldId id="2343" r:id="rId21"/>
    <p:sldId id="2011" r:id="rId22"/>
    <p:sldId id="2006" r:id="rId23"/>
    <p:sldId id="2357" r:id="rId24"/>
    <p:sldId id="2356" r:id="rId25"/>
    <p:sldId id="505" r:id="rId26"/>
    <p:sldId id="506" r:id="rId27"/>
    <p:sldId id="2344" r:id="rId28"/>
    <p:sldId id="2345" r:id="rId29"/>
    <p:sldId id="2250" r:id="rId30"/>
    <p:sldId id="1809" r:id="rId31"/>
    <p:sldId id="2319" r:id="rId32"/>
    <p:sldId id="2346" r:id="rId33"/>
    <p:sldId id="2347" r:id="rId34"/>
    <p:sldId id="2027" r:id="rId35"/>
    <p:sldId id="2349" r:id="rId36"/>
    <p:sldId id="2350" r:id="rId37"/>
    <p:sldId id="2358" r:id="rId38"/>
    <p:sldId id="2359" r:id="rId39"/>
    <p:sldId id="2360" r:id="rId40"/>
    <p:sldId id="2361" r:id="rId41"/>
    <p:sldId id="2348" r:id="rId42"/>
    <p:sldId id="2351" r:id="rId43"/>
    <p:sldId id="2352" r:id="rId44"/>
    <p:sldId id="1948" r:id="rId45"/>
    <p:sldId id="2353" r:id="rId46"/>
    <p:sldId id="1941" r:id="rId47"/>
    <p:sldId id="2354" r:id="rId48"/>
    <p:sldId id="2355" r:id="rId49"/>
    <p:sldId id="2051" r:id="rId50"/>
    <p:sldId id="2363" r:id="rId51"/>
    <p:sldId id="460" r:id="rId52"/>
    <p:sldId id="2248" r:id="rId53"/>
    <p:sldId id="2052" r:id="rId54"/>
    <p:sldId id="348" r:id="rId55"/>
    <p:sldId id="2083" r:id="rId56"/>
    <p:sldId id="446" r:id="rId57"/>
    <p:sldId id="2084" r:id="rId58"/>
    <p:sldId id="2086" r:id="rId59"/>
    <p:sldId id="2090" r:id="rId60"/>
    <p:sldId id="2316" r:id="rId61"/>
    <p:sldId id="256" r:id="rId62"/>
    <p:sldId id="2219" r:id="rId63"/>
    <p:sldId id="2088" r:id="rId64"/>
    <p:sldId id="2364" r:id="rId6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1714F2B-7B65-A28D-E940-E10F51D497BE}" name="Natasha Sabin" initials="NS" userId="S::natasha.sabin@barnardos.org.uk::c548600e-aede-4671-a06d-54be9b5c8077" providerId="AD"/>
  <p188:author id="{78C470A8-9665-5461-7BD9-B3BA854AFEFB}" name="Kirsty Henderson" initials="KH" userId="S::kirsty.henderson@barnardos.org.uk::b4f3169d-a665-4f4f-85cf-e6dc3247b65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131A8D-4876-4B04-8497-B399831F9357}" v="1" dt="2025-12-23T12:47:35.7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3" autoAdjust="0"/>
    <p:restoredTop sz="62857" autoAdjust="0"/>
  </p:normalViewPr>
  <p:slideViewPr>
    <p:cSldViewPr snapToGrid="0" snapToObjects="1">
      <p:cViewPr varScale="1">
        <p:scale>
          <a:sx n="47" d="100"/>
          <a:sy n="47" d="100"/>
        </p:scale>
        <p:origin x="1716" y="26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80" d="100"/>
          <a:sy n="80" d="100"/>
        </p:scale>
        <p:origin x="2850" y="6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microsoft.com/office/2018/10/relationships/authors" Target="author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barwell" userId="b30271b0f7ce78b1" providerId="LiveId" clId="{6997F7B7-9390-4FC0-9867-161E9129BC24}"/>
    <pc:docChg chg="addSld modSld">
      <pc:chgData name="emma barwell" userId="b30271b0f7ce78b1" providerId="LiveId" clId="{6997F7B7-9390-4FC0-9867-161E9129BC24}" dt="2025-12-23T12:47:35.765" v="12"/>
      <pc:docMkLst>
        <pc:docMk/>
      </pc:docMkLst>
      <pc:sldChg chg="modSp mod">
        <pc:chgData name="emma barwell" userId="b30271b0f7ce78b1" providerId="LiveId" clId="{6997F7B7-9390-4FC0-9867-161E9129BC24}" dt="2025-12-23T12:47:16.515" v="11" actId="20577"/>
        <pc:sldMkLst>
          <pc:docMk/>
          <pc:sldMk cId="3344660959" sldId="275"/>
        </pc:sldMkLst>
        <pc:spChg chg="mod">
          <ac:chgData name="emma barwell" userId="b30271b0f7ce78b1" providerId="LiveId" clId="{6997F7B7-9390-4FC0-9867-161E9129BC24}" dt="2025-12-23T12:47:16.515" v="11" actId="20577"/>
          <ac:spMkLst>
            <pc:docMk/>
            <pc:sldMk cId="3344660959" sldId="275"/>
            <ac:spMk id="3" creationId="{499BAA49-D8ED-D04E-8BE5-E2BF51B6D493}"/>
          </ac:spMkLst>
        </pc:spChg>
      </pc:sldChg>
      <pc:sldChg chg="add">
        <pc:chgData name="emma barwell" userId="b30271b0f7ce78b1" providerId="LiveId" clId="{6997F7B7-9390-4FC0-9867-161E9129BC24}" dt="2025-12-23T12:47:35.765" v="12"/>
        <pc:sldMkLst>
          <pc:docMk/>
          <pc:sldMk cId="1586877113" sldId="2364"/>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contentserver.barnardos.org.uk/otcsdav/nodes/433257040/childsexualabuseappendixtabl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043878268789979E-2"/>
          <c:y val="3.8194444444444448E-2"/>
          <c:w val="0.96391224346241999"/>
          <c:h val="0.73168826552930888"/>
        </c:manualLayout>
      </c:layout>
      <c:barChart>
        <c:barDir val="col"/>
        <c:grouping val="clustered"/>
        <c:varyColors val="0"/>
        <c:ser>
          <c:idx val="0"/>
          <c:order val="0"/>
          <c:tx>
            <c:strRef>
              <c:f>'Table 23'!$B$43</c:f>
              <c:strCache>
                <c:ptCount val="1"/>
                <c:pt idx="0">
                  <c:v>Males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 23'!$A$44:$A$47</c:f>
              <c:strCache>
                <c:ptCount val="4"/>
                <c:pt idx="0">
                  <c:v>Someone known personally</c:v>
                </c:pt>
                <c:pt idx="1">
                  <c:v>Someone in an official position</c:v>
                </c:pt>
                <c:pt idx="2">
                  <c:v>Other support professional or organisation</c:v>
                </c:pt>
                <c:pt idx="3">
                  <c:v>Did not tell anyone</c:v>
                </c:pt>
              </c:strCache>
            </c:strRef>
          </c:cat>
          <c:val>
            <c:numRef>
              <c:f>'Table 23'!$B$44:$B$47</c:f>
              <c:numCache>
                <c:formatCode>0%</c:formatCode>
                <c:ptCount val="4"/>
                <c:pt idx="0">
                  <c:v>0.12827369376324557</c:v>
                </c:pt>
                <c:pt idx="1">
                  <c:v>5.0618863365699554E-2</c:v>
                </c:pt>
                <c:pt idx="2">
                  <c:v>1.4155059525744786E-2</c:v>
                </c:pt>
                <c:pt idx="3">
                  <c:v>0.82466291574357042</c:v>
                </c:pt>
              </c:numCache>
            </c:numRef>
          </c:val>
          <c:extLst>
            <c:ext xmlns:c16="http://schemas.microsoft.com/office/drawing/2014/chart" uri="{C3380CC4-5D6E-409C-BE32-E72D297353CC}">
              <c16:uniqueId val="{00000000-7484-4DE1-8A9B-7F95A4E63FBF}"/>
            </c:ext>
          </c:extLst>
        </c:ser>
        <c:ser>
          <c:idx val="1"/>
          <c:order val="1"/>
          <c:tx>
            <c:strRef>
              <c:f>'Table 23'!$C$43</c:f>
              <c:strCache>
                <c:ptCount val="1"/>
                <c:pt idx="0">
                  <c:v>Females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'Table 23'!$A$44:$A$47</c:f>
              <c:strCache>
                <c:ptCount val="4"/>
                <c:pt idx="0">
                  <c:v>Someone known personally</c:v>
                </c:pt>
                <c:pt idx="1">
                  <c:v>Someone in an official position</c:v>
                </c:pt>
                <c:pt idx="2">
                  <c:v>Other support professional or organisation</c:v>
                </c:pt>
                <c:pt idx="3">
                  <c:v>Did not tell anyone</c:v>
                </c:pt>
              </c:strCache>
            </c:strRef>
          </c:cat>
          <c:val>
            <c:numRef>
              <c:f>'Table 23'!$C$44:$C$47</c:f>
              <c:numCache>
                <c:formatCode>0%</c:formatCode>
                <c:ptCount val="4"/>
                <c:pt idx="0">
                  <c:v>0.24605126900819052</c:v>
                </c:pt>
                <c:pt idx="1">
                  <c:v>8.7819579330095501E-2</c:v>
                </c:pt>
                <c:pt idx="2">
                  <c:v>2.9953196403904068E-2</c:v>
                </c:pt>
                <c:pt idx="3">
                  <c:v>0.74635769587970524</c:v>
                </c:pt>
              </c:numCache>
            </c:numRef>
          </c:val>
          <c:extLst>
            <c:ext xmlns:c16="http://schemas.microsoft.com/office/drawing/2014/chart" uri="{C3380CC4-5D6E-409C-BE32-E72D297353CC}">
              <c16:uniqueId val="{00000001-7484-4DE1-8A9B-7F95A4E63FBF}"/>
            </c:ext>
          </c:extLst>
        </c:ser>
        <c:dLbls>
          <c:showLegendKey val="0"/>
          <c:showVal val="0"/>
          <c:showCatName val="0"/>
          <c:showSerName val="0"/>
          <c:showPercent val="0"/>
          <c:showBubbleSize val="0"/>
        </c:dLbls>
        <c:gapWidth val="219"/>
        <c:overlap val="-27"/>
        <c:axId val="1161045264"/>
        <c:axId val="1161044016"/>
      </c:barChart>
      <c:catAx>
        <c:axId val="1161045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161044016"/>
        <c:crosses val="autoZero"/>
        <c:auto val="1"/>
        <c:lblAlgn val="ctr"/>
        <c:lblOffset val="100"/>
        <c:noMultiLvlLbl val="0"/>
      </c:catAx>
      <c:valAx>
        <c:axId val="1161044016"/>
        <c:scaling>
          <c:orientation val="minMax"/>
        </c:scaling>
        <c:delete val="1"/>
        <c:axPos val="l"/>
        <c:numFmt formatCode="0%" sourceLinked="1"/>
        <c:majorTickMark val="none"/>
        <c:minorTickMark val="none"/>
        <c:tickLblPos val="nextTo"/>
        <c:crossAx val="1161045264"/>
        <c:crosses val="autoZero"/>
        <c:crossBetween val="between"/>
      </c:valAx>
      <c:spPr>
        <a:noFill/>
        <a:ln>
          <a:noFill/>
        </a:ln>
        <a:effectLst/>
      </c:spPr>
    </c:plotArea>
    <c:legend>
      <c:legendPos val="b"/>
      <c:layout>
        <c:manualLayout>
          <c:xMode val="edge"/>
          <c:yMode val="edge"/>
          <c:x val="4.9722573757097099E-2"/>
          <c:y val="7.4709645669291433E-2"/>
          <c:w val="0.23457170911046651"/>
          <c:h val="7.459590988626421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Column3</c:v>
                </c:pt>
              </c:strCache>
            </c:strRef>
          </c:tx>
          <c:spPr>
            <a:solidFill>
              <a:schemeClr val="accent1"/>
            </a:solidFill>
            <a:ln>
              <a:noFill/>
            </a:ln>
            <a:effectLst/>
          </c:spPr>
          <c:invertIfNegative val="0"/>
          <c:cat>
            <c:strRef>
              <c:f>Sheet1!$A$2:$A$7</c:f>
              <c:strCache>
                <c:ptCount val="6"/>
                <c:pt idx="0">
                  <c:v>Family member</c:v>
                </c:pt>
                <c:pt idx="1">
                  <c:v>Friend</c:v>
                </c:pt>
                <c:pt idx="2">
                  <c:v>Residential worker or foster carer</c:v>
                </c:pt>
                <c:pt idx="3">
                  <c:v>Teacher or nursery worker</c:v>
                </c:pt>
                <c:pt idx="4">
                  <c:v>Health professional</c:v>
                </c:pt>
                <c:pt idx="5">
                  <c:v>Social worker</c:v>
                </c:pt>
              </c:strCache>
            </c:strRef>
          </c:cat>
          <c:val>
            <c:numRef>
              <c:f>Sheet1!$B$2:$B$7</c:f>
              <c:numCache>
                <c:formatCode>General</c:formatCode>
                <c:ptCount val="6"/>
                <c:pt idx="0">
                  <c:v>26</c:v>
                </c:pt>
                <c:pt idx="1">
                  <c:v>12</c:v>
                </c:pt>
                <c:pt idx="2">
                  <c:v>10</c:v>
                </c:pt>
                <c:pt idx="3">
                  <c:v>9</c:v>
                </c:pt>
                <c:pt idx="4">
                  <c:v>4</c:v>
                </c:pt>
                <c:pt idx="5">
                  <c:v>3</c:v>
                </c:pt>
              </c:numCache>
            </c:numRef>
          </c:val>
          <c:extLst>
            <c:ext xmlns:c16="http://schemas.microsoft.com/office/drawing/2014/chart" uri="{C3380CC4-5D6E-409C-BE32-E72D297353CC}">
              <c16:uniqueId val="{00000000-A367-4B13-8C58-3D9DBF4648FE}"/>
            </c:ext>
          </c:extLst>
        </c:ser>
        <c:ser>
          <c:idx val="1"/>
          <c:order val="1"/>
          <c:tx>
            <c:strRef>
              <c:f>Sheet1!$C$1</c:f>
              <c:strCache>
                <c:ptCount val="1"/>
                <c:pt idx="0">
                  <c:v>Column1</c:v>
                </c:pt>
              </c:strCache>
            </c:strRef>
          </c:tx>
          <c:spPr>
            <a:solidFill>
              <a:schemeClr val="accent2"/>
            </a:solidFill>
            <a:ln>
              <a:noFill/>
            </a:ln>
            <a:effectLst/>
          </c:spPr>
          <c:invertIfNegative val="0"/>
          <c:cat>
            <c:strRef>
              <c:f>Sheet1!$A$2:$A$7</c:f>
              <c:strCache>
                <c:ptCount val="6"/>
                <c:pt idx="0">
                  <c:v>Family member</c:v>
                </c:pt>
                <c:pt idx="1">
                  <c:v>Friend</c:v>
                </c:pt>
                <c:pt idx="2">
                  <c:v>Residential worker or foster carer</c:v>
                </c:pt>
                <c:pt idx="3">
                  <c:v>Teacher or nursery worker</c:v>
                </c:pt>
                <c:pt idx="4">
                  <c:v>Health professional</c:v>
                </c:pt>
                <c:pt idx="5">
                  <c:v>Social worker</c:v>
                </c:pt>
              </c:strCache>
            </c:strRef>
          </c:cat>
          <c:val>
            <c:numRef>
              <c:f>Sheet1!$C$2:$C$7</c:f>
              <c:numCache>
                <c:formatCode>General</c:formatCode>
                <c:ptCount val="6"/>
              </c:numCache>
            </c:numRef>
          </c:val>
          <c:extLst>
            <c:ext xmlns:c16="http://schemas.microsoft.com/office/drawing/2014/chart" uri="{C3380CC4-5D6E-409C-BE32-E72D297353CC}">
              <c16:uniqueId val="{00000001-A367-4B13-8C58-3D9DBF4648FE}"/>
            </c:ext>
          </c:extLst>
        </c:ser>
        <c:ser>
          <c:idx val="2"/>
          <c:order val="2"/>
          <c:tx>
            <c:strRef>
              <c:f>Sheet1!$D$1</c:f>
              <c:strCache>
                <c:ptCount val="1"/>
                <c:pt idx="0">
                  <c:v>Column2</c:v>
                </c:pt>
              </c:strCache>
            </c:strRef>
          </c:tx>
          <c:spPr>
            <a:solidFill>
              <a:schemeClr val="accent3"/>
            </a:solidFill>
            <a:ln>
              <a:noFill/>
            </a:ln>
            <a:effectLst/>
          </c:spPr>
          <c:invertIfNegative val="0"/>
          <c:cat>
            <c:strRef>
              <c:f>Sheet1!$A$2:$A$7</c:f>
              <c:strCache>
                <c:ptCount val="6"/>
                <c:pt idx="0">
                  <c:v>Family member</c:v>
                </c:pt>
                <c:pt idx="1">
                  <c:v>Friend</c:v>
                </c:pt>
                <c:pt idx="2">
                  <c:v>Residential worker or foster carer</c:v>
                </c:pt>
                <c:pt idx="3">
                  <c:v>Teacher or nursery worker</c:v>
                </c:pt>
                <c:pt idx="4">
                  <c:v>Health professional</c:v>
                </c:pt>
                <c:pt idx="5">
                  <c:v>Social worker</c:v>
                </c:pt>
              </c:strCache>
            </c:strRef>
          </c:cat>
          <c:val>
            <c:numRef>
              <c:f>Sheet1!$D$2:$D$7</c:f>
              <c:numCache>
                <c:formatCode>General</c:formatCode>
                <c:ptCount val="6"/>
              </c:numCache>
            </c:numRef>
          </c:val>
          <c:extLst>
            <c:ext xmlns:c16="http://schemas.microsoft.com/office/drawing/2014/chart" uri="{C3380CC4-5D6E-409C-BE32-E72D297353CC}">
              <c16:uniqueId val="{00000002-A367-4B13-8C58-3D9DBF4648FE}"/>
            </c:ext>
          </c:extLst>
        </c:ser>
        <c:dLbls>
          <c:showLegendKey val="0"/>
          <c:showVal val="0"/>
          <c:showCatName val="0"/>
          <c:showSerName val="0"/>
          <c:showPercent val="0"/>
          <c:showBubbleSize val="0"/>
        </c:dLbls>
        <c:gapWidth val="219"/>
        <c:overlap val="-27"/>
        <c:axId val="14908559"/>
        <c:axId val="14909039"/>
      </c:barChart>
      <c:catAx>
        <c:axId val="149085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ln>
                  <a:noFill/>
                </a:ln>
                <a:solidFill>
                  <a:schemeClr val="tx2"/>
                </a:solidFill>
                <a:latin typeface="+mn-lt"/>
                <a:ea typeface="+mn-ea"/>
                <a:cs typeface="+mn-cs"/>
              </a:defRPr>
            </a:pPr>
            <a:endParaRPr lang="en-US"/>
          </a:p>
        </c:txPr>
        <c:crossAx val="14909039"/>
        <c:crosses val="autoZero"/>
        <c:auto val="1"/>
        <c:lblAlgn val="ctr"/>
        <c:lblOffset val="100"/>
        <c:noMultiLvlLbl val="0"/>
      </c:catAx>
      <c:valAx>
        <c:axId val="1490903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90855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diagrams/_rels/data4.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diagrams/_rels/data6.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8.png"/><Relationship Id="rId7" Type="http://schemas.openxmlformats.org/officeDocument/2006/relationships/image" Target="../media/image51.png"/><Relationship Id="rId12" Type="http://schemas.microsoft.com/office/2007/relationships/hdphoto" Target="../media/hdphoto2.wdp"/><Relationship Id="rId2" Type="http://schemas.openxmlformats.org/officeDocument/2006/relationships/image" Target="../media/image47.svg"/><Relationship Id="rId1" Type="http://schemas.openxmlformats.org/officeDocument/2006/relationships/image" Target="../media/image46.png"/><Relationship Id="rId6" Type="http://schemas.microsoft.com/office/2007/relationships/hdphoto" Target="../media/hdphoto1.wdp"/><Relationship Id="rId11" Type="http://schemas.openxmlformats.org/officeDocument/2006/relationships/image" Target="../media/image55.png"/><Relationship Id="rId5" Type="http://schemas.openxmlformats.org/officeDocument/2006/relationships/image" Target="../media/image50.png"/><Relationship Id="rId10" Type="http://schemas.openxmlformats.org/officeDocument/2006/relationships/image" Target="../media/image54.svg"/><Relationship Id="rId4" Type="http://schemas.openxmlformats.org/officeDocument/2006/relationships/image" Target="../media/image49.svg"/><Relationship Id="rId9" Type="http://schemas.openxmlformats.org/officeDocument/2006/relationships/image" Target="../media/image5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diagrams/_rels/drawing4.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diagrams/_rels/drawing6.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8.png"/><Relationship Id="rId7" Type="http://schemas.openxmlformats.org/officeDocument/2006/relationships/image" Target="../media/image51.png"/><Relationship Id="rId12" Type="http://schemas.microsoft.com/office/2007/relationships/hdphoto" Target="../media/hdphoto2.wdp"/><Relationship Id="rId2" Type="http://schemas.openxmlformats.org/officeDocument/2006/relationships/image" Target="../media/image47.svg"/><Relationship Id="rId1" Type="http://schemas.openxmlformats.org/officeDocument/2006/relationships/image" Target="../media/image46.png"/><Relationship Id="rId6" Type="http://schemas.microsoft.com/office/2007/relationships/hdphoto" Target="../media/hdphoto1.wdp"/><Relationship Id="rId11" Type="http://schemas.openxmlformats.org/officeDocument/2006/relationships/image" Target="../media/image55.png"/><Relationship Id="rId5" Type="http://schemas.openxmlformats.org/officeDocument/2006/relationships/image" Target="../media/image50.png"/><Relationship Id="rId10" Type="http://schemas.openxmlformats.org/officeDocument/2006/relationships/image" Target="../media/image54.svg"/><Relationship Id="rId4" Type="http://schemas.openxmlformats.org/officeDocument/2006/relationships/image" Target="../media/image49.svg"/><Relationship Id="rId9" Type="http://schemas.openxmlformats.org/officeDocument/2006/relationships/image" Target="../media/image53.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0F6C5F-6734-4670-A8D8-01CDBFE0D0AC}" type="doc">
      <dgm:prSet loTypeId="urn:microsoft.com/office/officeart/2008/layout/VerticalCurvedList" loCatId="list" qsTypeId="urn:microsoft.com/office/officeart/2005/8/quickstyle/simple1" qsCatId="simple" csTypeId="urn:microsoft.com/office/officeart/2005/8/colors/colorful2" csCatId="colorful" phldr="1"/>
      <dgm:spPr/>
      <dgm:t>
        <a:bodyPr/>
        <a:lstStyle/>
        <a:p>
          <a:endParaRPr lang="en-US"/>
        </a:p>
      </dgm:t>
    </dgm:pt>
    <dgm:pt modelId="{4EC6F066-F9FC-4B90-87E8-232290DA4C5C}">
      <dgm:prSet custT="1"/>
      <dgm:spPr/>
      <dgm:t>
        <a:bodyPr/>
        <a:lstStyle/>
        <a:p>
          <a:r>
            <a:rPr lang="en-US" sz="1800" dirty="0"/>
            <a:t>The signs and indicators of child sexual abuse</a:t>
          </a:r>
        </a:p>
      </dgm:t>
    </dgm:pt>
    <dgm:pt modelId="{C08D481C-8624-4C64-B0E6-B358C840F84A}" type="parTrans" cxnId="{5E6E935F-EC39-4DFE-A93F-B0A99633A48E}">
      <dgm:prSet/>
      <dgm:spPr/>
      <dgm:t>
        <a:bodyPr/>
        <a:lstStyle/>
        <a:p>
          <a:endParaRPr lang="en-US" sz="1600"/>
        </a:p>
      </dgm:t>
    </dgm:pt>
    <dgm:pt modelId="{1F6CD959-B883-4212-A7C5-7ECE833437A6}" type="sibTrans" cxnId="{5E6E935F-EC39-4DFE-A93F-B0A99633A48E}">
      <dgm:prSet/>
      <dgm:spPr/>
      <dgm:t>
        <a:bodyPr/>
        <a:lstStyle/>
        <a:p>
          <a:endParaRPr lang="en-US" sz="1600"/>
        </a:p>
      </dgm:t>
    </dgm:pt>
    <dgm:pt modelId="{BE76B847-6616-486F-B5AE-481103BA0C2E}">
      <dgm:prSet custT="1"/>
      <dgm:spPr/>
      <dgm:t>
        <a:bodyPr/>
        <a:lstStyle/>
        <a:p>
          <a:r>
            <a:rPr lang="en-GB" sz="1800" dirty="0"/>
            <a:t> What prevents us communicating with children about sexual abuse?</a:t>
          </a:r>
        </a:p>
      </dgm:t>
    </dgm:pt>
    <dgm:pt modelId="{561FF283-8386-48A9-BB98-2DD178861847}" type="parTrans" cxnId="{DA4E1A6E-49E5-4725-8A48-6B89E34811F7}">
      <dgm:prSet/>
      <dgm:spPr/>
      <dgm:t>
        <a:bodyPr/>
        <a:lstStyle/>
        <a:p>
          <a:endParaRPr lang="en-GB"/>
        </a:p>
      </dgm:t>
    </dgm:pt>
    <dgm:pt modelId="{62AA8737-CAFA-4F35-8803-B0AA191E5ABB}" type="sibTrans" cxnId="{DA4E1A6E-49E5-4725-8A48-6B89E34811F7}">
      <dgm:prSet/>
      <dgm:spPr/>
      <dgm:t>
        <a:bodyPr/>
        <a:lstStyle/>
        <a:p>
          <a:endParaRPr lang="en-GB"/>
        </a:p>
      </dgm:t>
    </dgm:pt>
    <dgm:pt modelId="{3A93EDDD-C266-4561-9157-70488F170617}">
      <dgm:prSet custT="1"/>
      <dgm:spPr/>
      <dgm:t>
        <a:bodyPr/>
        <a:lstStyle/>
        <a:p>
          <a:r>
            <a:rPr lang="en-GB" sz="1800" dirty="0"/>
            <a:t>Communicating with children when we have concerns </a:t>
          </a:r>
        </a:p>
      </dgm:t>
    </dgm:pt>
    <dgm:pt modelId="{C3BACE49-2D85-4C0F-942B-5183CF4D2DC6}" type="parTrans" cxnId="{E0EA80F2-4A33-479D-8732-EB486BC2EB8C}">
      <dgm:prSet/>
      <dgm:spPr/>
      <dgm:t>
        <a:bodyPr/>
        <a:lstStyle/>
        <a:p>
          <a:endParaRPr lang="en-GB"/>
        </a:p>
      </dgm:t>
    </dgm:pt>
    <dgm:pt modelId="{85E6A3F4-C8B2-4B7A-9BB0-3AA34E8FD467}" type="sibTrans" cxnId="{E0EA80F2-4A33-479D-8732-EB486BC2EB8C}">
      <dgm:prSet/>
      <dgm:spPr/>
      <dgm:t>
        <a:bodyPr/>
        <a:lstStyle/>
        <a:p>
          <a:endParaRPr lang="en-GB"/>
        </a:p>
      </dgm:t>
    </dgm:pt>
    <dgm:pt modelId="{904A5D96-9FB9-4477-8B41-8542E666F1F6}">
      <dgm:prSet custT="1"/>
      <dgm:spPr/>
      <dgm:t>
        <a:bodyPr/>
        <a:lstStyle/>
        <a:p>
          <a:r>
            <a:rPr lang="en-GB" sz="1800" dirty="0"/>
            <a:t> Supporting children who have been sexually abused </a:t>
          </a:r>
        </a:p>
      </dgm:t>
    </dgm:pt>
    <dgm:pt modelId="{60BCE162-E92E-40F0-B036-92980BD6A499}" type="parTrans" cxnId="{E05B7783-79EE-4B44-8181-7FED6C921E76}">
      <dgm:prSet/>
      <dgm:spPr/>
      <dgm:t>
        <a:bodyPr/>
        <a:lstStyle/>
        <a:p>
          <a:endParaRPr lang="en-GB"/>
        </a:p>
      </dgm:t>
    </dgm:pt>
    <dgm:pt modelId="{F63E6993-E7FA-42A8-B26B-0F729DC5AB13}" type="sibTrans" cxnId="{E05B7783-79EE-4B44-8181-7FED6C921E76}">
      <dgm:prSet/>
      <dgm:spPr/>
      <dgm:t>
        <a:bodyPr/>
        <a:lstStyle/>
        <a:p>
          <a:endParaRPr lang="en-GB"/>
        </a:p>
      </dgm:t>
    </dgm:pt>
    <dgm:pt modelId="{C39158AE-4625-4AF9-95DB-ECF5BE080F3D}">
      <dgm:prSet custT="1"/>
      <dgm:spPr/>
      <dgm:t>
        <a:bodyPr/>
        <a:lstStyle/>
        <a:p>
          <a:r>
            <a:rPr lang="en-GB" sz="1800" dirty="0"/>
            <a:t>The barriers children face in communicating about sexual abuse</a:t>
          </a:r>
        </a:p>
      </dgm:t>
    </dgm:pt>
    <dgm:pt modelId="{88D16BCD-BBE7-4430-A440-BC9AF757CFEE}" type="parTrans" cxnId="{56402792-A898-4AAF-A9A3-F31B89AE684F}">
      <dgm:prSet/>
      <dgm:spPr/>
    </dgm:pt>
    <dgm:pt modelId="{7661F47B-D1C2-48D0-BB79-219AC602415F}" type="sibTrans" cxnId="{56402792-A898-4AAF-A9A3-F31B89AE684F}">
      <dgm:prSet/>
      <dgm:spPr/>
    </dgm:pt>
    <dgm:pt modelId="{8FA08AAF-B8C3-483F-9BAC-E9280C932CCE}" type="pres">
      <dgm:prSet presAssocID="{250F6C5F-6734-4670-A8D8-01CDBFE0D0AC}" presName="Name0" presStyleCnt="0">
        <dgm:presLayoutVars>
          <dgm:chMax val="7"/>
          <dgm:chPref val="7"/>
          <dgm:dir/>
        </dgm:presLayoutVars>
      </dgm:prSet>
      <dgm:spPr/>
    </dgm:pt>
    <dgm:pt modelId="{1ED254E2-BBEC-4C64-9BB2-F34CD1E28E68}" type="pres">
      <dgm:prSet presAssocID="{250F6C5F-6734-4670-A8D8-01CDBFE0D0AC}" presName="Name1" presStyleCnt="0"/>
      <dgm:spPr/>
    </dgm:pt>
    <dgm:pt modelId="{7C86627E-DDE5-422A-B723-74D902BE3C7A}" type="pres">
      <dgm:prSet presAssocID="{250F6C5F-6734-4670-A8D8-01CDBFE0D0AC}" presName="cycle" presStyleCnt="0"/>
      <dgm:spPr/>
    </dgm:pt>
    <dgm:pt modelId="{FC9BBB7B-C541-4A77-9FA1-ACE1BF2FEF7B}" type="pres">
      <dgm:prSet presAssocID="{250F6C5F-6734-4670-A8D8-01CDBFE0D0AC}" presName="srcNode" presStyleLbl="node1" presStyleIdx="0" presStyleCnt="5"/>
      <dgm:spPr/>
    </dgm:pt>
    <dgm:pt modelId="{2A6284C1-D2AE-469B-920B-2A9D1D508DE9}" type="pres">
      <dgm:prSet presAssocID="{250F6C5F-6734-4670-A8D8-01CDBFE0D0AC}" presName="conn" presStyleLbl="parChTrans1D2" presStyleIdx="0" presStyleCnt="1"/>
      <dgm:spPr/>
    </dgm:pt>
    <dgm:pt modelId="{9AE8C98D-3854-4AFD-89BD-55C9C56E55C5}" type="pres">
      <dgm:prSet presAssocID="{250F6C5F-6734-4670-A8D8-01CDBFE0D0AC}" presName="extraNode" presStyleLbl="node1" presStyleIdx="0" presStyleCnt="5"/>
      <dgm:spPr/>
    </dgm:pt>
    <dgm:pt modelId="{D1290405-37A0-4114-B38A-A464EBFD0235}" type="pres">
      <dgm:prSet presAssocID="{250F6C5F-6734-4670-A8D8-01CDBFE0D0AC}" presName="dstNode" presStyleLbl="node1" presStyleIdx="0" presStyleCnt="5"/>
      <dgm:spPr/>
    </dgm:pt>
    <dgm:pt modelId="{D343F43F-BA54-44B3-982B-6395FD2D5DBE}" type="pres">
      <dgm:prSet presAssocID="{4EC6F066-F9FC-4B90-87E8-232290DA4C5C}" presName="text_1" presStyleLbl="node1" presStyleIdx="0" presStyleCnt="5" custLinFactNeighborX="6188" custLinFactNeighborY="8179">
        <dgm:presLayoutVars>
          <dgm:bulletEnabled val="1"/>
        </dgm:presLayoutVars>
      </dgm:prSet>
      <dgm:spPr/>
    </dgm:pt>
    <dgm:pt modelId="{3C6CC2FA-C274-4053-8F07-7BB36E60FE0E}" type="pres">
      <dgm:prSet presAssocID="{4EC6F066-F9FC-4B90-87E8-232290DA4C5C}" presName="accent_1" presStyleCnt="0"/>
      <dgm:spPr/>
    </dgm:pt>
    <dgm:pt modelId="{132E7913-B9CD-45BC-9E7E-71B605767C37}" type="pres">
      <dgm:prSet presAssocID="{4EC6F066-F9FC-4B90-87E8-232290DA4C5C}" presName="accentRepeatNode" presStyleLbl="solidFgAcc1" presStyleIdx="0" presStyleCnt="5"/>
      <dgm:spPr/>
    </dgm:pt>
    <dgm:pt modelId="{922A5D03-E4B4-4007-A460-4D563DA8D78C}" type="pres">
      <dgm:prSet presAssocID="{BE76B847-6616-486F-B5AE-481103BA0C2E}" presName="text_2" presStyleLbl="node1" presStyleIdx="1" presStyleCnt="5">
        <dgm:presLayoutVars>
          <dgm:bulletEnabled val="1"/>
        </dgm:presLayoutVars>
      </dgm:prSet>
      <dgm:spPr/>
    </dgm:pt>
    <dgm:pt modelId="{730753E3-2727-4B2A-8C50-F5852C6C708C}" type="pres">
      <dgm:prSet presAssocID="{BE76B847-6616-486F-B5AE-481103BA0C2E}" presName="accent_2" presStyleCnt="0"/>
      <dgm:spPr/>
    </dgm:pt>
    <dgm:pt modelId="{F7BB021C-97ED-4EF0-BA35-AE8FC46E582F}" type="pres">
      <dgm:prSet presAssocID="{BE76B847-6616-486F-B5AE-481103BA0C2E}" presName="accentRepeatNode" presStyleLbl="solidFgAcc1" presStyleIdx="1" presStyleCnt="5"/>
      <dgm:spPr/>
    </dgm:pt>
    <dgm:pt modelId="{65E437F4-CBF9-4FD8-A1BA-6757B2FDB705}" type="pres">
      <dgm:prSet presAssocID="{C39158AE-4625-4AF9-95DB-ECF5BE080F3D}" presName="text_3" presStyleLbl="node1" presStyleIdx="2" presStyleCnt="5">
        <dgm:presLayoutVars>
          <dgm:bulletEnabled val="1"/>
        </dgm:presLayoutVars>
      </dgm:prSet>
      <dgm:spPr/>
    </dgm:pt>
    <dgm:pt modelId="{EB2CA789-C688-43A8-BDAB-879918E25131}" type="pres">
      <dgm:prSet presAssocID="{C39158AE-4625-4AF9-95DB-ECF5BE080F3D}" presName="accent_3" presStyleCnt="0"/>
      <dgm:spPr/>
    </dgm:pt>
    <dgm:pt modelId="{474EA8E0-C959-4CF0-BD05-8A20D0548E0C}" type="pres">
      <dgm:prSet presAssocID="{C39158AE-4625-4AF9-95DB-ECF5BE080F3D}" presName="accentRepeatNode" presStyleLbl="solidFgAcc1" presStyleIdx="2" presStyleCnt="5"/>
      <dgm:spPr/>
    </dgm:pt>
    <dgm:pt modelId="{208A8091-FC0D-44AD-8D38-B7FFFA434A34}" type="pres">
      <dgm:prSet presAssocID="{3A93EDDD-C266-4561-9157-70488F170617}" presName="text_4" presStyleLbl="node1" presStyleIdx="3" presStyleCnt="5">
        <dgm:presLayoutVars>
          <dgm:bulletEnabled val="1"/>
        </dgm:presLayoutVars>
      </dgm:prSet>
      <dgm:spPr/>
    </dgm:pt>
    <dgm:pt modelId="{FB6A2FE4-B6C9-4C78-8DA3-84ECCAE76C00}" type="pres">
      <dgm:prSet presAssocID="{3A93EDDD-C266-4561-9157-70488F170617}" presName="accent_4" presStyleCnt="0"/>
      <dgm:spPr/>
    </dgm:pt>
    <dgm:pt modelId="{C561E667-BF7B-42A7-B3D5-CDFA44809AA2}" type="pres">
      <dgm:prSet presAssocID="{3A93EDDD-C266-4561-9157-70488F170617}" presName="accentRepeatNode" presStyleLbl="solidFgAcc1" presStyleIdx="3" presStyleCnt="5"/>
      <dgm:spPr/>
    </dgm:pt>
    <dgm:pt modelId="{3719A108-E2B5-4F04-87C7-5B37CA7CC692}" type="pres">
      <dgm:prSet presAssocID="{904A5D96-9FB9-4477-8B41-8542E666F1F6}" presName="text_5" presStyleLbl="node1" presStyleIdx="4" presStyleCnt="5">
        <dgm:presLayoutVars>
          <dgm:bulletEnabled val="1"/>
        </dgm:presLayoutVars>
      </dgm:prSet>
      <dgm:spPr/>
    </dgm:pt>
    <dgm:pt modelId="{0D645367-AAC8-4BC6-9A5D-F92E8998F8EC}" type="pres">
      <dgm:prSet presAssocID="{904A5D96-9FB9-4477-8B41-8542E666F1F6}" presName="accent_5" presStyleCnt="0"/>
      <dgm:spPr/>
    </dgm:pt>
    <dgm:pt modelId="{69502826-24BB-4656-BFAE-78494CFB4167}" type="pres">
      <dgm:prSet presAssocID="{904A5D96-9FB9-4477-8B41-8542E666F1F6}" presName="accentRepeatNode" presStyleLbl="solidFgAcc1" presStyleIdx="4" presStyleCnt="5"/>
      <dgm:spPr/>
    </dgm:pt>
  </dgm:ptLst>
  <dgm:cxnLst>
    <dgm:cxn modelId="{1E0F3B29-59F5-4447-9DFD-C1A4A85D1FDA}" type="presOf" srcId="{BE76B847-6616-486F-B5AE-481103BA0C2E}" destId="{922A5D03-E4B4-4007-A460-4D563DA8D78C}" srcOrd="0" destOrd="0" presId="urn:microsoft.com/office/officeart/2008/layout/VerticalCurvedList"/>
    <dgm:cxn modelId="{F3870032-0CEB-43A0-8D9C-82EE89E974E8}" type="presOf" srcId="{3A93EDDD-C266-4561-9157-70488F170617}" destId="{208A8091-FC0D-44AD-8D38-B7FFFA434A34}" srcOrd="0" destOrd="0" presId="urn:microsoft.com/office/officeart/2008/layout/VerticalCurvedList"/>
    <dgm:cxn modelId="{5E6E935F-EC39-4DFE-A93F-B0A99633A48E}" srcId="{250F6C5F-6734-4670-A8D8-01CDBFE0D0AC}" destId="{4EC6F066-F9FC-4B90-87E8-232290DA4C5C}" srcOrd="0" destOrd="0" parTransId="{C08D481C-8624-4C64-B0E6-B358C840F84A}" sibTransId="{1F6CD959-B883-4212-A7C5-7ECE833437A6}"/>
    <dgm:cxn modelId="{B0203C42-E354-4B2B-9A53-5E02A37924AC}" type="presOf" srcId="{1F6CD959-B883-4212-A7C5-7ECE833437A6}" destId="{2A6284C1-D2AE-469B-920B-2A9D1D508DE9}" srcOrd="0" destOrd="0" presId="urn:microsoft.com/office/officeart/2008/layout/VerticalCurvedList"/>
    <dgm:cxn modelId="{DA4E1A6E-49E5-4725-8A48-6B89E34811F7}" srcId="{250F6C5F-6734-4670-A8D8-01CDBFE0D0AC}" destId="{BE76B847-6616-486F-B5AE-481103BA0C2E}" srcOrd="1" destOrd="0" parTransId="{561FF283-8386-48A9-BB98-2DD178861847}" sibTransId="{62AA8737-CAFA-4F35-8803-B0AA191E5ABB}"/>
    <dgm:cxn modelId="{E05B7783-79EE-4B44-8181-7FED6C921E76}" srcId="{250F6C5F-6734-4670-A8D8-01CDBFE0D0AC}" destId="{904A5D96-9FB9-4477-8B41-8542E666F1F6}" srcOrd="4" destOrd="0" parTransId="{60BCE162-E92E-40F0-B036-92980BD6A499}" sibTransId="{F63E6993-E7FA-42A8-B26B-0F729DC5AB13}"/>
    <dgm:cxn modelId="{4B0D378C-66B0-49D0-8624-E339585E2CDB}" type="presOf" srcId="{4EC6F066-F9FC-4B90-87E8-232290DA4C5C}" destId="{D343F43F-BA54-44B3-982B-6395FD2D5DBE}" srcOrd="0" destOrd="0" presId="urn:microsoft.com/office/officeart/2008/layout/VerticalCurvedList"/>
    <dgm:cxn modelId="{56402792-A898-4AAF-A9A3-F31B89AE684F}" srcId="{250F6C5F-6734-4670-A8D8-01CDBFE0D0AC}" destId="{C39158AE-4625-4AF9-95DB-ECF5BE080F3D}" srcOrd="2" destOrd="0" parTransId="{88D16BCD-BBE7-4430-A440-BC9AF757CFEE}" sibTransId="{7661F47B-D1C2-48D0-BB79-219AC602415F}"/>
    <dgm:cxn modelId="{8B2ECAD9-8CE1-4F6B-B430-F1FF07B38D10}" type="presOf" srcId="{C39158AE-4625-4AF9-95DB-ECF5BE080F3D}" destId="{65E437F4-CBF9-4FD8-A1BA-6757B2FDB705}" srcOrd="0" destOrd="0" presId="urn:microsoft.com/office/officeart/2008/layout/VerticalCurvedList"/>
    <dgm:cxn modelId="{114B7CF0-E1B9-4463-870C-F211BF69CCFB}" type="presOf" srcId="{250F6C5F-6734-4670-A8D8-01CDBFE0D0AC}" destId="{8FA08AAF-B8C3-483F-9BAC-E9280C932CCE}" srcOrd="0" destOrd="0" presId="urn:microsoft.com/office/officeart/2008/layout/VerticalCurvedList"/>
    <dgm:cxn modelId="{E0EA80F2-4A33-479D-8732-EB486BC2EB8C}" srcId="{250F6C5F-6734-4670-A8D8-01CDBFE0D0AC}" destId="{3A93EDDD-C266-4561-9157-70488F170617}" srcOrd="3" destOrd="0" parTransId="{C3BACE49-2D85-4C0F-942B-5183CF4D2DC6}" sibTransId="{85E6A3F4-C8B2-4B7A-9BB0-3AA34E8FD467}"/>
    <dgm:cxn modelId="{D21FC3FD-89A1-4E12-874F-20AE7ED5600C}" type="presOf" srcId="{904A5D96-9FB9-4477-8B41-8542E666F1F6}" destId="{3719A108-E2B5-4F04-87C7-5B37CA7CC692}" srcOrd="0" destOrd="0" presId="urn:microsoft.com/office/officeart/2008/layout/VerticalCurvedList"/>
    <dgm:cxn modelId="{1308A025-D195-4D1C-8983-A64052DC73F6}" type="presParOf" srcId="{8FA08AAF-B8C3-483F-9BAC-E9280C932CCE}" destId="{1ED254E2-BBEC-4C64-9BB2-F34CD1E28E68}" srcOrd="0" destOrd="0" presId="urn:microsoft.com/office/officeart/2008/layout/VerticalCurvedList"/>
    <dgm:cxn modelId="{F562B40C-9B5E-4EC7-8586-EA7A90090832}" type="presParOf" srcId="{1ED254E2-BBEC-4C64-9BB2-F34CD1E28E68}" destId="{7C86627E-DDE5-422A-B723-74D902BE3C7A}" srcOrd="0" destOrd="0" presId="urn:microsoft.com/office/officeart/2008/layout/VerticalCurvedList"/>
    <dgm:cxn modelId="{90308CE9-1CF9-41F5-BD6A-B4757A46B71A}" type="presParOf" srcId="{7C86627E-DDE5-422A-B723-74D902BE3C7A}" destId="{FC9BBB7B-C541-4A77-9FA1-ACE1BF2FEF7B}" srcOrd="0" destOrd="0" presId="urn:microsoft.com/office/officeart/2008/layout/VerticalCurvedList"/>
    <dgm:cxn modelId="{455DEDA8-5FDB-4661-B926-21BEA1B85CFD}" type="presParOf" srcId="{7C86627E-DDE5-422A-B723-74D902BE3C7A}" destId="{2A6284C1-D2AE-469B-920B-2A9D1D508DE9}" srcOrd="1" destOrd="0" presId="urn:microsoft.com/office/officeart/2008/layout/VerticalCurvedList"/>
    <dgm:cxn modelId="{25BCC360-6AB7-4A04-A9A0-7D1A1121AB66}" type="presParOf" srcId="{7C86627E-DDE5-422A-B723-74D902BE3C7A}" destId="{9AE8C98D-3854-4AFD-89BD-55C9C56E55C5}" srcOrd="2" destOrd="0" presId="urn:microsoft.com/office/officeart/2008/layout/VerticalCurvedList"/>
    <dgm:cxn modelId="{FC0C6FA2-DDF5-4A48-81B9-7C550DD02AB0}" type="presParOf" srcId="{7C86627E-DDE5-422A-B723-74D902BE3C7A}" destId="{D1290405-37A0-4114-B38A-A464EBFD0235}" srcOrd="3" destOrd="0" presId="urn:microsoft.com/office/officeart/2008/layout/VerticalCurvedList"/>
    <dgm:cxn modelId="{CD75C614-4D60-4EFB-B7EE-21F697BE2192}" type="presParOf" srcId="{1ED254E2-BBEC-4C64-9BB2-F34CD1E28E68}" destId="{D343F43F-BA54-44B3-982B-6395FD2D5DBE}" srcOrd="1" destOrd="0" presId="urn:microsoft.com/office/officeart/2008/layout/VerticalCurvedList"/>
    <dgm:cxn modelId="{F02BEF30-1E70-4685-80A3-F75D4E4E50A6}" type="presParOf" srcId="{1ED254E2-BBEC-4C64-9BB2-F34CD1E28E68}" destId="{3C6CC2FA-C274-4053-8F07-7BB36E60FE0E}" srcOrd="2" destOrd="0" presId="urn:microsoft.com/office/officeart/2008/layout/VerticalCurvedList"/>
    <dgm:cxn modelId="{C7B3728A-35EA-4C04-9473-4342440FFB0E}" type="presParOf" srcId="{3C6CC2FA-C274-4053-8F07-7BB36E60FE0E}" destId="{132E7913-B9CD-45BC-9E7E-71B605767C37}" srcOrd="0" destOrd="0" presId="urn:microsoft.com/office/officeart/2008/layout/VerticalCurvedList"/>
    <dgm:cxn modelId="{4245C07B-6A5E-4B09-8F2C-47E8E24CD395}" type="presParOf" srcId="{1ED254E2-BBEC-4C64-9BB2-F34CD1E28E68}" destId="{922A5D03-E4B4-4007-A460-4D563DA8D78C}" srcOrd="3" destOrd="0" presId="urn:microsoft.com/office/officeart/2008/layout/VerticalCurvedList"/>
    <dgm:cxn modelId="{F01BC9DD-E1EE-4628-BED1-98A4627A958D}" type="presParOf" srcId="{1ED254E2-BBEC-4C64-9BB2-F34CD1E28E68}" destId="{730753E3-2727-4B2A-8C50-F5852C6C708C}" srcOrd="4" destOrd="0" presId="urn:microsoft.com/office/officeart/2008/layout/VerticalCurvedList"/>
    <dgm:cxn modelId="{57DC1F10-FB01-40D0-A38F-D4DEB677DA86}" type="presParOf" srcId="{730753E3-2727-4B2A-8C50-F5852C6C708C}" destId="{F7BB021C-97ED-4EF0-BA35-AE8FC46E582F}" srcOrd="0" destOrd="0" presId="urn:microsoft.com/office/officeart/2008/layout/VerticalCurvedList"/>
    <dgm:cxn modelId="{86449FB7-D03E-41CB-98BA-81377CA4C4E4}" type="presParOf" srcId="{1ED254E2-BBEC-4C64-9BB2-F34CD1E28E68}" destId="{65E437F4-CBF9-4FD8-A1BA-6757B2FDB705}" srcOrd="5" destOrd="0" presId="urn:microsoft.com/office/officeart/2008/layout/VerticalCurvedList"/>
    <dgm:cxn modelId="{19B0E186-0AD7-4AB5-8E36-6D4A544F8951}" type="presParOf" srcId="{1ED254E2-BBEC-4C64-9BB2-F34CD1E28E68}" destId="{EB2CA789-C688-43A8-BDAB-879918E25131}" srcOrd="6" destOrd="0" presId="urn:microsoft.com/office/officeart/2008/layout/VerticalCurvedList"/>
    <dgm:cxn modelId="{4E5B79BD-C43E-4851-A17E-925189C3C978}" type="presParOf" srcId="{EB2CA789-C688-43A8-BDAB-879918E25131}" destId="{474EA8E0-C959-4CF0-BD05-8A20D0548E0C}" srcOrd="0" destOrd="0" presId="urn:microsoft.com/office/officeart/2008/layout/VerticalCurvedList"/>
    <dgm:cxn modelId="{6A209DD8-E455-4E4B-ABC6-E0237051B504}" type="presParOf" srcId="{1ED254E2-BBEC-4C64-9BB2-F34CD1E28E68}" destId="{208A8091-FC0D-44AD-8D38-B7FFFA434A34}" srcOrd="7" destOrd="0" presId="urn:microsoft.com/office/officeart/2008/layout/VerticalCurvedList"/>
    <dgm:cxn modelId="{A0308EAE-6536-4201-8BA9-DB592F5B5367}" type="presParOf" srcId="{1ED254E2-BBEC-4C64-9BB2-F34CD1E28E68}" destId="{FB6A2FE4-B6C9-4C78-8DA3-84ECCAE76C00}" srcOrd="8" destOrd="0" presId="urn:microsoft.com/office/officeart/2008/layout/VerticalCurvedList"/>
    <dgm:cxn modelId="{092ADCDE-8FB5-4060-9261-3AF74AE06202}" type="presParOf" srcId="{FB6A2FE4-B6C9-4C78-8DA3-84ECCAE76C00}" destId="{C561E667-BF7B-42A7-B3D5-CDFA44809AA2}" srcOrd="0" destOrd="0" presId="urn:microsoft.com/office/officeart/2008/layout/VerticalCurvedList"/>
    <dgm:cxn modelId="{555B45AB-235C-482E-AF4D-4416DFE42D53}" type="presParOf" srcId="{1ED254E2-BBEC-4C64-9BB2-F34CD1E28E68}" destId="{3719A108-E2B5-4F04-87C7-5B37CA7CC692}" srcOrd="9" destOrd="0" presId="urn:microsoft.com/office/officeart/2008/layout/VerticalCurvedList"/>
    <dgm:cxn modelId="{C460F274-E44A-48CC-883F-0AF611028886}" type="presParOf" srcId="{1ED254E2-BBEC-4C64-9BB2-F34CD1E28E68}" destId="{0D645367-AAC8-4BC6-9A5D-F92E8998F8EC}" srcOrd="10" destOrd="0" presId="urn:microsoft.com/office/officeart/2008/layout/VerticalCurvedList"/>
    <dgm:cxn modelId="{980B2F73-8607-496E-BCDE-7E7CA373900C}" type="presParOf" srcId="{0D645367-AAC8-4BC6-9A5D-F92E8998F8EC}" destId="{69502826-24BB-4656-BFAE-78494CFB4167}"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AB4FE2-C1E1-4974-BA3F-F4C1D2DA4CB9}" type="doc">
      <dgm:prSet loTypeId="urn:microsoft.com/office/officeart/2005/8/layout/venn1" loCatId="relationship" qsTypeId="urn:microsoft.com/office/officeart/2005/8/quickstyle/simple1" qsCatId="simple" csTypeId="urn:microsoft.com/office/officeart/2005/8/colors/colorful2" csCatId="colorful" phldr="1"/>
      <dgm:spPr/>
      <dgm:t>
        <a:bodyPr/>
        <a:lstStyle/>
        <a:p>
          <a:endParaRPr lang="en-GB"/>
        </a:p>
      </dgm:t>
    </dgm:pt>
    <dgm:pt modelId="{1A702777-3B29-4CCE-976E-C3E96063EFCE}">
      <dgm:prSet custT="1"/>
      <dgm:spPr/>
      <dgm:t>
        <a:bodyPr/>
        <a:lstStyle/>
        <a:p>
          <a:pPr rtl="0"/>
          <a:r>
            <a:rPr lang="en-GB" sz="1600" b="1" dirty="0"/>
            <a:t>Signs and indicators in children</a:t>
          </a:r>
        </a:p>
      </dgm:t>
    </dgm:pt>
    <dgm:pt modelId="{842A7B5E-7810-48B7-B32B-73E7F9AD76A5}" type="parTrans" cxnId="{38C525DD-776D-4477-BD2A-0C5848D29712}">
      <dgm:prSet/>
      <dgm:spPr/>
      <dgm:t>
        <a:bodyPr/>
        <a:lstStyle/>
        <a:p>
          <a:endParaRPr lang="en-GB"/>
        </a:p>
      </dgm:t>
    </dgm:pt>
    <dgm:pt modelId="{E5B243E7-6FAA-44AE-905E-B175DB70B135}" type="sibTrans" cxnId="{38C525DD-776D-4477-BD2A-0C5848D29712}">
      <dgm:prSet/>
      <dgm:spPr/>
      <dgm:t>
        <a:bodyPr/>
        <a:lstStyle/>
        <a:p>
          <a:endParaRPr lang="en-GB"/>
        </a:p>
      </dgm:t>
    </dgm:pt>
    <dgm:pt modelId="{22BD09D1-DE83-4B6A-A83C-3CED1D1ADFB1}">
      <dgm:prSet custT="1"/>
      <dgm:spPr/>
      <dgm:t>
        <a:bodyPr/>
        <a:lstStyle/>
        <a:p>
          <a:pPr rtl="0"/>
          <a:r>
            <a:rPr lang="en-GB" sz="1600" b="1" dirty="0"/>
            <a:t>Vulnerabilities in the family environment </a:t>
          </a:r>
        </a:p>
      </dgm:t>
    </dgm:pt>
    <dgm:pt modelId="{FCB6C4DB-422A-46BF-B31A-145E74074ADE}" type="parTrans" cxnId="{3FB58AF8-6D98-4DC2-BE11-EA9F0D720E71}">
      <dgm:prSet/>
      <dgm:spPr/>
      <dgm:t>
        <a:bodyPr/>
        <a:lstStyle/>
        <a:p>
          <a:endParaRPr lang="en-GB"/>
        </a:p>
      </dgm:t>
    </dgm:pt>
    <dgm:pt modelId="{6B85B7D7-5A15-4350-BE7A-3BD8702EC538}" type="sibTrans" cxnId="{3FB58AF8-6D98-4DC2-BE11-EA9F0D720E71}">
      <dgm:prSet/>
      <dgm:spPr/>
      <dgm:t>
        <a:bodyPr/>
        <a:lstStyle/>
        <a:p>
          <a:endParaRPr lang="en-GB"/>
        </a:p>
      </dgm:t>
    </dgm:pt>
    <dgm:pt modelId="{59A6EECD-C17D-42F9-B566-3E4DCACC132E}">
      <dgm:prSet custT="1"/>
      <dgm:spPr/>
      <dgm:t>
        <a:bodyPr/>
        <a:lstStyle/>
        <a:p>
          <a:pPr rtl="0"/>
          <a:r>
            <a:rPr lang="en-GB" sz="1600" b="1" dirty="0"/>
            <a:t>Signs and indicators of sexually abusive behaviour </a:t>
          </a:r>
        </a:p>
      </dgm:t>
    </dgm:pt>
    <dgm:pt modelId="{5C2224CD-1B8F-4053-BD0D-8B4BF3C94283}" type="parTrans" cxnId="{FAD78556-7FEF-4264-8925-BA5D9588BCC9}">
      <dgm:prSet/>
      <dgm:spPr/>
      <dgm:t>
        <a:bodyPr/>
        <a:lstStyle/>
        <a:p>
          <a:endParaRPr lang="en-GB"/>
        </a:p>
      </dgm:t>
    </dgm:pt>
    <dgm:pt modelId="{A33ED3FC-8E01-4AC7-9FB7-AA45836C55F1}" type="sibTrans" cxnId="{FAD78556-7FEF-4264-8925-BA5D9588BCC9}">
      <dgm:prSet/>
      <dgm:spPr/>
      <dgm:t>
        <a:bodyPr/>
        <a:lstStyle/>
        <a:p>
          <a:endParaRPr lang="en-GB"/>
        </a:p>
      </dgm:t>
    </dgm:pt>
    <dgm:pt modelId="{E2CD41F3-516E-4008-A92B-09914DCB31C0}" type="pres">
      <dgm:prSet presAssocID="{C4AB4FE2-C1E1-4974-BA3F-F4C1D2DA4CB9}" presName="compositeShape" presStyleCnt="0">
        <dgm:presLayoutVars>
          <dgm:chMax val="7"/>
          <dgm:dir/>
          <dgm:resizeHandles val="exact"/>
        </dgm:presLayoutVars>
      </dgm:prSet>
      <dgm:spPr/>
    </dgm:pt>
    <dgm:pt modelId="{59CDE9DD-01CC-47B5-89D1-F0D6E0867350}" type="pres">
      <dgm:prSet presAssocID="{1A702777-3B29-4CCE-976E-C3E96063EFCE}" presName="circ1" presStyleLbl="vennNode1" presStyleIdx="0" presStyleCnt="3" custLinFactNeighborX="-902" custLinFactNeighborY="-8895"/>
      <dgm:spPr/>
    </dgm:pt>
    <dgm:pt modelId="{DE0B35B1-43BC-4F90-882C-3CBF8CECFAEC}" type="pres">
      <dgm:prSet presAssocID="{1A702777-3B29-4CCE-976E-C3E96063EFCE}" presName="circ1Tx" presStyleLbl="revTx" presStyleIdx="0" presStyleCnt="0">
        <dgm:presLayoutVars>
          <dgm:chMax val="0"/>
          <dgm:chPref val="0"/>
          <dgm:bulletEnabled val="1"/>
        </dgm:presLayoutVars>
      </dgm:prSet>
      <dgm:spPr/>
    </dgm:pt>
    <dgm:pt modelId="{2D0D9974-8F2A-4EEF-91BE-85C11D6896A0}" type="pres">
      <dgm:prSet presAssocID="{22BD09D1-DE83-4B6A-A83C-3CED1D1ADFB1}" presName="circ2" presStyleLbl="vennNode1" presStyleIdx="1" presStyleCnt="3"/>
      <dgm:spPr/>
    </dgm:pt>
    <dgm:pt modelId="{C7FDAD5E-C73C-459A-AD64-6970228435AE}" type="pres">
      <dgm:prSet presAssocID="{22BD09D1-DE83-4B6A-A83C-3CED1D1ADFB1}" presName="circ2Tx" presStyleLbl="revTx" presStyleIdx="0" presStyleCnt="0">
        <dgm:presLayoutVars>
          <dgm:chMax val="0"/>
          <dgm:chPref val="0"/>
          <dgm:bulletEnabled val="1"/>
        </dgm:presLayoutVars>
      </dgm:prSet>
      <dgm:spPr/>
    </dgm:pt>
    <dgm:pt modelId="{D347BAAC-EBE4-4CCA-95F9-3C3DFDE50D18}" type="pres">
      <dgm:prSet presAssocID="{59A6EECD-C17D-42F9-B566-3E4DCACC132E}" presName="circ3" presStyleLbl="vennNode1" presStyleIdx="2" presStyleCnt="3"/>
      <dgm:spPr/>
    </dgm:pt>
    <dgm:pt modelId="{78F6B880-A62C-4234-A2D1-4A1E41836EE1}" type="pres">
      <dgm:prSet presAssocID="{59A6EECD-C17D-42F9-B566-3E4DCACC132E}" presName="circ3Tx" presStyleLbl="revTx" presStyleIdx="0" presStyleCnt="0">
        <dgm:presLayoutVars>
          <dgm:chMax val="0"/>
          <dgm:chPref val="0"/>
          <dgm:bulletEnabled val="1"/>
        </dgm:presLayoutVars>
      </dgm:prSet>
      <dgm:spPr/>
    </dgm:pt>
  </dgm:ptLst>
  <dgm:cxnLst>
    <dgm:cxn modelId="{7627FA2C-F586-40BD-9C10-1A907B2F42F6}" type="presOf" srcId="{C4AB4FE2-C1E1-4974-BA3F-F4C1D2DA4CB9}" destId="{E2CD41F3-516E-4008-A92B-09914DCB31C0}" srcOrd="0" destOrd="0" presId="urn:microsoft.com/office/officeart/2005/8/layout/venn1"/>
    <dgm:cxn modelId="{36290E39-71E6-41AC-BF9E-6076E21FB927}" type="presOf" srcId="{1A702777-3B29-4CCE-976E-C3E96063EFCE}" destId="{DE0B35B1-43BC-4F90-882C-3CBF8CECFAEC}" srcOrd="1" destOrd="0" presId="urn:microsoft.com/office/officeart/2005/8/layout/venn1"/>
    <dgm:cxn modelId="{FAD78556-7FEF-4264-8925-BA5D9588BCC9}" srcId="{C4AB4FE2-C1E1-4974-BA3F-F4C1D2DA4CB9}" destId="{59A6EECD-C17D-42F9-B566-3E4DCACC132E}" srcOrd="2" destOrd="0" parTransId="{5C2224CD-1B8F-4053-BD0D-8B4BF3C94283}" sibTransId="{A33ED3FC-8E01-4AC7-9FB7-AA45836C55F1}"/>
    <dgm:cxn modelId="{9A653780-ADFF-468B-951D-04342CA35904}" type="presOf" srcId="{59A6EECD-C17D-42F9-B566-3E4DCACC132E}" destId="{78F6B880-A62C-4234-A2D1-4A1E41836EE1}" srcOrd="1" destOrd="0" presId="urn:microsoft.com/office/officeart/2005/8/layout/venn1"/>
    <dgm:cxn modelId="{48AB3AB1-7359-4E3E-A09A-9BA5EB7C338D}" type="presOf" srcId="{59A6EECD-C17D-42F9-B566-3E4DCACC132E}" destId="{D347BAAC-EBE4-4CCA-95F9-3C3DFDE50D18}" srcOrd="0" destOrd="0" presId="urn:microsoft.com/office/officeart/2005/8/layout/venn1"/>
    <dgm:cxn modelId="{804B31C8-8C90-41D1-911E-90C7210B059D}" type="presOf" srcId="{1A702777-3B29-4CCE-976E-C3E96063EFCE}" destId="{59CDE9DD-01CC-47B5-89D1-F0D6E0867350}" srcOrd="0" destOrd="0" presId="urn:microsoft.com/office/officeart/2005/8/layout/venn1"/>
    <dgm:cxn modelId="{3D6DB1D1-27D4-4548-B7DC-2EFC19D0C180}" type="presOf" srcId="{22BD09D1-DE83-4B6A-A83C-3CED1D1ADFB1}" destId="{C7FDAD5E-C73C-459A-AD64-6970228435AE}" srcOrd="1" destOrd="0" presId="urn:microsoft.com/office/officeart/2005/8/layout/venn1"/>
    <dgm:cxn modelId="{38C525DD-776D-4477-BD2A-0C5848D29712}" srcId="{C4AB4FE2-C1E1-4974-BA3F-F4C1D2DA4CB9}" destId="{1A702777-3B29-4CCE-976E-C3E96063EFCE}" srcOrd="0" destOrd="0" parTransId="{842A7B5E-7810-48B7-B32B-73E7F9AD76A5}" sibTransId="{E5B243E7-6FAA-44AE-905E-B175DB70B135}"/>
    <dgm:cxn modelId="{D0A15CF3-3298-43C1-AD33-25FBF6BAF03B}" type="presOf" srcId="{22BD09D1-DE83-4B6A-A83C-3CED1D1ADFB1}" destId="{2D0D9974-8F2A-4EEF-91BE-85C11D6896A0}" srcOrd="0" destOrd="0" presId="urn:microsoft.com/office/officeart/2005/8/layout/venn1"/>
    <dgm:cxn modelId="{3FB58AF8-6D98-4DC2-BE11-EA9F0D720E71}" srcId="{C4AB4FE2-C1E1-4974-BA3F-F4C1D2DA4CB9}" destId="{22BD09D1-DE83-4B6A-A83C-3CED1D1ADFB1}" srcOrd="1" destOrd="0" parTransId="{FCB6C4DB-422A-46BF-B31A-145E74074ADE}" sibTransId="{6B85B7D7-5A15-4350-BE7A-3BD8702EC538}"/>
    <dgm:cxn modelId="{0F1CB5CC-BA0B-4B9C-AA7F-5D99BA7B3E52}" type="presParOf" srcId="{E2CD41F3-516E-4008-A92B-09914DCB31C0}" destId="{59CDE9DD-01CC-47B5-89D1-F0D6E0867350}" srcOrd="0" destOrd="0" presId="urn:microsoft.com/office/officeart/2005/8/layout/venn1"/>
    <dgm:cxn modelId="{8497BC0D-64C6-4B33-9699-2A6B6A85B186}" type="presParOf" srcId="{E2CD41F3-516E-4008-A92B-09914DCB31C0}" destId="{DE0B35B1-43BC-4F90-882C-3CBF8CECFAEC}" srcOrd="1" destOrd="0" presId="urn:microsoft.com/office/officeart/2005/8/layout/venn1"/>
    <dgm:cxn modelId="{93FB8F94-21E7-4D2D-9F5E-BE50A86FC59B}" type="presParOf" srcId="{E2CD41F3-516E-4008-A92B-09914DCB31C0}" destId="{2D0D9974-8F2A-4EEF-91BE-85C11D6896A0}" srcOrd="2" destOrd="0" presId="urn:microsoft.com/office/officeart/2005/8/layout/venn1"/>
    <dgm:cxn modelId="{AECD5654-E1F5-45D0-9588-38F592F4DF73}" type="presParOf" srcId="{E2CD41F3-516E-4008-A92B-09914DCB31C0}" destId="{C7FDAD5E-C73C-459A-AD64-6970228435AE}" srcOrd="3" destOrd="0" presId="urn:microsoft.com/office/officeart/2005/8/layout/venn1"/>
    <dgm:cxn modelId="{53A5646C-8EFD-4774-9C59-EBCE14DCDC69}" type="presParOf" srcId="{E2CD41F3-516E-4008-A92B-09914DCB31C0}" destId="{D347BAAC-EBE4-4CCA-95F9-3C3DFDE50D18}" srcOrd="4" destOrd="0" presId="urn:microsoft.com/office/officeart/2005/8/layout/venn1"/>
    <dgm:cxn modelId="{21820350-8055-4EA0-9A7A-2B91BA3F5363}" type="presParOf" srcId="{E2CD41F3-516E-4008-A92B-09914DCB31C0}" destId="{78F6B880-A62C-4234-A2D1-4A1E41836EE1}"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E377B5-7152-491C-A779-0B939FF937B8}" type="doc">
      <dgm:prSet loTypeId="urn:microsoft.com/office/officeart/2008/layout/CaptionedPictures" loCatId="picture" qsTypeId="urn:microsoft.com/office/officeart/2005/8/quickstyle/simple1" qsCatId="simple" csTypeId="urn:microsoft.com/office/officeart/2005/8/colors/colorful4" csCatId="colorful" phldr="1"/>
      <dgm:spPr/>
      <dgm:t>
        <a:bodyPr/>
        <a:lstStyle/>
        <a:p>
          <a:endParaRPr lang="en-GB"/>
        </a:p>
      </dgm:t>
    </dgm:pt>
    <dgm:pt modelId="{BB01425A-24A4-49D3-B868-8DC462DC5179}">
      <dgm:prSet custT="1"/>
      <dgm:spPr/>
      <dgm:t>
        <a:bodyPr/>
        <a:lstStyle/>
        <a:p>
          <a:r>
            <a:rPr lang="en-GB" sz="1800" b="1" dirty="0">
              <a:solidFill>
                <a:schemeClr val="tx2"/>
              </a:solidFill>
            </a:rPr>
            <a:t>Gender</a:t>
          </a:r>
        </a:p>
      </dgm:t>
    </dgm:pt>
    <dgm:pt modelId="{D796F979-798E-4701-9BDC-918A82651614}" type="parTrans" cxnId="{4AC2CDCF-3510-4B58-81A0-94294F7627CD}">
      <dgm:prSet/>
      <dgm:spPr/>
      <dgm:t>
        <a:bodyPr/>
        <a:lstStyle/>
        <a:p>
          <a:endParaRPr lang="en-GB" sz="1400" b="1">
            <a:solidFill>
              <a:schemeClr val="tx2"/>
            </a:solidFill>
          </a:endParaRPr>
        </a:p>
      </dgm:t>
    </dgm:pt>
    <dgm:pt modelId="{B8E0AD17-5FB3-4E80-9B10-723564E946AD}" type="sibTrans" cxnId="{4AC2CDCF-3510-4B58-81A0-94294F7627CD}">
      <dgm:prSet/>
      <dgm:spPr/>
      <dgm:t>
        <a:bodyPr/>
        <a:lstStyle/>
        <a:p>
          <a:endParaRPr lang="en-GB" sz="1400" b="1">
            <a:solidFill>
              <a:schemeClr val="tx2"/>
            </a:solidFill>
          </a:endParaRPr>
        </a:p>
      </dgm:t>
    </dgm:pt>
    <dgm:pt modelId="{9F060E67-1FF9-4BB7-B409-F62E9119CDEF}">
      <dgm:prSet custT="1"/>
      <dgm:spPr/>
      <dgm:t>
        <a:bodyPr/>
        <a:lstStyle/>
        <a:p>
          <a:r>
            <a:rPr lang="en-GB" sz="1800" b="1">
              <a:solidFill>
                <a:schemeClr val="tx2"/>
              </a:solidFill>
            </a:rPr>
            <a:t>Ethnicity </a:t>
          </a:r>
        </a:p>
      </dgm:t>
    </dgm:pt>
    <dgm:pt modelId="{BBE2DAFD-45B8-4577-B474-70A4EFCEE6C5}" type="parTrans" cxnId="{FD0563AF-64E8-45C5-BC8E-4189E7483139}">
      <dgm:prSet/>
      <dgm:spPr/>
      <dgm:t>
        <a:bodyPr/>
        <a:lstStyle/>
        <a:p>
          <a:endParaRPr lang="en-GB" sz="1400" b="1">
            <a:solidFill>
              <a:schemeClr val="tx2"/>
            </a:solidFill>
          </a:endParaRPr>
        </a:p>
      </dgm:t>
    </dgm:pt>
    <dgm:pt modelId="{24C09117-46BB-46C3-B3CA-45A597261390}" type="sibTrans" cxnId="{FD0563AF-64E8-45C5-BC8E-4189E7483139}">
      <dgm:prSet/>
      <dgm:spPr/>
      <dgm:t>
        <a:bodyPr/>
        <a:lstStyle/>
        <a:p>
          <a:endParaRPr lang="en-GB" sz="1400" b="1">
            <a:solidFill>
              <a:schemeClr val="tx2"/>
            </a:solidFill>
          </a:endParaRPr>
        </a:p>
      </dgm:t>
    </dgm:pt>
    <dgm:pt modelId="{B8BC6E28-50A1-4440-B849-C13B2C6D9261}">
      <dgm:prSet custT="1"/>
      <dgm:spPr/>
      <dgm:t>
        <a:bodyPr/>
        <a:lstStyle/>
        <a:p>
          <a:r>
            <a:rPr lang="en-GB" sz="1800" b="1">
              <a:solidFill>
                <a:schemeClr val="tx2"/>
              </a:solidFill>
            </a:rPr>
            <a:t>Religion</a:t>
          </a:r>
        </a:p>
      </dgm:t>
    </dgm:pt>
    <dgm:pt modelId="{48EEA98A-95DA-46D1-A61E-C2FC5D36550E}" type="parTrans" cxnId="{F1ECFAEE-A5C9-4CAC-BA82-FF5D2D291C03}">
      <dgm:prSet/>
      <dgm:spPr/>
      <dgm:t>
        <a:bodyPr/>
        <a:lstStyle/>
        <a:p>
          <a:endParaRPr lang="en-GB" sz="1400" b="1">
            <a:solidFill>
              <a:schemeClr val="tx2"/>
            </a:solidFill>
          </a:endParaRPr>
        </a:p>
      </dgm:t>
    </dgm:pt>
    <dgm:pt modelId="{93881AAE-6CD4-48A8-A7F6-E9EBAC0F5F3B}" type="sibTrans" cxnId="{F1ECFAEE-A5C9-4CAC-BA82-FF5D2D291C03}">
      <dgm:prSet/>
      <dgm:spPr/>
      <dgm:t>
        <a:bodyPr/>
        <a:lstStyle/>
        <a:p>
          <a:endParaRPr lang="en-GB" sz="1400" b="1">
            <a:solidFill>
              <a:schemeClr val="tx2"/>
            </a:solidFill>
          </a:endParaRPr>
        </a:p>
      </dgm:t>
    </dgm:pt>
    <dgm:pt modelId="{040605C9-E341-4BD4-BAFD-8937633049B3}">
      <dgm:prSet custT="1"/>
      <dgm:spPr/>
      <dgm:t>
        <a:bodyPr/>
        <a:lstStyle/>
        <a:p>
          <a:r>
            <a:rPr lang="en-GB" sz="1800" b="1">
              <a:solidFill>
                <a:schemeClr val="tx2"/>
              </a:solidFill>
            </a:rPr>
            <a:t>Disability</a:t>
          </a:r>
        </a:p>
      </dgm:t>
    </dgm:pt>
    <dgm:pt modelId="{2FA5B9B0-7203-4255-B0F0-628A8D3877BA}" type="parTrans" cxnId="{C77D2840-3D90-4425-AE8B-B720D25A69DE}">
      <dgm:prSet/>
      <dgm:spPr/>
      <dgm:t>
        <a:bodyPr/>
        <a:lstStyle/>
        <a:p>
          <a:endParaRPr lang="en-GB" sz="1400" b="1">
            <a:solidFill>
              <a:schemeClr val="tx2"/>
            </a:solidFill>
          </a:endParaRPr>
        </a:p>
      </dgm:t>
    </dgm:pt>
    <dgm:pt modelId="{47E8CBCB-2123-4F64-8BA1-73CBB2D175DE}" type="sibTrans" cxnId="{C77D2840-3D90-4425-AE8B-B720D25A69DE}">
      <dgm:prSet/>
      <dgm:spPr/>
      <dgm:t>
        <a:bodyPr/>
        <a:lstStyle/>
        <a:p>
          <a:endParaRPr lang="en-GB" sz="1400" b="1">
            <a:solidFill>
              <a:schemeClr val="tx2"/>
            </a:solidFill>
          </a:endParaRPr>
        </a:p>
      </dgm:t>
    </dgm:pt>
    <dgm:pt modelId="{CF392FE2-0539-46F0-88CE-484741E1331F}">
      <dgm:prSet custT="1"/>
      <dgm:spPr/>
      <dgm:t>
        <a:bodyPr/>
        <a:lstStyle/>
        <a:p>
          <a:r>
            <a:rPr lang="en-GB" sz="1800" b="1">
              <a:solidFill>
                <a:schemeClr val="tx2"/>
              </a:solidFill>
            </a:rPr>
            <a:t>Sexuality</a:t>
          </a:r>
        </a:p>
      </dgm:t>
    </dgm:pt>
    <dgm:pt modelId="{00C23669-5B8B-4A92-A9F6-0E600C5A585A}" type="parTrans" cxnId="{9B2B972B-C7BF-4C33-A4AC-E5B9EF1E8311}">
      <dgm:prSet/>
      <dgm:spPr/>
      <dgm:t>
        <a:bodyPr/>
        <a:lstStyle/>
        <a:p>
          <a:endParaRPr lang="en-GB" sz="1400" b="1">
            <a:solidFill>
              <a:schemeClr val="tx2"/>
            </a:solidFill>
          </a:endParaRPr>
        </a:p>
      </dgm:t>
    </dgm:pt>
    <dgm:pt modelId="{4661DE13-A55B-489C-AA38-F072731CB6D5}" type="sibTrans" cxnId="{9B2B972B-C7BF-4C33-A4AC-E5B9EF1E8311}">
      <dgm:prSet/>
      <dgm:spPr/>
      <dgm:t>
        <a:bodyPr/>
        <a:lstStyle/>
        <a:p>
          <a:endParaRPr lang="en-GB" sz="1400" b="1">
            <a:solidFill>
              <a:schemeClr val="tx2"/>
            </a:solidFill>
          </a:endParaRPr>
        </a:p>
      </dgm:t>
    </dgm:pt>
    <dgm:pt modelId="{54FB288F-C7E9-4259-8DAF-B8D4CDFA48CB}" type="pres">
      <dgm:prSet presAssocID="{4AE377B5-7152-491C-A779-0B939FF937B8}" presName="Name0" presStyleCnt="0">
        <dgm:presLayoutVars>
          <dgm:chMax/>
          <dgm:chPref/>
          <dgm:dir/>
        </dgm:presLayoutVars>
      </dgm:prSet>
      <dgm:spPr/>
    </dgm:pt>
    <dgm:pt modelId="{141530BB-0B1B-4890-A67F-CA2B4485EA46}" type="pres">
      <dgm:prSet presAssocID="{BB01425A-24A4-49D3-B868-8DC462DC5179}" presName="composite" presStyleCnt="0">
        <dgm:presLayoutVars>
          <dgm:chMax val="1"/>
          <dgm:chPref val="1"/>
        </dgm:presLayoutVars>
      </dgm:prSet>
      <dgm:spPr/>
    </dgm:pt>
    <dgm:pt modelId="{B2D8E550-427C-4CC5-AFC4-4C28747A6C91}" type="pres">
      <dgm:prSet presAssocID="{BB01425A-24A4-49D3-B868-8DC462DC5179}" presName="Accent" presStyleLbl="trAlignAcc1" presStyleIdx="0" presStyleCnt="5">
        <dgm:presLayoutVars>
          <dgm:chMax val="0"/>
          <dgm:chPref val="0"/>
        </dgm:presLayoutVars>
      </dgm:prSet>
      <dgm:spPr/>
    </dgm:pt>
    <dgm:pt modelId="{5767E75B-CA5A-44DE-9FCF-715F4625AC1C}" type="pres">
      <dgm:prSet presAssocID="{BB01425A-24A4-49D3-B868-8DC462DC5179}" presName="Image" presStyleLbl="alignImgPlace1" presStyleIdx="0" presStyleCnt="5" custScaleX="80240">
        <dgm:presLayoutVars>
          <dgm:chMax val="0"/>
          <dgm:chPref val="0"/>
        </dgm:presLayoutVars>
      </dgm:prSet>
      <dgm:spPr>
        <a:blipFill>
          <a:blip xmlns:r="http://schemas.openxmlformats.org/officeDocument/2006/relationships" r:embed="rId1">
            <a:duotone>
              <a:schemeClr val="accent3">
                <a:shade val="45000"/>
                <a:satMod val="135000"/>
              </a:schemeClr>
              <a:prstClr val="white"/>
            </a:duotone>
            <a:extLst>
              <a:ext uri="{28A0092B-C50C-407E-A947-70E740481C1C}">
                <a14:useLocalDpi xmlns:a14="http://schemas.microsoft.com/office/drawing/2010/main" val="0"/>
              </a:ext>
            </a:extLst>
          </a:blip>
          <a:srcRect/>
          <a:stretch>
            <a:fillRect l="-25000" r="-25000"/>
          </a:stretch>
        </a:blipFill>
      </dgm:spPr>
    </dgm:pt>
    <dgm:pt modelId="{D431A22D-7514-4CA0-A4A4-5D62776524F4}" type="pres">
      <dgm:prSet presAssocID="{BB01425A-24A4-49D3-B868-8DC462DC5179}" presName="ChildComposite" presStyleCnt="0"/>
      <dgm:spPr/>
    </dgm:pt>
    <dgm:pt modelId="{8EC63DE4-DAF4-4F88-A7D1-498401CC5BA8}" type="pres">
      <dgm:prSet presAssocID="{BB01425A-24A4-49D3-B868-8DC462DC5179}" presName="Child" presStyleLbl="node1" presStyleIdx="0" presStyleCnt="0">
        <dgm:presLayoutVars>
          <dgm:chMax val="0"/>
          <dgm:chPref val="0"/>
          <dgm:bulletEnabled val="1"/>
        </dgm:presLayoutVars>
      </dgm:prSet>
      <dgm:spPr/>
    </dgm:pt>
    <dgm:pt modelId="{15138904-84AB-4468-BF87-531277E021A8}" type="pres">
      <dgm:prSet presAssocID="{BB01425A-24A4-49D3-B868-8DC462DC5179}" presName="Parent" presStyleLbl="revTx" presStyleIdx="0" presStyleCnt="5">
        <dgm:presLayoutVars>
          <dgm:chMax val="1"/>
          <dgm:chPref val="0"/>
          <dgm:bulletEnabled val="1"/>
        </dgm:presLayoutVars>
      </dgm:prSet>
      <dgm:spPr/>
    </dgm:pt>
    <dgm:pt modelId="{6C1FB69E-AB66-486D-ADB3-D2978089E3D1}" type="pres">
      <dgm:prSet presAssocID="{B8E0AD17-5FB3-4E80-9B10-723564E946AD}" presName="sibTrans" presStyleCnt="0"/>
      <dgm:spPr/>
    </dgm:pt>
    <dgm:pt modelId="{514B68D2-94EF-4E76-8ABB-71647E31B2B9}" type="pres">
      <dgm:prSet presAssocID="{9F060E67-1FF9-4BB7-B409-F62E9119CDEF}" presName="composite" presStyleCnt="0">
        <dgm:presLayoutVars>
          <dgm:chMax val="1"/>
          <dgm:chPref val="1"/>
        </dgm:presLayoutVars>
      </dgm:prSet>
      <dgm:spPr/>
    </dgm:pt>
    <dgm:pt modelId="{D6A92AF1-0F0B-41D1-957F-44AFA9C2753D}" type="pres">
      <dgm:prSet presAssocID="{9F060E67-1FF9-4BB7-B409-F62E9119CDEF}" presName="Accent" presStyleLbl="trAlignAcc1" presStyleIdx="1" presStyleCnt="5">
        <dgm:presLayoutVars>
          <dgm:chMax val="0"/>
          <dgm:chPref val="0"/>
        </dgm:presLayoutVars>
      </dgm:prSet>
      <dgm:spPr/>
    </dgm:pt>
    <dgm:pt modelId="{45EEBBF5-10F9-4A34-B26C-D1AE4DB2F047}" type="pres">
      <dgm:prSet presAssocID="{9F060E67-1FF9-4BB7-B409-F62E9119CDEF}" presName="Image" presStyleLbl="alignImgPlace1" presStyleIdx="1" presStyleCnt="5" custScaleX="64065">
        <dgm:presLayoutVars>
          <dgm:chMax val="0"/>
          <dgm:chPref val="0"/>
        </dgm:presLayoutVars>
      </dgm:prSet>
      <dgm:spPr>
        <a:blipFill>
          <a:blip xmlns:r="http://schemas.openxmlformats.org/officeDocument/2006/relationships"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l="-25000" r="-25000"/>
          </a:stretch>
        </a:blipFill>
      </dgm:spPr>
    </dgm:pt>
    <dgm:pt modelId="{15D22FFC-8F15-4B29-8DE3-42C98719E822}" type="pres">
      <dgm:prSet presAssocID="{9F060E67-1FF9-4BB7-B409-F62E9119CDEF}" presName="ChildComposite" presStyleCnt="0"/>
      <dgm:spPr/>
    </dgm:pt>
    <dgm:pt modelId="{01F0D4AF-D610-473B-A5B2-7C60BE479B48}" type="pres">
      <dgm:prSet presAssocID="{9F060E67-1FF9-4BB7-B409-F62E9119CDEF}" presName="Child" presStyleLbl="node1" presStyleIdx="0" presStyleCnt="0">
        <dgm:presLayoutVars>
          <dgm:chMax val="0"/>
          <dgm:chPref val="0"/>
          <dgm:bulletEnabled val="1"/>
        </dgm:presLayoutVars>
      </dgm:prSet>
      <dgm:spPr/>
    </dgm:pt>
    <dgm:pt modelId="{C31336ED-7936-4A99-9DD2-1A1BC5179213}" type="pres">
      <dgm:prSet presAssocID="{9F060E67-1FF9-4BB7-B409-F62E9119CDEF}" presName="Parent" presStyleLbl="revTx" presStyleIdx="1" presStyleCnt="5">
        <dgm:presLayoutVars>
          <dgm:chMax val="1"/>
          <dgm:chPref val="0"/>
          <dgm:bulletEnabled val="1"/>
        </dgm:presLayoutVars>
      </dgm:prSet>
      <dgm:spPr/>
    </dgm:pt>
    <dgm:pt modelId="{05BF0686-A11E-44B2-886C-5D6657F38A97}" type="pres">
      <dgm:prSet presAssocID="{24C09117-46BB-46C3-B3CA-45A597261390}" presName="sibTrans" presStyleCnt="0"/>
      <dgm:spPr/>
    </dgm:pt>
    <dgm:pt modelId="{56DBBB58-DF4B-46B0-91CE-3B8BAFEC9077}" type="pres">
      <dgm:prSet presAssocID="{B8BC6E28-50A1-4440-B849-C13B2C6D9261}" presName="composite" presStyleCnt="0">
        <dgm:presLayoutVars>
          <dgm:chMax val="1"/>
          <dgm:chPref val="1"/>
        </dgm:presLayoutVars>
      </dgm:prSet>
      <dgm:spPr/>
    </dgm:pt>
    <dgm:pt modelId="{5273D042-83C3-4D73-9E63-880FBFEF730F}" type="pres">
      <dgm:prSet presAssocID="{B8BC6E28-50A1-4440-B849-C13B2C6D9261}" presName="Accent" presStyleLbl="trAlignAcc1" presStyleIdx="2" presStyleCnt="5">
        <dgm:presLayoutVars>
          <dgm:chMax val="0"/>
          <dgm:chPref val="0"/>
        </dgm:presLayoutVars>
      </dgm:prSet>
      <dgm:spPr/>
    </dgm:pt>
    <dgm:pt modelId="{C8B6F2D5-7EA4-44C2-8225-2F185B2BD5FC}" type="pres">
      <dgm:prSet presAssocID="{B8BC6E28-50A1-4440-B849-C13B2C6D9261}" presName="Image" presStyleLbl="alignImgPlace1" presStyleIdx="2" presStyleCnt="5" custScaleX="87552">
        <dgm:presLayoutVars>
          <dgm:chMax val="0"/>
          <dgm:chPref val="0"/>
        </dgm:presLayoutVars>
      </dgm:prSet>
      <dgm:spPr>
        <a:blipFill>
          <a:blip xmlns:r="http://schemas.openxmlformats.org/officeDocument/2006/relationships"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l="-25000" r="-25000"/>
          </a:stretch>
        </a:blipFill>
      </dgm:spPr>
    </dgm:pt>
    <dgm:pt modelId="{2B7EEBEF-7E97-49E3-8029-E39FE66F8130}" type="pres">
      <dgm:prSet presAssocID="{B8BC6E28-50A1-4440-B849-C13B2C6D9261}" presName="ChildComposite" presStyleCnt="0"/>
      <dgm:spPr/>
    </dgm:pt>
    <dgm:pt modelId="{4BD92579-70BA-4A1A-A5A2-5ABEBE77CD40}" type="pres">
      <dgm:prSet presAssocID="{B8BC6E28-50A1-4440-B849-C13B2C6D9261}" presName="Child" presStyleLbl="node1" presStyleIdx="0" presStyleCnt="0">
        <dgm:presLayoutVars>
          <dgm:chMax val="0"/>
          <dgm:chPref val="0"/>
          <dgm:bulletEnabled val="1"/>
        </dgm:presLayoutVars>
      </dgm:prSet>
      <dgm:spPr/>
    </dgm:pt>
    <dgm:pt modelId="{1BB7EB15-3BA6-4F2D-BCE1-88223AC6CA94}" type="pres">
      <dgm:prSet presAssocID="{B8BC6E28-50A1-4440-B849-C13B2C6D9261}" presName="Parent" presStyleLbl="revTx" presStyleIdx="2" presStyleCnt="5">
        <dgm:presLayoutVars>
          <dgm:chMax val="1"/>
          <dgm:chPref val="0"/>
          <dgm:bulletEnabled val="1"/>
        </dgm:presLayoutVars>
      </dgm:prSet>
      <dgm:spPr/>
    </dgm:pt>
    <dgm:pt modelId="{37EF89AF-2031-4534-B1F2-93976FCBFADB}" type="pres">
      <dgm:prSet presAssocID="{93881AAE-6CD4-48A8-A7F6-E9EBAC0F5F3B}" presName="sibTrans" presStyleCnt="0"/>
      <dgm:spPr/>
    </dgm:pt>
    <dgm:pt modelId="{7E811ACA-C898-4928-B3E5-AE423EB59FD3}" type="pres">
      <dgm:prSet presAssocID="{040605C9-E341-4BD4-BAFD-8937633049B3}" presName="composite" presStyleCnt="0">
        <dgm:presLayoutVars>
          <dgm:chMax val="1"/>
          <dgm:chPref val="1"/>
        </dgm:presLayoutVars>
      </dgm:prSet>
      <dgm:spPr/>
    </dgm:pt>
    <dgm:pt modelId="{5173D2F7-B04E-426D-949E-D4CADE4C0C5C}" type="pres">
      <dgm:prSet presAssocID="{040605C9-E341-4BD4-BAFD-8937633049B3}" presName="Accent" presStyleLbl="trAlignAcc1" presStyleIdx="3" presStyleCnt="5">
        <dgm:presLayoutVars>
          <dgm:chMax val="0"/>
          <dgm:chPref val="0"/>
        </dgm:presLayoutVars>
      </dgm:prSet>
      <dgm:spPr/>
    </dgm:pt>
    <dgm:pt modelId="{FD11F0E1-F37A-4DA3-B305-0F4173F257C9}" type="pres">
      <dgm:prSet presAssocID="{040605C9-E341-4BD4-BAFD-8937633049B3}" presName="Image" presStyleLbl="alignImgPlace1" presStyleIdx="3" presStyleCnt="5" custScaleX="75542" custLinFactNeighborX="-3523" custLinFactNeighborY="-1382">
        <dgm:presLayoutVars>
          <dgm:chMax val="0"/>
          <dgm:chPref val="0"/>
        </dgm:presLayoutVars>
      </dgm:prSet>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l="-25000" r="-25000"/>
          </a:stretch>
        </a:blipFill>
      </dgm:spPr>
      <dgm:extLst>
        <a:ext uri="{E40237B7-FDA0-4F09-8148-C483321AD2D9}">
          <dgm14:cNvPr xmlns:dgm14="http://schemas.microsoft.com/office/drawing/2010/diagram" id="0" name="" descr="Deaf with solid fill"/>
        </a:ext>
      </dgm:extLst>
    </dgm:pt>
    <dgm:pt modelId="{BAE8CDE7-DAA7-42CA-92F8-14763C7B62FA}" type="pres">
      <dgm:prSet presAssocID="{040605C9-E341-4BD4-BAFD-8937633049B3}" presName="ChildComposite" presStyleCnt="0"/>
      <dgm:spPr/>
    </dgm:pt>
    <dgm:pt modelId="{D393EE34-70D1-4B1F-940B-96A4782BE9B1}" type="pres">
      <dgm:prSet presAssocID="{040605C9-E341-4BD4-BAFD-8937633049B3}" presName="Child" presStyleLbl="node1" presStyleIdx="0" presStyleCnt="0">
        <dgm:presLayoutVars>
          <dgm:chMax val="0"/>
          <dgm:chPref val="0"/>
          <dgm:bulletEnabled val="1"/>
        </dgm:presLayoutVars>
      </dgm:prSet>
      <dgm:spPr/>
    </dgm:pt>
    <dgm:pt modelId="{9920CBB7-BF97-42F8-B1E0-CF30270DE9E1}" type="pres">
      <dgm:prSet presAssocID="{040605C9-E341-4BD4-BAFD-8937633049B3}" presName="Parent" presStyleLbl="revTx" presStyleIdx="3" presStyleCnt="5">
        <dgm:presLayoutVars>
          <dgm:chMax val="1"/>
          <dgm:chPref val="0"/>
          <dgm:bulletEnabled val="1"/>
        </dgm:presLayoutVars>
      </dgm:prSet>
      <dgm:spPr/>
    </dgm:pt>
    <dgm:pt modelId="{6168E63F-0825-4221-B7BC-B8AA7853DC59}" type="pres">
      <dgm:prSet presAssocID="{47E8CBCB-2123-4F64-8BA1-73CBB2D175DE}" presName="sibTrans" presStyleCnt="0"/>
      <dgm:spPr/>
    </dgm:pt>
    <dgm:pt modelId="{C1279FB0-CF52-49BE-A24C-C861DC087FD1}" type="pres">
      <dgm:prSet presAssocID="{CF392FE2-0539-46F0-88CE-484741E1331F}" presName="composite" presStyleCnt="0">
        <dgm:presLayoutVars>
          <dgm:chMax val="1"/>
          <dgm:chPref val="1"/>
        </dgm:presLayoutVars>
      </dgm:prSet>
      <dgm:spPr/>
    </dgm:pt>
    <dgm:pt modelId="{37EF9BE7-BE6A-4445-AA55-DD4E73FF3943}" type="pres">
      <dgm:prSet presAssocID="{CF392FE2-0539-46F0-88CE-484741E1331F}" presName="Accent" presStyleLbl="trAlignAcc1" presStyleIdx="4" presStyleCnt="5">
        <dgm:presLayoutVars>
          <dgm:chMax val="0"/>
          <dgm:chPref val="0"/>
        </dgm:presLayoutVars>
      </dgm:prSet>
      <dgm:spPr/>
    </dgm:pt>
    <dgm:pt modelId="{D23B95D4-EC86-412C-BFC7-F8921CF273EC}" type="pres">
      <dgm:prSet presAssocID="{CF392FE2-0539-46F0-88CE-484741E1331F}" presName="Image" presStyleLbl="alignImgPlace1" presStyleIdx="4" presStyleCnt="5" custScaleX="79852">
        <dgm:presLayoutVars>
          <dgm:chMax val="0"/>
          <dgm:chPref val="0"/>
        </dgm:presLayoutVars>
      </dgm:prSet>
      <dgm:spPr>
        <a:blipFill>
          <a:blip xmlns:r="http://schemas.openxmlformats.org/officeDocument/2006/relationships" r:embed="rId6">
            <a:duotone>
              <a:schemeClr val="accent3">
                <a:shade val="45000"/>
                <a:satMod val="135000"/>
              </a:schemeClr>
              <a:prstClr val="white"/>
            </a:duotone>
            <a:extLst>
              <a:ext uri="{28A0092B-C50C-407E-A947-70E740481C1C}">
                <a14:useLocalDpi xmlns:a14="http://schemas.microsoft.com/office/drawing/2010/main" val="0"/>
              </a:ext>
            </a:extLst>
          </a:blip>
          <a:srcRect/>
          <a:stretch>
            <a:fillRect l="-46000" r="-46000"/>
          </a:stretch>
        </a:blipFill>
      </dgm:spPr>
    </dgm:pt>
    <dgm:pt modelId="{452B93F5-5513-410E-96C6-3F1C899CC1DB}" type="pres">
      <dgm:prSet presAssocID="{CF392FE2-0539-46F0-88CE-484741E1331F}" presName="ChildComposite" presStyleCnt="0"/>
      <dgm:spPr/>
    </dgm:pt>
    <dgm:pt modelId="{8DA4BB01-D12F-4E4E-92A2-4F9FDC8831F9}" type="pres">
      <dgm:prSet presAssocID="{CF392FE2-0539-46F0-88CE-484741E1331F}" presName="Child" presStyleLbl="node1" presStyleIdx="0" presStyleCnt="0">
        <dgm:presLayoutVars>
          <dgm:chMax val="0"/>
          <dgm:chPref val="0"/>
          <dgm:bulletEnabled val="1"/>
        </dgm:presLayoutVars>
      </dgm:prSet>
      <dgm:spPr/>
    </dgm:pt>
    <dgm:pt modelId="{B9CC2D36-9406-4D6B-B12C-5F7C846EFFC2}" type="pres">
      <dgm:prSet presAssocID="{CF392FE2-0539-46F0-88CE-484741E1331F}" presName="Parent" presStyleLbl="revTx" presStyleIdx="4" presStyleCnt="5">
        <dgm:presLayoutVars>
          <dgm:chMax val="1"/>
          <dgm:chPref val="0"/>
          <dgm:bulletEnabled val="1"/>
        </dgm:presLayoutVars>
      </dgm:prSet>
      <dgm:spPr/>
    </dgm:pt>
  </dgm:ptLst>
  <dgm:cxnLst>
    <dgm:cxn modelId="{5926C405-5FFA-424F-BE21-5F29B3735428}" type="presOf" srcId="{CF392FE2-0539-46F0-88CE-484741E1331F}" destId="{B9CC2D36-9406-4D6B-B12C-5F7C846EFFC2}" srcOrd="0" destOrd="0" presId="urn:microsoft.com/office/officeart/2008/layout/CaptionedPictures"/>
    <dgm:cxn modelId="{9B2B972B-C7BF-4C33-A4AC-E5B9EF1E8311}" srcId="{4AE377B5-7152-491C-A779-0B939FF937B8}" destId="{CF392FE2-0539-46F0-88CE-484741E1331F}" srcOrd="4" destOrd="0" parTransId="{00C23669-5B8B-4A92-A9F6-0E600C5A585A}" sibTransId="{4661DE13-A55B-489C-AA38-F072731CB6D5}"/>
    <dgm:cxn modelId="{C77D2840-3D90-4425-AE8B-B720D25A69DE}" srcId="{4AE377B5-7152-491C-A779-0B939FF937B8}" destId="{040605C9-E341-4BD4-BAFD-8937633049B3}" srcOrd="3" destOrd="0" parTransId="{2FA5B9B0-7203-4255-B0F0-628A8D3877BA}" sibTransId="{47E8CBCB-2123-4F64-8BA1-73CBB2D175DE}"/>
    <dgm:cxn modelId="{E0144D71-C5DB-4F55-B83F-4D5C8D4B79BE}" type="presOf" srcId="{B8BC6E28-50A1-4440-B849-C13B2C6D9261}" destId="{1BB7EB15-3BA6-4F2D-BCE1-88223AC6CA94}" srcOrd="0" destOrd="0" presId="urn:microsoft.com/office/officeart/2008/layout/CaptionedPictures"/>
    <dgm:cxn modelId="{18B9DA88-A667-40F8-A116-3CC7EC8BDCBA}" type="presOf" srcId="{BB01425A-24A4-49D3-B868-8DC462DC5179}" destId="{15138904-84AB-4468-BF87-531277E021A8}" srcOrd="0" destOrd="0" presId="urn:microsoft.com/office/officeart/2008/layout/CaptionedPictures"/>
    <dgm:cxn modelId="{FD0563AF-64E8-45C5-BC8E-4189E7483139}" srcId="{4AE377B5-7152-491C-A779-0B939FF937B8}" destId="{9F060E67-1FF9-4BB7-B409-F62E9119CDEF}" srcOrd="1" destOrd="0" parTransId="{BBE2DAFD-45B8-4577-B474-70A4EFCEE6C5}" sibTransId="{24C09117-46BB-46C3-B3CA-45A597261390}"/>
    <dgm:cxn modelId="{406784BF-912A-4765-BC1E-D9A610A6D5A2}" type="presOf" srcId="{040605C9-E341-4BD4-BAFD-8937633049B3}" destId="{9920CBB7-BF97-42F8-B1E0-CF30270DE9E1}" srcOrd="0" destOrd="0" presId="urn:microsoft.com/office/officeart/2008/layout/CaptionedPictures"/>
    <dgm:cxn modelId="{63604FC8-C088-4193-8537-0595FEC9EAB2}" type="presOf" srcId="{9F060E67-1FF9-4BB7-B409-F62E9119CDEF}" destId="{C31336ED-7936-4A99-9DD2-1A1BC5179213}" srcOrd="0" destOrd="0" presId="urn:microsoft.com/office/officeart/2008/layout/CaptionedPictures"/>
    <dgm:cxn modelId="{4AC2CDCF-3510-4B58-81A0-94294F7627CD}" srcId="{4AE377B5-7152-491C-A779-0B939FF937B8}" destId="{BB01425A-24A4-49D3-B868-8DC462DC5179}" srcOrd="0" destOrd="0" parTransId="{D796F979-798E-4701-9BDC-918A82651614}" sibTransId="{B8E0AD17-5FB3-4E80-9B10-723564E946AD}"/>
    <dgm:cxn modelId="{F1ECFAEE-A5C9-4CAC-BA82-FF5D2D291C03}" srcId="{4AE377B5-7152-491C-A779-0B939FF937B8}" destId="{B8BC6E28-50A1-4440-B849-C13B2C6D9261}" srcOrd="2" destOrd="0" parTransId="{48EEA98A-95DA-46D1-A61E-C2FC5D36550E}" sibTransId="{93881AAE-6CD4-48A8-A7F6-E9EBAC0F5F3B}"/>
    <dgm:cxn modelId="{C697C4F2-9AAF-4F47-A1B6-DF6455134722}" type="presOf" srcId="{4AE377B5-7152-491C-A779-0B939FF937B8}" destId="{54FB288F-C7E9-4259-8DAF-B8D4CDFA48CB}" srcOrd="0" destOrd="0" presId="urn:microsoft.com/office/officeart/2008/layout/CaptionedPictures"/>
    <dgm:cxn modelId="{EC21F3CB-C11D-401A-86C9-B805216FDD84}" type="presParOf" srcId="{54FB288F-C7E9-4259-8DAF-B8D4CDFA48CB}" destId="{141530BB-0B1B-4890-A67F-CA2B4485EA46}" srcOrd="0" destOrd="0" presId="urn:microsoft.com/office/officeart/2008/layout/CaptionedPictures"/>
    <dgm:cxn modelId="{7E99A32F-0256-46D4-90B2-B859DF078C1B}" type="presParOf" srcId="{141530BB-0B1B-4890-A67F-CA2B4485EA46}" destId="{B2D8E550-427C-4CC5-AFC4-4C28747A6C91}" srcOrd="0" destOrd="0" presId="urn:microsoft.com/office/officeart/2008/layout/CaptionedPictures"/>
    <dgm:cxn modelId="{CAD5DF3B-C741-4BDE-AB03-DB86A679AD97}" type="presParOf" srcId="{141530BB-0B1B-4890-A67F-CA2B4485EA46}" destId="{5767E75B-CA5A-44DE-9FCF-715F4625AC1C}" srcOrd="1" destOrd="0" presId="urn:microsoft.com/office/officeart/2008/layout/CaptionedPictures"/>
    <dgm:cxn modelId="{9B0891A9-E74E-4CD0-BACB-3AAEB323453B}" type="presParOf" srcId="{141530BB-0B1B-4890-A67F-CA2B4485EA46}" destId="{D431A22D-7514-4CA0-A4A4-5D62776524F4}" srcOrd="2" destOrd="0" presId="urn:microsoft.com/office/officeart/2008/layout/CaptionedPictures"/>
    <dgm:cxn modelId="{9BAE2C42-1903-4F79-BA09-4AC7F67965AF}" type="presParOf" srcId="{D431A22D-7514-4CA0-A4A4-5D62776524F4}" destId="{8EC63DE4-DAF4-4F88-A7D1-498401CC5BA8}" srcOrd="0" destOrd="0" presId="urn:microsoft.com/office/officeart/2008/layout/CaptionedPictures"/>
    <dgm:cxn modelId="{F880E348-2478-4E9C-ADF3-65FC061888E6}" type="presParOf" srcId="{D431A22D-7514-4CA0-A4A4-5D62776524F4}" destId="{15138904-84AB-4468-BF87-531277E021A8}" srcOrd="1" destOrd="0" presId="urn:microsoft.com/office/officeart/2008/layout/CaptionedPictures"/>
    <dgm:cxn modelId="{C3406E25-3C9C-427A-9436-232EA5835CF5}" type="presParOf" srcId="{54FB288F-C7E9-4259-8DAF-B8D4CDFA48CB}" destId="{6C1FB69E-AB66-486D-ADB3-D2978089E3D1}" srcOrd="1" destOrd="0" presId="urn:microsoft.com/office/officeart/2008/layout/CaptionedPictures"/>
    <dgm:cxn modelId="{01185FCB-601E-4177-8B17-32704095DAB0}" type="presParOf" srcId="{54FB288F-C7E9-4259-8DAF-B8D4CDFA48CB}" destId="{514B68D2-94EF-4E76-8ABB-71647E31B2B9}" srcOrd="2" destOrd="0" presId="urn:microsoft.com/office/officeart/2008/layout/CaptionedPictures"/>
    <dgm:cxn modelId="{44623AEC-A73C-4739-B95C-6995F874C583}" type="presParOf" srcId="{514B68D2-94EF-4E76-8ABB-71647E31B2B9}" destId="{D6A92AF1-0F0B-41D1-957F-44AFA9C2753D}" srcOrd="0" destOrd="0" presId="urn:microsoft.com/office/officeart/2008/layout/CaptionedPictures"/>
    <dgm:cxn modelId="{640D167C-E548-4F8B-8D18-9DC310BE8295}" type="presParOf" srcId="{514B68D2-94EF-4E76-8ABB-71647E31B2B9}" destId="{45EEBBF5-10F9-4A34-B26C-D1AE4DB2F047}" srcOrd="1" destOrd="0" presId="urn:microsoft.com/office/officeart/2008/layout/CaptionedPictures"/>
    <dgm:cxn modelId="{CE487926-C4CF-4798-AA09-C56811A1564F}" type="presParOf" srcId="{514B68D2-94EF-4E76-8ABB-71647E31B2B9}" destId="{15D22FFC-8F15-4B29-8DE3-42C98719E822}" srcOrd="2" destOrd="0" presId="urn:microsoft.com/office/officeart/2008/layout/CaptionedPictures"/>
    <dgm:cxn modelId="{375E01C5-9F0E-4070-B233-EC58741864E8}" type="presParOf" srcId="{15D22FFC-8F15-4B29-8DE3-42C98719E822}" destId="{01F0D4AF-D610-473B-A5B2-7C60BE479B48}" srcOrd="0" destOrd="0" presId="urn:microsoft.com/office/officeart/2008/layout/CaptionedPictures"/>
    <dgm:cxn modelId="{1536A18A-F042-4C75-A0A1-9E308BA670C6}" type="presParOf" srcId="{15D22FFC-8F15-4B29-8DE3-42C98719E822}" destId="{C31336ED-7936-4A99-9DD2-1A1BC5179213}" srcOrd="1" destOrd="0" presId="urn:microsoft.com/office/officeart/2008/layout/CaptionedPictures"/>
    <dgm:cxn modelId="{01EC3604-2AD5-4D07-8DA6-4851C08A9C2A}" type="presParOf" srcId="{54FB288F-C7E9-4259-8DAF-B8D4CDFA48CB}" destId="{05BF0686-A11E-44B2-886C-5D6657F38A97}" srcOrd="3" destOrd="0" presId="urn:microsoft.com/office/officeart/2008/layout/CaptionedPictures"/>
    <dgm:cxn modelId="{B9AF9F5C-AABA-48DF-BDE2-83F9F14A656C}" type="presParOf" srcId="{54FB288F-C7E9-4259-8DAF-B8D4CDFA48CB}" destId="{56DBBB58-DF4B-46B0-91CE-3B8BAFEC9077}" srcOrd="4" destOrd="0" presId="urn:microsoft.com/office/officeart/2008/layout/CaptionedPictures"/>
    <dgm:cxn modelId="{BF6A99D5-F3E9-488E-9BE6-71E27E48B16E}" type="presParOf" srcId="{56DBBB58-DF4B-46B0-91CE-3B8BAFEC9077}" destId="{5273D042-83C3-4D73-9E63-880FBFEF730F}" srcOrd="0" destOrd="0" presId="urn:microsoft.com/office/officeart/2008/layout/CaptionedPictures"/>
    <dgm:cxn modelId="{ED95B34A-F479-4846-A724-707C135281B8}" type="presParOf" srcId="{56DBBB58-DF4B-46B0-91CE-3B8BAFEC9077}" destId="{C8B6F2D5-7EA4-44C2-8225-2F185B2BD5FC}" srcOrd="1" destOrd="0" presId="urn:microsoft.com/office/officeart/2008/layout/CaptionedPictures"/>
    <dgm:cxn modelId="{EF658B76-6857-448F-8151-6993A61C677D}" type="presParOf" srcId="{56DBBB58-DF4B-46B0-91CE-3B8BAFEC9077}" destId="{2B7EEBEF-7E97-49E3-8029-E39FE66F8130}" srcOrd="2" destOrd="0" presId="urn:microsoft.com/office/officeart/2008/layout/CaptionedPictures"/>
    <dgm:cxn modelId="{59D460A2-9826-4DBE-8528-3437E4045C4E}" type="presParOf" srcId="{2B7EEBEF-7E97-49E3-8029-E39FE66F8130}" destId="{4BD92579-70BA-4A1A-A5A2-5ABEBE77CD40}" srcOrd="0" destOrd="0" presId="urn:microsoft.com/office/officeart/2008/layout/CaptionedPictures"/>
    <dgm:cxn modelId="{9A329AAF-D586-47D1-8FEB-47217FEFA112}" type="presParOf" srcId="{2B7EEBEF-7E97-49E3-8029-E39FE66F8130}" destId="{1BB7EB15-3BA6-4F2D-BCE1-88223AC6CA94}" srcOrd="1" destOrd="0" presId="urn:microsoft.com/office/officeart/2008/layout/CaptionedPictures"/>
    <dgm:cxn modelId="{9A5CF1FB-A0FD-468E-81EF-A08434B6A08E}" type="presParOf" srcId="{54FB288F-C7E9-4259-8DAF-B8D4CDFA48CB}" destId="{37EF89AF-2031-4534-B1F2-93976FCBFADB}" srcOrd="5" destOrd="0" presId="urn:microsoft.com/office/officeart/2008/layout/CaptionedPictures"/>
    <dgm:cxn modelId="{A034EAFA-F7E7-4883-9564-85F9F27D9713}" type="presParOf" srcId="{54FB288F-C7E9-4259-8DAF-B8D4CDFA48CB}" destId="{7E811ACA-C898-4928-B3E5-AE423EB59FD3}" srcOrd="6" destOrd="0" presId="urn:microsoft.com/office/officeart/2008/layout/CaptionedPictures"/>
    <dgm:cxn modelId="{2F3F78AE-6728-4453-90FB-AAAA4EA96FBC}" type="presParOf" srcId="{7E811ACA-C898-4928-B3E5-AE423EB59FD3}" destId="{5173D2F7-B04E-426D-949E-D4CADE4C0C5C}" srcOrd="0" destOrd="0" presId="urn:microsoft.com/office/officeart/2008/layout/CaptionedPictures"/>
    <dgm:cxn modelId="{52852B36-36B0-4D27-889A-330F1D4C9308}" type="presParOf" srcId="{7E811ACA-C898-4928-B3E5-AE423EB59FD3}" destId="{FD11F0E1-F37A-4DA3-B305-0F4173F257C9}" srcOrd="1" destOrd="0" presId="urn:microsoft.com/office/officeart/2008/layout/CaptionedPictures"/>
    <dgm:cxn modelId="{16E62611-BCD7-4903-9EE6-F47F3727A820}" type="presParOf" srcId="{7E811ACA-C898-4928-B3E5-AE423EB59FD3}" destId="{BAE8CDE7-DAA7-42CA-92F8-14763C7B62FA}" srcOrd="2" destOrd="0" presId="urn:microsoft.com/office/officeart/2008/layout/CaptionedPictures"/>
    <dgm:cxn modelId="{FC53FA02-DE3A-466F-BE48-9AC3611E82E4}" type="presParOf" srcId="{BAE8CDE7-DAA7-42CA-92F8-14763C7B62FA}" destId="{D393EE34-70D1-4B1F-940B-96A4782BE9B1}" srcOrd="0" destOrd="0" presId="urn:microsoft.com/office/officeart/2008/layout/CaptionedPictures"/>
    <dgm:cxn modelId="{8D5C426F-AD1A-4B03-BFE4-367FAD4D6FC5}" type="presParOf" srcId="{BAE8CDE7-DAA7-42CA-92F8-14763C7B62FA}" destId="{9920CBB7-BF97-42F8-B1E0-CF30270DE9E1}" srcOrd="1" destOrd="0" presId="urn:microsoft.com/office/officeart/2008/layout/CaptionedPictures"/>
    <dgm:cxn modelId="{F495E339-3763-4F7E-A147-01B474E7DA7D}" type="presParOf" srcId="{54FB288F-C7E9-4259-8DAF-B8D4CDFA48CB}" destId="{6168E63F-0825-4221-B7BC-B8AA7853DC59}" srcOrd="7" destOrd="0" presId="urn:microsoft.com/office/officeart/2008/layout/CaptionedPictures"/>
    <dgm:cxn modelId="{002D652C-9BD8-4C7E-86A5-F8CC28FFE3F9}" type="presParOf" srcId="{54FB288F-C7E9-4259-8DAF-B8D4CDFA48CB}" destId="{C1279FB0-CF52-49BE-A24C-C861DC087FD1}" srcOrd="8" destOrd="0" presId="urn:microsoft.com/office/officeart/2008/layout/CaptionedPictures"/>
    <dgm:cxn modelId="{76552EF2-829B-4BAC-9BDC-E2A1965A43BF}" type="presParOf" srcId="{C1279FB0-CF52-49BE-A24C-C861DC087FD1}" destId="{37EF9BE7-BE6A-4445-AA55-DD4E73FF3943}" srcOrd="0" destOrd="0" presId="urn:microsoft.com/office/officeart/2008/layout/CaptionedPictures"/>
    <dgm:cxn modelId="{64A5AD8B-4577-4969-8B1F-2E4621DB4C10}" type="presParOf" srcId="{C1279FB0-CF52-49BE-A24C-C861DC087FD1}" destId="{D23B95D4-EC86-412C-BFC7-F8921CF273EC}" srcOrd="1" destOrd="0" presId="urn:microsoft.com/office/officeart/2008/layout/CaptionedPictures"/>
    <dgm:cxn modelId="{EF6C6E05-E88B-47D1-B064-902B3D676DF7}" type="presParOf" srcId="{C1279FB0-CF52-49BE-A24C-C861DC087FD1}" destId="{452B93F5-5513-410E-96C6-3F1C899CC1DB}" srcOrd="2" destOrd="0" presId="urn:microsoft.com/office/officeart/2008/layout/CaptionedPictures"/>
    <dgm:cxn modelId="{65B67941-412B-4C53-A5A7-D7155AA9B180}" type="presParOf" srcId="{452B93F5-5513-410E-96C6-3F1C899CC1DB}" destId="{8DA4BB01-D12F-4E4E-92A2-4F9FDC8831F9}" srcOrd="0" destOrd="0" presId="urn:microsoft.com/office/officeart/2008/layout/CaptionedPictures"/>
    <dgm:cxn modelId="{7E29CD19-FDE6-4FD0-A8EC-DB3AFA20FF28}" type="presParOf" srcId="{452B93F5-5513-410E-96C6-3F1C899CC1DB}" destId="{B9CC2D36-9406-4D6B-B12C-5F7C846EFFC2}" srcOrd="1" destOrd="0" presId="urn:microsoft.com/office/officeart/2008/layout/CaptionedPicture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5B98E0-7134-4467-92A6-474EFE6C0D4C}"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5270E781-A5D9-4D79-B517-276BF9489CC0}">
      <dgm:prSet/>
      <dgm:spPr/>
      <dgm:t>
        <a:bodyPr/>
        <a:lstStyle/>
        <a:p>
          <a:r>
            <a:rPr lang="en-GB"/>
            <a:t>Record</a:t>
          </a:r>
          <a:endParaRPr lang="en-US"/>
        </a:p>
      </dgm:t>
    </dgm:pt>
    <dgm:pt modelId="{974604AA-C2D8-4845-BC3C-5C379E3403F2}" type="parTrans" cxnId="{5A8653F7-7A17-47F1-BFAF-A1BE06A0784A}">
      <dgm:prSet/>
      <dgm:spPr/>
      <dgm:t>
        <a:bodyPr/>
        <a:lstStyle/>
        <a:p>
          <a:endParaRPr lang="en-US"/>
        </a:p>
      </dgm:t>
    </dgm:pt>
    <dgm:pt modelId="{0C29D5DC-82DE-4250-9362-3343C6129EFC}" type="sibTrans" cxnId="{5A8653F7-7A17-47F1-BFAF-A1BE06A0784A}">
      <dgm:prSet/>
      <dgm:spPr/>
      <dgm:t>
        <a:bodyPr/>
        <a:lstStyle/>
        <a:p>
          <a:endParaRPr lang="en-US"/>
        </a:p>
      </dgm:t>
    </dgm:pt>
    <dgm:pt modelId="{41B47681-8595-46AA-9EF3-3F5DCE8E2059}">
      <dgm:prSet/>
      <dgm:spPr/>
      <dgm:t>
        <a:bodyPr/>
        <a:lstStyle/>
        <a:p>
          <a:r>
            <a:rPr lang="en-GB"/>
            <a:t>Guide </a:t>
          </a:r>
          <a:endParaRPr lang="en-US"/>
        </a:p>
      </dgm:t>
    </dgm:pt>
    <dgm:pt modelId="{3D64BDBC-6985-4E1D-A122-0FBC4888B486}" type="parTrans" cxnId="{4F42B05E-1076-48EC-9E8B-88912A4C53A7}">
      <dgm:prSet/>
      <dgm:spPr/>
      <dgm:t>
        <a:bodyPr/>
        <a:lstStyle/>
        <a:p>
          <a:endParaRPr lang="en-US"/>
        </a:p>
      </dgm:t>
    </dgm:pt>
    <dgm:pt modelId="{E0A1F998-1E15-46D6-B0C7-B5B3F9D89FB4}" type="sibTrans" cxnId="{4F42B05E-1076-48EC-9E8B-88912A4C53A7}">
      <dgm:prSet/>
      <dgm:spPr/>
      <dgm:t>
        <a:bodyPr/>
        <a:lstStyle/>
        <a:p>
          <a:endParaRPr lang="en-US"/>
        </a:p>
      </dgm:t>
    </dgm:pt>
    <dgm:pt modelId="{1AD5C1D4-C6F2-4194-8717-9EB4AA014C1D}">
      <dgm:prSet/>
      <dgm:spPr/>
      <dgm:t>
        <a:bodyPr/>
        <a:lstStyle/>
        <a:p>
          <a:r>
            <a:rPr lang="en-GB"/>
            <a:t>Inform</a:t>
          </a:r>
          <a:endParaRPr lang="en-US"/>
        </a:p>
      </dgm:t>
    </dgm:pt>
    <dgm:pt modelId="{AC6BDADA-0A84-4CC4-8708-C0B5847A62D8}" type="parTrans" cxnId="{0ACAB4BE-9211-48AD-B964-A80B07B131EC}">
      <dgm:prSet/>
      <dgm:spPr/>
      <dgm:t>
        <a:bodyPr/>
        <a:lstStyle/>
        <a:p>
          <a:endParaRPr lang="en-US"/>
        </a:p>
      </dgm:t>
    </dgm:pt>
    <dgm:pt modelId="{0AEAA3B8-0D56-41C9-BB42-08D88879C814}" type="sibTrans" cxnId="{0ACAB4BE-9211-48AD-B964-A80B07B131EC}">
      <dgm:prSet/>
      <dgm:spPr/>
      <dgm:t>
        <a:bodyPr/>
        <a:lstStyle/>
        <a:p>
          <a:endParaRPr lang="en-US"/>
        </a:p>
      </dgm:t>
    </dgm:pt>
    <dgm:pt modelId="{0079263F-6FC5-48B3-AA4E-B3AE565D6C82}">
      <dgm:prSet/>
      <dgm:spPr/>
      <dgm:t>
        <a:bodyPr/>
        <a:lstStyle/>
        <a:p>
          <a:r>
            <a:rPr lang="en-GB"/>
            <a:t>Support</a:t>
          </a:r>
          <a:endParaRPr lang="en-US"/>
        </a:p>
      </dgm:t>
    </dgm:pt>
    <dgm:pt modelId="{B4C4DD09-1BB8-46D0-81FE-525061F2DF8E}" type="parTrans" cxnId="{118A2CCC-F77A-471A-914F-D49515A34F81}">
      <dgm:prSet/>
      <dgm:spPr/>
      <dgm:t>
        <a:bodyPr/>
        <a:lstStyle/>
        <a:p>
          <a:endParaRPr lang="en-US"/>
        </a:p>
      </dgm:t>
    </dgm:pt>
    <dgm:pt modelId="{53DEEE3F-1E8B-4114-AA24-7A3AAD655EB3}" type="sibTrans" cxnId="{118A2CCC-F77A-471A-914F-D49515A34F81}">
      <dgm:prSet/>
      <dgm:spPr/>
      <dgm:t>
        <a:bodyPr/>
        <a:lstStyle/>
        <a:p>
          <a:endParaRPr lang="en-US"/>
        </a:p>
      </dgm:t>
    </dgm:pt>
    <dgm:pt modelId="{88A631DC-76A4-4A1E-B7FB-32A992089EA5}">
      <dgm:prSet/>
      <dgm:spPr/>
      <dgm:t>
        <a:bodyPr/>
        <a:lstStyle/>
        <a:p>
          <a:r>
            <a:rPr lang="en-GB"/>
            <a:t>Educate</a:t>
          </a:r>
          <a:endParaRPr lang="en-US"/>
        </a:p>
      </dgm:t>
    </dgm:pt>
    <dgm:pt modelId="{B492E4C1-2ACD-4CBB-B01A-D4D00923AAE9}" type="parTrans" cxnId="{FD9E264A-CD09-43CA-B4D5-D94A67096841}">
      <dgm:prSet/>
      <dgm:spPr/>
      <dgm:t>
        <a:bodyPr/>
        <a:lstStyle/>
        <a:p>
          <a:endParaRPr lang="en-US"/>
        </a:p>
      </dgm:t>
    </dgm:pt>
    <dgm:pt modelId="{F44B80E9-5E62-4A7C-ADBA-AB3FE1852BAB}" type="sibTrans" cxnId="{FD9E264A-CD09-43CA-B4D5-D94A67096841}">
      <dgm:prSet/>
      <dgm:spPr/>
      <dgm:t>
        <a:bodyPr/>
        <a:lstStyle/>
        <a:p>
          <a:endParaRPr lang="en-US"/>
        </a:p>
      </dgm:t>
    </dgm:pt>
    <dgm:pt modelId="{93484325-9294-47EB-BDE5-E8385D7BA120}">
      <dgm:prSet/>
      <dgm:spPr/>
      <dgm:t>
        <a:bodyPr/>
        <a:lstStyle/>
        <a:p>
          <a:r>
            <a:rPr lang="en-GB"/>
            <a:t>Formulate</a:t>
          </a:r>
          <a:endParaRPr lang="en-US"/>
        </a:p>
      </dgm:t>
    </dgm:pt>
    <dgm:pt modelId="{B5FF288F-774F-41BB-A3BA-5243B73785A8}" type="parTrans" cxnId="{43CAF22E-9253-4CCD-B23E-81D41EEFAB6A}">
      <dgm:prSet/>
      <dgm:spPr/>
      <dgm:t>
        <a:bodyPr/>
        <a:lstStyle/>
        <a:p>
          <a:endParaRPr lang="en-US"/>
        </a:p>
      </dgm:t>
    </dgm:pt>
    <dgm:pt modelId="{0D71D48E-FF92-414A-9A1F-24A50D6EB940}" type="sibTrans" cxnId="{43CAF22E-9253-4CCD-B23E-81D41EEFAB6A}">
      <dgm:prSet/>
      <dgm:spPr/>
      <dgm:t>
        <a:bodyPr/>
        <a:lstStyle/>
        <a:p>
          <a:endParaRPr lang="en-US"/>
        </a:p>
      </dgm:t>
    </dgm:pt>
    <dgm:pt modelId="{7C64832B-5967-453F-86BC-D66CC1D7FC38}">
      <dgm:prSet/>
      <dgm:spPr/>
      <dgm:t>
        <a:bodyPr/>
        <a:lstStyle/>
        <a:p>
          <a:r>
            <a:rPr lang="en-GB"/>
            <a:t>Improve</a:t>
          </a:r>
          <a:endParaRPr lang="en-US"/>
        </a:p>
      </dgm:t>
    </dgm:pt>
    <dgm:pt modelId="{931F5AAC-EE52-4C4C-81B4-A82D63427C93}" type="parTrans" cxnId="{E38A869D-20B9-4FC2-9FB6-E8F3DD89EB84}">
      <dgm:prSet/>
      <dgm:spPr/>
      <dgm:t>
        <a:bodyPr/>
        <a:lstStyle/>
        <a:p>
          <a:endParaRPr lang="en-US"/>
        </a:p>
      </dgm:t>
    </dgm:pt>
    <dgm:pt modelId="{FB2EDF64-6D01-4F8D-BDEC-40A5EA8A8FFC}" type="sibTrans" cxnId="{E38A869D-20B9-4FC2-9FB6-E8F3DD89EB84}">
      <dgm:prSet/>
      <dgm:spPr/>
      <dgm:t>
        <a:bodyPr/>
        <a:lstStyle/>
        <a:p>
          <a:endParaRPr lang="en-US"/>
        </a:p>
      </dgm:t>
    </dgm:pt>
    <dgm:pt modelId="{68896ACD-304D-4388-BE4F-5A14CC1BA990}" type="pres">
      <dgm:prSet presAssocID="{C75B98E0-7134-4467-92A6-474EFE6C0D4C}" presName="root" presStyleCnt="0">
        <dgm:presLayoutVars>
          <dgm:dir/>
          <dgm:resizeHandles val="exact"/>
        </dgm:presLayoutVars>
      </dgm:prSet>
      <dgm:spPr/>
    </dgm:pt>
    <dgm:pt modelId="{0198ED0F-C75F-449B-8FD1-5EADA09F0397}" type="pres">
      <dgm:prSet presAssocID="{C75B98E0-7134-4467-92A6-474EFE6C0D4C}" presName="container" presStyleCnt="0">
        <dgm:presLayoutVars>
          <dgm:dir/>
          <dgm:resizeHandles val="exact"/>
        </dgm:presLayoutVars>
      </dgm:prSet>
      <dgm:spPr/>
    </dgm:pt>
    <dgm:pt modelId="{755077FF-1FB7-44BD-AA8F-3D73A8F71DE4}" type="pres">
      <dgm:prSet presAssocID="{5270E781-A5D9-4D79-B517-276BF9489CC0}" presName="compNode" presStyleCnt="0"/>
      <dgm:spPr/>
    </dgm:pt>
    <dgm:pt modelId="{17A2CEBA-176E-47D4-BEDD-88DD8E2AB9DC}" type="pres">
      <dgm:prSet presAssocID="{5270E781-A5D9-4D79-B517-276BF9489CC0}" presName="iconBgRect" presStyleLbl="bgShp" presStyleIdx="0" presStyleCnt="7"/>
      <dgm:spPr/>
    </dgm:pt>
    <dgm:pt modelId="{BD2F48E6-A04F-4629-AC59-3FE9149F2446}" type="pres">
      <dgm:prSet presAssocID="{5270E781-A5D9-4D79-B517-276BF9489CC0}"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Video camera"/>
        </a:ext>
      </dgm:extLst>
    </dgm:pt>
    <dgm:pt modelId="{1FEE0682-10F2-4AFF-A3AE-CB3EBE528F2F}" type="pres">
      <dgm:prSet presAssocID="{5270E781-A5D9-4D79-B517-276BF9489CC0}" presName="spaceRect" presStyleCnt="0"/>
      <dgm:spPr/>
    </dgm:pt>
    <dgm:pt modelId="{B739621B-C5B3-4F9F-B0F9-60F2FE0F97F3}" type="pres">
      <dgm:prSet presAssocID="{5270E781-A5D9-4D79-B517-276BF9489CC0}" presName="textRect" presStyleLbl="revTx" presStyleIdx="0" presStyleCnt="7">
        <dgm:presLayoutVars>
          <dgm:chMax val="1"/>
          <dgm:chPref val="1"/>
        </dgm:presLayoutVars>
      </dgm:prSet>
      <dgm:spPr/>
    </dgm:pt>
    <dgm:pt modelId="{E40AAA8F-1892-424B-9A5D-ADD3BD4BD619}" type="pres">
      <dgm:prSet presAssocID="{0C29D5DC-82DE-4250-9362-3343C6129EFC}" presName="sibTrans" presStyleLbl="sibTrans2D1" presStyleIdx="0" presStyleCnt="0"/>
      <dgm:spPr/>
    </dgm:pt>
    <dgm:pt modelId="{F057C61F-6678-4A04-BC85-863C37D2E1E5}" type="pres">
      <dgm:prSet presAssocID="{41B47681-8595-46AA-9EF3-3F5DCE8E2059}" presName="compNode" presStyleCnt="0"/>
      <dgm:spPr/>
    </dgm:pt>
    <dgm:pt modelId="{2A7C2829-D065-44AF-BD3A-97DF1F46249F}" type="pres">
      <dgm:prSet presAssocID="{41B47681-8595-46AA-9EF3-3F5DCE8E2059}" presName="iconBgRect" presStyleLbl="bgShp" presStyleIdx="1" presStyleCnt="7"/>
      <dgm:spPr/>
    </dgm:pt>
    <dgm:pt modelId="{490CC8FB-F0FE-4292-B137-F23F0E27F86C}" type="pres">
      <dgm:prSet presAssocID="{41B47681-8595-46AA-9EF3-3F5DCE8E2059}"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mpass"/>
        </a:ext>
      </dgm:extLst>
    </dgm:pt>
    <dgm:pt modelId="{A2F137B2-4BEA-4B78-91F2-0363C5B3D002}" type="pres">
      <dgm:prSet presAssocID="{41B47681-8595-46AA-9EF3-3F5DCE8E2059}" presName="spaceRect" presStyleCnt="0"/>
      <dgm:spPr/>
    </dgm:pt>
    <dgm:pt modelId="{C3297A69-F3F9-4A15-AF67-55AD88AC51F2}" type="pres">
      <dgm:prSet presAssocID="{41B47681-8595-46AA-9EF3-3F5DCE8E2059}" presName="textRect" presStyleLbl="revTx" presStyleIdx="1" presStyleCnt="7">
        <dgm:presLayoutVars>
          <dgm:chMax val="1"/>
          <dgm:chPref val="1"/>
        </dgm:presLayoutVars>
      </dgm:prSet>
      <dgm:spPr/>
    </dgm:pt>
    <dgm:pt modelId="{1E349ACB-7E52-48D5-AE1A-9F30808BE348}" type="pres">
      <dgm:prSet presAssocID="{E0A1F998-1E15-46D6-B0C7-B5B3F9D89FB4}" presName="sibTrans" presStyleLbl="sibTrans2D1" presStyleIdx="0" presStyleCnt="0"/>
      <dgm:spPr/>
    </dgm:pt>
    <dgm:pt modelId="{FCB83CB9-0FB2-4663-A0DA-61BD72F24D84}" type="pres">
      <dgm:prSet presAssocID="{1AD5C1D4-C6F2-4194-8717-9EB4AA014C1D}" presName="compNode" presStyleCnt="0"/>
      <dgm:spPr/>
    </dgm:pt>
    <dgm:pt modelId="{CCDD148D-257F-44E0-AF91-65B1730C2F4E}" type="pres">
      <dgm:prSet presAssocID="{1AD5C1D4-C6F2-4194-8717-9EB4AA014C1D}" presName="iconBgRect" presStyleLbl="bgShp" presStyleIdx="2" presStyleCnt="7"/>
      <dgm:spPr/>
    </dgm:pt>
    <dgm:pt modelId="{DE72F385-5F53-416C-8AAE-E90E4D7C8564}" type="pres">
      <dgm:prSet presAssocID="{1AD5C1D4-C6F2-4194-8717-9EB4AA014C1D}"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gaphone"/>
        </a:ext>
      </dgm:extLst>
    </dgm:pt>
    <dgm:pt modelId="{5FE4AE19-632C-4D2B-A6B2-38AB89BC9308}" type="pres">
      <dgm:prSet presAssocID="{1AD5C1D4-C6F2-4194-8717-9EB4AA014C1D}" presName="spaceRect" presStyleCnt="0"/>
      <dgm:spPr/>
    </dgm:pt>
    <dgm:pt modelId="{62D4F43E-ED11-4108-83D2-CE3518FB2B56}" type="pres">
      <dgm:prSet presAssocID="{1AD5C1D4-C6F2-4194-8717-9EB4AA014C1D}" presName="textRect" presStyleLbl="revTx" presStyleIdx="2" presStyleCnt="7">
        <dgm:presLayoutVars>
          <dgm:chMax val="1"/>
          <dgm:chPref val="1"/>
        </dgm:presLayoutVars>
      </dgm:prSet>
      <dgm:spPr/>
    </dgm:pt>
    <dgm:pt modelId="{E7CBB560-C64E-4056-903E-504CD00DB153}" type="pres">
      <dgm:prSet presAssocID="{0AEAA3B8-0D56-41C9-BB42-08D88879C814}" presName="sibTrans" presStyleLbl="sibTrans2D1" presStyleIdx="0" presStyleCnt="0"/>
      <dgm:spPr/>
    </dgm:pt>
    <dgm:pt modelId="{5A6973BD-9420-46A5-9BF1-F2DC14FE330A}" type="pres">
      <dgm:prSet presAssocID="{0079263F-6FC5-48B3-AA4E-B3AE565D6C82}" presName="compNode" presStyleCnt="0"/>
      <dgm:spPr/>
    </dgm:pt>
    <dgm:pt modelId="{6CDCABEE-B214-41FF-AC9D-069A62B731BC}" type="pres">
      <dgm:prSet presAssocID="{0079263F-6FC5-48B3-AA4E-B3AE565D6C82}" presName="iconBgRect" presStyleLbl="bgShp" presStyleIdx="3" presStyleCnt="7"/>
      <dgm:spPr/>
    </dgm:pt>
    <dgm:pt modelId="{F479FD6F-9912-4147-8408-DB9A1C5C1846}" type="pres">
      <dgm:prSet presAssocID="{0079263F-6FC5-48B3-AA4E-B3AE565D6C82}"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Open Hand"/>
        </a:ext>
      </dgm:extLst>
    </dgm:pt>
    <dgm:pt modelId="{F7D3C2EC-075B-4FEA-89EE-00C717D1700D}" type="pres">
      <dgm:prSet presAssocID="{0079263F-6FC5-48B3-AA4E-B3AE565D6C82}" presName="spaceRect" presStyleCnt="0"/>
      <dgm:spPr/>
    </dgm:pt>
    <dgm:pt modelId="{E3F75BCA-C21E-4908-B7F7-BA682D4E6B17}" type="pres">
      <dgm:prSet presAssocID="{0079263F-6FC5-48B3-AA4E-B3AE565D6C82}" presName="textRect" presStyleLbl="revTx" presStyleIdx="3" presStyleCnt="7">
        <dgm:presLayoutVars>
          <dgm:chMax val="1"/>
          <dgm:chPref val="1"/>
        </dgm:presLayoutVars>
      </dgm:prSet>
      <dgm:spPr/>
    </dgm:pt>
    <dgm:pt modelId="{65320601-8A42-4EA1-94BF-0E76660E9686}" type="pres">
      <dgm:prSet presAssocID="{53DEEE3F-1E8B-4114-AA24-7A3AAD655EB3}" presName="sibTrans" presStyleLbl="sibTrans2D1" presStyleIdx="0" presStyleCnt="0"/>
      <dgm:spPr/>
    </dgm:pt>
    <dgm:pt modelId="{F36A9F69-BCB9-4A30-8E02-EB2B47C82BC0}" type="pres">
      <dgm:prSet presAssocID="{88A631DC-76A4-4A1E-B7FB-32A992089EA5}" presName="compNode" presStyleCnt="0"/>
      <dgm:spPr/>
    </dgm:pt>
    <dgm:pt modelId="{7266D9F1-54E5-476F-9F1C-6ED2DCC897AA}" type="pres">
      <dgm:prSet presAssocID="{88A631DC-76A4-4A1E-B7FB-32A992089EA5}" presName="iconBgRect" presStyleLbl="bgShp" presStyleIdx="4" presStyleCnt="7"/>
      <dgm:spPr/>
    </dgm:pt>
    <dgm:pt modelId="{FCF65260-0430-47B6-9912-842E08DBC5EC}" type="pres">
      <dgm:prSet presAssocID="{88A631DC-76A4-4A1E-B7FB-32A992089EA5}"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lassroom"/>
        </a:ext>
      </dgm:extLst>
    </dgm:pt>
    <dgm:pt modelId="{803968C3-5B06-4819-A714-69669746483E}" type="pres">
      <dgm:prSet presAssocID="{88A631DC-76A4-4A1E-B7FB-32A992089EA5}" presName="spaceRect" presStyleCnt="0"/>
      <dgm:spPr/>
    </dgm:pt>
    <dgm:pt modelId="{664B9FA7-C398-4397-B978-7A52B04AF295}" type="pres">
      <dgm:prSet presAssocID="{88A631DC-76A4-4A1E-B7FB-32A992089EA5}" presName="textRect" presStyleLbl="revTx" presStyleIdx="4" presStyleCnt="7">
        <dgm:presLayoutVars>
          <dgm:chMax val="1"/>
          <dgm:chPref val="1"/>
        </dgm:presLayoutVars>
      </dgm:prSet>
      <dgm:spPr/>
    </dgm:pt>
    <dgm:pt modelId="{A0162DFC-62EC-4876-989C-FF137D0E1405}" type="pres">
      <dgm:prSet presAssocID="{F44B80E9-5E62-4A7C-ADBA-AB3FE1852BAB}" presName="sibTrans" presStyleLbl="sibTrans2D1" presStyleIdx="0" presStyleCnt="0"/>
      <dgm:spPr/>
    </dgm:pt>
    <dgm:pt modelId="{EC905DDB-BDA0-43B8-9513-C715A8E7E46B}" type="pres">
      <dgm:prSet presAssocID="{93484325-9294-47EB-BDE5-E8385D7BA120}" presName="compNode" presStyleCnt="0"/>
      <dgm:spPr/>
    </dgm:pt>
    <dgm:pt modelId="{A65A9803-10D8-4A3A-815F-945D088655EC}" type="pres">
      <dgm:prSet presAssocID="{93484325-9294-47EB-BDE5-E8385D7BA120}" presName="iconBgRect" presStyleLbl="bgShp" presStyleIdx="5" presStyleCnt="7"/>
      <dgm:spPr/>
    </dgm:pt>
    <dgm:pt modelId="{9F0DD1AC-94CF-47E9-9BB9-4B5EBD8FCDF7}" type="pres">
      <dgm:prSet presAssocID="{93484325-9294-47EB-BDE5-E8385D7BA120}"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ocument"/>
        </a:ext>
      </dgm:extLst>
    </dgm:pt>
    <dgm:pt modelId="{8322A20D-02DF-40F7-9E29-FFDDD66BF586}" type="pres">
      <dgm:prSet presAssocID="{93484325-9294-47EB-BDE5-E8385D7BA120}" presName="spaceRect" presStyleCnt="0"/>
      <dgm:spPr/>
    </dgm:pt>
    <dgm:pt modelId="{146F4040-911F-447D-BCC0-75683FE7EC57}" type="pres">
      <dgm:prSet presAssocID="{93484325-9294-47EB-BDE5-E8385D7BA120}" presName="textRect" presStyleLbl="revTx" presStyleIdx="5" presStyleCnt="7">
        <dgm:presLayoutVars>
          <dgm:chMax val="1"/>
          <dgm:chPref val="1"/>
        </dgm:presLayoutVars>
      </dgm:prSet>
      <dgm:spPr/>
    </dgm:pt>
    <dgm:pt modelId="{8E11E6F4-65EF-4C06-9698-868ED0E24D0B}" type="pres">
      <dgm:prSet presAssocID="{0D71D48E-FF92-414A-9A1F-24A50D6EB940}" presName="sibTrans" presStyleLbl="sibTrans2D1" presStyleIdx="0" presStyleCnt="0"/>
      <dgm:spPr/>
    </dgm:pt>
    <dgm:pt modelId="{872494A2-4944-4717-A17E-666433FAD04A}" type="pres">
      <dgm:prSet presAssocID="{7C64832B-5967-453F-86BC-D66CC1D7FC38}" presName="compNode" presStyleCnt="0"/>
      <dgm:spPr/>
    </dgm:pt>
    <dgm:pt modelId="{5C429465-0CE1-4829-9E01-3189AF4E3A0D}" type="pres">
      <dgm:prSet presAssocID="{7C64832B-5967-453F-86BC-D66CC1D7FC38}" presName="iconBgRect" presStyleLbl="bgShp" presStyleIdx="6" presStyleCnt="7"/>
      <dgm:spPr/>
    </dgm:pt>
    <dgm:pt modelId="{3DEB133A-756D-4252-84B1-AA94B6CC5043}" type="pres">
      <dgm:prSet presAssocID="{7C64832B-5967-453F-86BC-D66CC1D7FC38}"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Business Growth"/>
        </a:ext>
      </dgm:extLst>
    </dgm:pt>
    <dgm:pt modelId="{028EAB0C-79EC-4652-BCF4-89D2682D988A}" type="pres">
      <dgm:prSet presAssocID="{7C64832B-5967-453F-86BC-D66CC1D7FC38}" presName="spaceRect" presStyleCnt="0"/>
      <dgm:spPr/>
    </dgm:pt>
    <dgm:pt modelId="{242E26EA-B0AE-43D4-80D8-808F19AE71FD}" type="pres">
      <dgm:prSet presAssocID="{7C64832B-5967-453F-86BC-D66CC1D7FC38}" presName="textRect" presStyleLbl="revTx" presStyleIdx="6" presStyleCnt="7">
        <dgm:presLayoutVars>
          <dgm:chMax val="1"/>
          <dgm:chPref val="1"/>
        </dgm:presLayoutVars>
      </dgm:prSet>
      <dgm:spPr/>
    </dgm:pt>
  </dgm:ptLst>
  <dgm:cxnLst>
    <dgm:cxn modelId="{8E4D6C0E-B876-4B36-81D8-4950B546906B}" type="presOf" srcId="{41B47681-8595-46AA-9EF3-3F5DCE8E2059}" destId="{C3297A69-F3F9-4A15-AF67-55AD88AC51F2}" srcOrd="0" destOrd="0" presId="urn:microsoft.com/office/officeart/2018/2/layout/IconCircleList"/>
    <dgm:cxn modelId="{3BE59219-0B69-4EB3-BFC1-4CC2C0E89B1D}" type="presOf" srcId="{C75B98E0-7134-4467-92A6-474EFE6C0D4C}" destId="{68896ACD-304D-4388-BE4F-5A14CC1BA990}" srcOrd="0" destOrd="0" presId="urn:microsoft.com/office/officeart/2018/2/layout/IconCircleList"/>
    <dgm:cxn modelId="{1002171F-80FA-4702-A9D4-FC00E78F9171}" type="presOf" srcId="{7C64832B-5967-453F-86BC-D66CC1D7FC38}" destId="{242E26EA-B0AE-43D4-80D8-808F19AE71FD}" srcOrd="0" destOrd="0" presId="urn:microsoft.com/office/officeart/2018/2/layout/IconCircleList"/>
    <dgm:cxn modelId="{C650702B-A5B1-4D17-A2CF-705AC2D7CB55}" type="presOf" srcId="{1AD5C1D4-C6F2-4194-8717-9EB4AA014C1D}" destId="{62D4F43E-ED11-4108-83D2-CE3518FB2B56}" srcOrd="0" destOrd="0" presId="urn:microsoft.com/office/officeart/2018/2/layout/IconCircleList"/>
    <dgm:cxn modelId="{43CAF22E-9253-4CCD-B23E-81D41EEFAB6A}" srcId="{C75B98E0-7134-4467-92A6-474EFE6C0D4C}" destId="{93484325-9294-47EB-BDE5-E8385D7BA120}" srcOrd="5" destOrd="0" parTransId="{B5FF288F-774F-41BB-A3BA-5243B73785A8}" sibTransId="{0D71D48E-FF92-414A-9A1F-24A50D6EB940}"/>
    <dgm:cxn modelId="{4F42B05E-1076-48EC-9E8B-88912A4C53A7}" srcId="{C75B98E0-7134-4467-92A6-474EFE6C0D4C}" destId="{41B47681-8595-46AA-9EF3-3F5DCE8E2059}" srcOrd="1" destOrd="0" parTransId="{3D64BDBC-6985-4E1D-A122-0FBC4888B486}" sibTransId="{E0A1F998-1E15-46D6-B0C7-B5B3F9D89FB4}"/>
    <dgm:cxn modelId="{FD9E264A-CD09-43CA-B4D5-D94A67096841}" srcId="{C75B98E0-7134-4467-92A6-474EFE6C0D4C}" destId="{88A631DC-76A4-4A1E-B7FB-32A992089EA5}" srcOrd="4" destOrd="0" parTransId="{B492E4C1-2ACD-4CBB-B01A-D4D00923AAE9}" sibTransId="{F44B80E9-5E62-4A7C-ADBA-AB3FE1852BAB}"/>
    <dgm:cxn modelId="{A69FF46C-74AF-4FBD-A5CB-C961A6FBF19E}" type="presOf" srcId="{E0A1F998-1E15-46D6-B0C7-B5B3F9D89FB4}" destId="{1E349ACB-7E52-48D5-AE1A-9F30808BE348}" srcOrd="0" destOrd="0" presId="urn:microsoft.com/office/officeart/2018/2/layout/IconCircleList"/>
    <dgm:cxn modelId="{E952447E-4ADD-4BAD-B2AB-83CB8CDF48CC}" type="presOf" srcId="{5270E781-A5D9-4D79-B517-276BF9489CC0}" destId="{B739621B-C5B3-4F9F-B0F9-60F2FE0F97F3}" srcOrd="0" destOrd="0" presId="urn:microsoft.com/office/officeart/2018/2/layout/IconCircleList"/>
    <dgm:cxn modelId="{777C3B84-EC98-4103-B8B3-D4F729F25300}" type="presOf" srcId="{F44B80E9-5E62-4A7C-ADBA-AB3FE1852BAB}" destId="{A0162DFC-62EC-4876-989C-FF137D0E1405}" srcOrd="0" destOrd="0" presId="urn:microsoft.com/office/officeart/2018/2/layout/IconCircleList"/>
    <dgm:cxn modelId="{66C4AA87-0981-4EEC-802F-B5F02DCBB27E}" type="presOf" srcId="{0C29D5DC-82DE-4250-9362-3343C6129EFC}" destId="{E40AAA8F-1892-424B-9A5D-ADD3BD4BD619}" srcOrd="0" destOrd="0" presId="urn:microsoft.com/office/officeart/2018/2/layout/IconCircleList"/>
    <dgm:cxn modelId="{C3BC3694-140E-45CC-B0A2-82081AAC9A65}" type="presOf" srcId="{93484325-9294-47EB-BDE5-E8385D7BA120}" destId="{146F4040-911F-447D-BCC0-75683FE7EC57}" srcOrd="0" destOrd="0" presId="urn:microsoft.com/office/officeart/2018/2/layout/IconCircleList"/>
    <dgm:cxn modelId="{768D959B-E72A-4F6F-8C66-5DEE16BF2705}" type="presOf" srcId="{53DEEE3F-1E8B-4114-AA24-7A3AAD655EB3}" destId="{65320601-8A42-4EA1-94BF-0E76660E9686}" srcOrd="0" destOrd="0" presId="urn:microsoft.com/office/officeart/2018/2/layout/IconCircleList"/>
    <dgm:cxn modelId="{E38A869D-20B9-4FC2-9FB6-E8F3DD89EB84}" srcId="{C75B98E0-7134-4467-92A6-474EFE6C0D4C}" destId="{7C64832B-5967-453F-86BC-D66CC1D7FC38}" srcOrd="6" destOrd="0" parTransId="{931F5AAC-EE52-4C4C-81B4-A82D63427C93}" sibTransId="{FB2EDF64-6D01-4F8D-BDEC-40A5EA8A8FFC}"/>
    <dgm:cxn modelId="{F2CABE9D-B69B-4D41-9B1B-6E5560F4DD58}" type="presOf" srcId="{0AEAA3B8-0D56-41C9-BB42-08D88879C814}" destId="{E7CBB560-C64E-4056-903E-504CD00DB153}" srcOrd="0" destOrd="0" presId="urn:microsoft.com/office/officeart/2018/2/layout/IconCircleList"/>
    <dgm:cxn modelId="{0ACAB4BE-9211-48AD-B964-A80B07B131EC}" srcId="{C75B98E0-7134-4467-92A6-474EFE6C0D4C}" destId="{1AD5C1D4-C6F2-4194-8717-9EB4AA014C1D}" srcOrd="2" destOrd="0" parTransId="{AC6BDADA-0A84-4CC4-8708-C0B5847A62D8}" sibTransId="{0AEAA3B8-0D56-41C9-BB42-08D88879C814}"/>
    <dgm:cxn modelId="{118A2CCC-F77A-471A-914F-D49515A34F81}" srcId="{C75B98E0-7134-4467-92A6-474EFE6C0D4C}" destId="{0079263F-6FC5-48B3-AA4E-B3AE565D6C82}" srcOrd="3" destOrd="0" parTransId="{B4C4DD09-1BB8-46D0-81FE-525061F2DF8E}" sibTransId="{53DEEE3F-1E8B-4114-AA24-7A3AAD655EB3}"/>
    <dgm:cxn modelId="{EB57BCCD-EFBF-4645-9EB1-33202BE6DFF8}" type="presOf" srcId="{0D71D48E-FF92-414A-9A1F-24A50D6EB940}" destId="{8E11E6F4-65EF-4C06-9698-868ED0E24D0B}" srcOrd="0" destOrd="0" presId="urn:microsoft.com/office/officeart/2018/2/layout/IconCircleList"/>
    <dgm:cxn modelId="{21802AD5-7229-4EB2-B4BD-BE93DDF753F1}" type="presOf" srcId="{0079263F-6FC5-48B3-AA4E-B3AE565D6C82}" destId="{E3F75BCA-C21E-4908-B7F7-BA682D4E6B17}" srcOrd="0" destOrd="0" presId="urn:microsoft.com/office/officeart/2018/2/layout/IconCircleList"/>
    <dgm:cxn modelId="{C16855D6-958F-44D7-B867-177A9B6F58C5}" type="presOf" srcId="{88A631DC-76A4-4A1E-B7FB-32A992089EA5}" destId="{664B9FA7-C398-4397-B978-7A52B04AF295}" srcOrd="0" destOrd="0" presId="urn:microsoft.com/office/officeart/2018/2/layout/IconCircleList"/>
    <dgm:cxn modelId="{5A8653F7-7A17-47F1-BFAF-A1BE06A0784A}" srcId="{C75B98E0-7134-4467-92A6-474EFE6C0D4C}" destId="{5270E781-A5D9-4D79-B517-276BF9489CC0}" srcOrd="0" destOrd="0" parTransId="{974604AA-C2D8-4845-BC3C-5C379E3403F2}" sibTransId="{0C29D5DC-82DE-4250-9362-3343C6129EFC}"/>
    <dgm:cxn modelId="{C408BE6B-9A95-4161-976E-A494A50FA967}" type="presParOf" srcId="{68896ACD-304D-4388-BE4F-5A14CC1BA990}" destId="{0198ED0F-C75F-449B-8FD1-5EADA09F0397}" srcOrd="0" destOrd="0" presId="urn:microsoft.com/office/officeart/2018/2/layout/IconCircleList"/>
    <dgm:cxn modelId="{33C807C6-D7D1-45AE-9E23-22734AD3B593}" type="presParOf" srcId="{0198ED0F-C75F-449B-8FD1-5EADA09F0397}" destId="{755077FF-1FB7-44BD-AA8F-3D73A8F71DE4}" srcOrd="0" destOrd="0" presId="urn:microsoft.com/office/officeart/2018/2/layout/IconCircleList"/>
    <dgm:cxn modelId="{36EBB6EC-BF0F-4471-9033-88D073A8228C}" type="presParOf" srcId="{755077FF-1FB7-44BD-AA8F-3D73A8F71DE4}" destId="{17A2CEBA-176E-47D4-BEDD-88DD8E2AB9DC}" srcOrd="0" destOrd="0" presId="urn:microsoft.com/office/officeart/2018/2/layout/IconCircleList"/>
    <dgm:cxn modelId="{7DD2821F-96E0-4899-B27A-A303541A62AC}" type="presParOf" srcId="{755077FF-1FB7-44BD-AA8F-3D73A8F71DE4}" destId="{BD2F48E6-A04F-4629-AC59-3FE9149F2446}" srcOrd="1" destOrd="0" presId="urn:microsoft.com/office/officeart/2018/2/layout/IconCircleList"/>
    <dgm:cxn modelId="{AABB52EE-8859-4E30-A3CD-3C79AA9793C0}" type="presParOf" srcId="{755077FF-1FB7-44BD-AA8F-3D73A8F71DE4}" destId="{1FEE0682-10F2-4AFF-A3AE-CB3EBE528F2F}" srcOrd="2" destOrd="0" presId="urn:microsoft.com/office/officeart/2018/2/layout/IconCircleList"/>
    <dgm:cxn modelId="{D5B28CE8-24B6-4640-AF46-3BC80F16FBD3}" type="presParOf" srcId="{755077FF-1FB7-44BD-AA8F-3D73A8F71DE4}" destId="{B739621B-C5B3-4F9F-B0F9-60F2FE0F97F3}" srcOrd="3" destOrd="0" presId="urn:microsoft.com/office/officeart/2018/2/layout/IconCircleList"/>
    <dgm:cxn modelId="{344A454B-C0E2-4959-A500-EF9C6B416706}" type="presParOf" srcId="{0198ED0F-C75F-449B-8FD1-5EADA09F0397}" destId="{E40AAA8F-1892-424B-9A5D-ADD3BD4BD619}" srcOrd="1" destOrd="0" presId="urn:microsoft.com/office/officeart/2018/2/layout/IconCircleList"/>
    <dgm:cxn modelId="{E2967F7E-56ED-4E0A-8CA2-4D681882753E}" type="presParOf" srcId="{0198ED0F-C75F-449B-8FD1-5EADA09F0397}" destId="{F057C61F-6678-4A04-BC85-863C37D2E1E5}" srcOrd="2" destOrd="0" presId="urn:microsoft.com/office/officeart/2018/2/layout/IconCircleList"/>
    <dgm:cxn modelId="{30A9FAF6-283F-4178-A273-6957EB86CDA2}" type="presParOf" srcId="{F057C61F-6678-4A04-BC85-863C37D2E1E5}" destId="{2A7C2829-D065-44AF-BD3A-97DF1F46249F}" srcOrd="0" destOrd="0" presId="urn:microsoft.com/office/officeart/2018/2/layout/IconCircleList"/>
    <dgm:cxn modelId="{5E149444-28A2-490E-BFBD-EAECFABCDD78}" type="presParOf" srcId="{F057C61F-6678-4A04-BC85-863C37D2E1E5}" destId="{490CC8FB-F0FE-4292-B137-F23F0E27F86C}" srcOrd="1" destOrd="0" presId="urn:microsoft.com/office/officeart/2018/2/layout/IconCircleList"/>
    <dgm:cxn modelId="{C8B9BE65-3B19-417E-B56B-518867D4B3F7}" type="presParOf" srcId="{F057C61F-6678-4A04-BC85-863C37D2E1E5}" destId="{A2F137B2-4BEA-4B78-91F2-0363C5B3D002}" srcOrd="2" destOrd="0" presId="urn:microsoft.com/office/officeart/2018/2/layout/IconCircleList"/>
    <dgm:cxn modelId="{9360FFD2-3572-4D3F-AE6B-AB1FFC76160D}" type="presParOf" srcId="{F057C61F-6678-4A04-BC85-863C37D2E1E5}" destId="{C3297A69-F3F9-4A15-AF67-55AD88AC51F2}" srcOrd="3" destOrd="0" presId="urn:microsoft.com/office/officeart/2018/2/layout/IconCircleList"/>
    <dgm:cxn modelId="{78496C12-E778-43D4-9036-D41F05FF0D0F}" type="presParOf" srcId="{0198ED0F-C75F-449B-8FD1-5EADA09F0397}" destId="{1E349ACB-7E52-48D5-AE1A-9F30808BE348}" srcOrd="3" destOrd="0" presId="urn:microsoft.com/office/officeart/2018/2/layout/IconCircleList"/>
    <dgm:cxn modelId="{B8DAB542-3136-4AAE-8DB9-C49F400D691F}" type="presParOf" srcId="{0198ED0F-C75F-449B-8FD1-5EADA09F0397}" destId="{FCB83CB9-0FB2-4663-A0DA-61BD72F24D84}" srcOrd="4" destOrd="0" presId="urn:microsoft.com/office/officeart/2018/2/layout/IconCircleList"/>
    <dgm:cxn modelId="{F8E3B883-4A66-4F88-841F-CE96ABDB27B6}" type="presParOf" srcId="{FCB83CB9-0FB2-4663-A0DA-61BD72F24D84}" destId="{CCDD148D-257F-44E0-AF91-65B1730C2F4E}" srcOrd="0" destOrd="0" presId="urn:microsoft.com/office/officeart/2018/2/layout/IconCircleList"/>
    <dgm:cxn modelId="{9D9EAB04-74DA-4C9A-B54E-FCDD9ECC27F3}" type="presParOf" srcId="{FCB83CB9-0FB2-4663-A0DA-61BD72F24D84}" destId="{DE72F385-5F53-416C-8AAE-E90E4D7C8564}" srcOrd="1" destOrd="0" presId="urn:microsoft.com/office/officeart/2018/2/layout/IconCircleList"/>
    <dgm:cxn modelId="{C427E513-8A2C-4A81-BCB8-BD83B3C8BF3B}" type="presParOf" srcId="{FCB83CB9-0FB2-4663-A0DA-61BD72F24D84}" destId="{5FE4AE19-632C-4D2B-A6B2-38AB89BC9308}" srcOrd="2" destOrd="0" presId="urn:microsoft.com/office/officeart/2018/2/layout/IconCircleList"/>
    <dgm:cxn modelId="{AD59E6BB-2E39-48E4-BBCB-52A62D3C271B}" type="presParOf" srcId="{FCB83CB9-0FB2-4663-A0DA-61BD72F24D84}" destId="{62D4F43E-ED11-4108-83D2-CE3518FB2B56}" srcOrd="3" destOrd="0" presId="urn:microsoft.com/office/officeart/2018/2/layout/IconCircleList"/>
    <dgm:cxn modelId="{B4DFD6D4-253D-438F-8B7C-67F5293B08DA}" type="presParOf" srcId="{0198ED0F-C75F-449B-8FD1-5EADA09F0397}" destId="{E7CBB560-C64E-4056-903E-504CD00DB153}" srcOrd="5" destOrd="0" presId="urn:microsoft.com/office/officeart/2018/2/layout/IconCircleList"/>
    <dgm:cxn modelId="{C0F58F34-188C-49BD-B92E-46789FDBB4E2}" type="presParOf" srcId="{0198ED0F-C75F-449B-8FD1-5EADA09F0397}" destId="{5A6973BD-9420-46A5-9BF1-F2DC14FE330A}" srcOrd="6" destOrd="0" presId="urn:microsoft.com/office/officeart/2018/2/layout/IconCircleList"/>
    <dgm:cxn modelId="{228F171A-D3F7-492F-9534-808E8E9076D6}" type="presParOf" srcId="{5A6973BD-9420-46A5-9BF1-F2DC14FE330A}" destId="{6CDCABEE-B214-41FF-AC9D-069A62B731BC}" srcOrd="0" destOrd="0" presId="urn:microsoft.com/office/officeart/2018/2/layout/IconCircleList"/>
    <dgm:cxn modelId="{3C5EC795-9348-45F4-959B-F8BE3DB008D0}" type="presParOf" srcId="{5A6973BD-9420-46A5-9BF1-F2DC14FE330A}" destId="{F479FD6F-9912-4147-8408-DB9A1C5C1846}" srcOrd="1" destOrd="0" presId="urn:microsoft.com/office/officeart/2018/2/layout/IconCircleList"/>
    <dgm:cxn modelId="{D36CA323-B6DD-4ECD-8546-6C064A87D96B}" type="presParOf" srcId="{5A6973BD-9420-46A5-9BF1-F2DC14FE330A}" destId="{F7D3C2EC-075B-4FEA-89EE-00C717D1700D}" srcOrd="2" destOrd="0" presId="urn:microsoft.com/office/officeart/2018/2/layout/IconCircleList"/>
    <dgm:cxn modelId="{FE4AC085-BFC3-4DE7-9FE2-3808E9498998}" type="presParOf" srcId="{5A6973BD-9420-46A5-9BF1-F2DC14FE330A}" destId="{E3F75BCA-C21E-4908-B7F7-BA682D4E6B17}" srcOrd="3" destOrd="0" presId="urn:microsoft.com/office/officeart/2018/2/layout/IconCircleList"/>
    <dgm:cxn modelId="{FC48ADFC-B61B-47C8-A354-84D0D51E348F}" type="presParOf" srcId="{0198ED0F-C75F-449B-8FD1-5EADA09F0397}" destId="{65320601-8A42-4EA1-94BF-0E76660E9686}" srcOrd="7" destOrd="0" presId="urn:microsoft.com/office/officeart/2018/2/layout/IconCircleList"/>
    <dgm:cxn modelId="{95FCA40B-06C3-4025-943A-F74324E7C2A6}" type="presParOf" srcId="{0198ED0F-C75F-449B-8FD1-5EADA09F0397}" destId="{F36A9F69-BCB9-4A30-8E02-EB2B47C82BC0}" srcOrd="8" destOrd="0" presId="urn:microsoft.com/office/officeart/2018/2/layout/IconCircleList"/>
    <dgm:cxn modelId="{8302B210-25B3-4B65-81A4-3FE6A9B8007A}" type="presParOf" srcId="{F36A9F69-BCB9-4A30-8E02-EB2B47C82BC0}" destId="{7266D9F1-54E5-476F-9F1C-6ED2DCC897AA}" srcOrd="0" destOrd="0" presId="urn:microsoft.com/office/officeart/2018/2/layout/IconCircleList"/>
    <dgm:cxn modelId="{D408D8F9-0080-40B2-AF2F-B572AB95D18D}" type="presParOf" srcId="{F36A9F69-BCB9-4A30-8E02-EB2B47C82BC0}" destId="{FCF65260-0430-47B6-9912-842E08DBC5EC}" srcOrd="1" destOrd="0" presId="urn:microsoft.com/office/officeart/2018/2/layout/IconCircleList"/>
    <dgm:cxn modelId="{1ABE3548-A977-4C95-A4D8-437A86F8A09F}" type="presParOf" srcId="{F36A9F69-BCB9-4A30-8E02-EB2B47C82BC0}" destId="{803968C3-5B06-4819-A714-69669746483E}" srcOrd="2" destOrd="0" presId="urn:microsoft.com/office/officeart/2018/2/layout/IconCircleList"/>
    <dgm:cxn modelId="{41DE1B01-54FB-43B6-A07E-24088E561475}" type="presParOf" srcId="{F36A9F69-BCB9-4A30-8E02-EB2B47C82BC0}" destId="{664B9FA7-C398-4397-B978-7A52B04AF295}" srcOrd="3" destOrd="0" presId="urn:microsoft.com/office/officeart/2018/2/layout/IconCircleList"/>
    <dgm:cxn modelId="{A881A462-91E1-47BD-8EFA-EDA4AD63E090}" type="presParOf" srcId="{0198ED0F-C75F-449B-8FD1-5EADA09F0397}" destId="{A0162DFC-62EC-4876-989C-FF137D0E1405}" srcOrd="9" destOrd="0" presId="urn:microsoft.com/office/officeart/2018/2/layout/IconCircleList"/>
    <dgm:cxn modelId="{1CE28A26-898F-4160-A29C-050582D706BC}" type="presParOf" srcId="{0198ED0F-C75F-449B-8FD1-5EADA09F0397}" destId="{EC905DDB-BDA0-43B8-9513-C715A8E7E46B}" srcOrd="10" destOrd="0" presId="urn:microsoft.com/office/officeart/2018/2/layout/IconCircleList"/>
    <dgm:cxn modelId="{09BCA872-78B2-4B40-BCD9-A0A75FE08863}" type="presParOf" srcId="{EC905DDB-BDA0-43B8-9513-C715A8E7E46B}" destId="{A65A9803-10D8-4A3A-815F-945D088655EC}" srcOrd="0" destOrd="0" presId="urn:microsoft.com/office/officeart/2018/2/layout/IconCircleList"/>
    <dgm:cxn modelId="{4DB77874-0745-45C6-A8EB-6849E1BC59A8}" type="presParOf" srcId="{EC905DDB-BDA0-43B8-9513-C715A8E7E46B}" destId="{9F0DD1AC-94CF-47E9-9BB9-4B5EBD8FCDF7}" srcOrd="1" destOrd="0" presId="urn:microsoft.com/office/officeart/2018/2/layout/IconCircleList"/>
    <dgm:cxn modelId="{79EC8BAB-1E13-4D8A-BCBF-CF811944D7C0}" type="presParOf" srcId="{EC905DDB-BDA0-43B8-9513-C715A8E7E46B}" destId="{8322A20D-02DF-40F7-9E29-FFDDD66BF586}" srcOrd="2" destOrd="0" presId="urn:microsoft.com/office/officeart/2018/2/layout/IconCircleList"/>
    <dgm:cxn modelId="{CEF426AA-E5E4-466E-9C6B-3B9B4E84DBE5}" type="presParOf" srcId="{EC905DDB-BDA0-43B8-9513-C715A8E7E46B}" destId="{146F4040-911F-447D-BCC0-75683FE7EC57}" srcOrd="3" destOrd="0" presId="urn:microsoft.com/office/officeart/2018/2/layout/IconCircleList"/>
    <dgm:cxn modelId="{115C02D4-02ED-4F57-AE63-25F1C2328D80}" type="presParOf" srcId="{0198ED0F-C75F-449B-8FD1-5EADA09F0397}" destId="{8E11E6F4-65EF-4C06-9698-868ED0E24D0B}" srcOrd="11" destOrd="0" presId="urn:microsoft.com/office/officeart/2018/2/layout/IconCircleList"/>
    <dgm:cxn modelId="{AB030D67-4156-4BA8-ACDF-E072F3ACD754}" type="presParOf" srcId="{0198ED0F-C75F-449B-8FD1-5EADA09F0397}" destId="{872494A2-4944-4717-A17E-666433FAD04A}" srcOrd="12" destOrd="0" presId="urn:microsoft.com/office/officeart/2018/2/layout/IconCircleList"/>
    <dgm:cxn modelId="{BA8BD5E3-FD44-4717-A7E2-BCC79538D89D}" type="presParOf" srcId="{872494A2-4944-4717-A17E-666433FAD04A}" destId="{5C429465-0CE1-4829-9E01-3189AF4E3A0D}" srcOrd="0" destOrd="0" presId="urn:microsoft.com/office/officeart/2018/2/layout/IconCircleList"/>
    <dgm:cxn modelId="{E67F19BD-A388-44C9-97AA-5DA800222446}" type="presParOf" srcId="{872494A2-4944-4717-A17E-666433FAD04A}" destId="{3DEB133A-756D-4252-84B1-AA94B6CC5043}" srcOrd="1" destOrd="0" presId="urn:microsoft.com/office/officeart/2018/2/layout/IconCircleList"/>
    <dgm:cxn modelId="{E3D0AD2E-04D0-4EBF-9A6A-7B50A34FF9DA}" type="presParOf" srcId="{872494A2-4944-4717-A17E-666433FAD04A}" destId="{028EAB0C-79EC-4652-BCF4-89D2682D988A}" srcOrd="2" destOrd="0" presId="urn:microsoft.com/office/officeart/2018/2/layout/IconCircleList"/>
    <dgm:cxn modelId="{6B085D49-4DA6-4143-9F70-049A9A4FAC0D}" type="presParOf" srcId="{872494A2-4944-4717-A17E-666433FAD04A}" destId="{242E26EA-B0AE-43D4-80D8-808F19AE71FD}"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9F5483E-321B-4D18-AF57-20E10581D6B6}"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C50BB686-90EA-42EB-B93E-D1D66DB62604}">
      <dgm:prSet/>
      <dgm:spPr/>
      <dgm:t>
        <a:bodyPr/>
        <a:lstStyle/>
        <a:p>
          <a:r>
            <a:rPr lang="en-US" dirty="0"/>
            <a:t>Does your </a:t>
          </a:r>
          <a:r>
            <a:rPr lang="en-US" dirty="0" err="1"/>
            <a:t>organisation</a:t>
          </a:r>
          <a:r>
            <a:rPr lang="en-US" dirty="0"/>
            <a:t> / agency hold further information which could be added?</a:t>
          </a:r>
        </a:p>
      </dgm:t>
    </dgm:pt>
    <dgm:pt modelId="{954024BA-77D6-4654-A7CB-394F759517FB}" type="parTrans" cxnId="{DC3831EC-4A81-4E37-A8C4-9D2281927232}">
      <dgm:prSet/>
      <dgm:spPr/>
      <dgm:t>
        <a:bodyPr/>
        <a:lstStyle/>
        <a:p>
          <a:endParaRPr lang="en-US"/>
        </a:p>
      </dgm:t>
    </dgm:pt>
    <dgm:pt modelId="{CD9B67B6-53AD-41F2-83C9-664B193C7392}" type="sibTrans" cxnId="{DC3831EC-4A81-4E37-A8C4-9D2281927232}">
      <dgm:prSet/>
      <dgm:spPr/>
      <dgm:t>
        <a:bodyPr/>
        <a:lstStyle/>
        <a:p>
          <a:endParaRPr lang="en-US"/>
        </a:p>
      </dgm:t>
    </dgm:pt>
    <dgm:pt modelId="{D7E9744C-7D70-4540-AF15-7A0A0BC55A90}">
      <dgm:prSet/>
      <dgm:spPr/>
      <dgm:t>
        <a:bodyPr/>
        <a:lstStyle/>
        <a:p>
          <a:r>
            <a:rPr lang="en-US" dirty="0"/>
            <a:t>Does the picture indicate that further exploration with the child or their parents / </a:t>
          </a:r>
          <a:r>
            <a:rPr lang="en-US" dirty="0" err="1"/>
            <a:t>carers</a:t>
          </a:r>
          <a:r>
            <a:rPr lang="en-US" dirty="0"/>
            <a:t> is needed?</a:t>
          </a:r>
        </a:p>
      </dgm:t>
    </dgm:pt>
    <dgm:pt modelId="{739897E3-EDA3-496F-A38A-CD4CB7A94E7C}" type="parTrans" cxnId="{D389739B-1B7B-486A-AED1-083A05E768EB}">
      <dgm:prSet/>
      <dgm:spPr/>
      <dgm:t>
        <a:bodyPr/>
        <a:lstStyle/>
        <a:p>
          <a:endParaRPr lang="en-US"/>
        </a:p>
      </dgm:t>
    </dgm:pt>
    <dgm:pt modelId="{552A8221-CF18-4731-B3F3-FB81C2EEEC6E}" type="sibTrans" cxnId="{D389739B-1B7B-486A-AED1-083A05E768EB}">
      <dgm:prSet/>
      <dgm:spPr/>
      <dgm:t>
        <a:bodyPr/>
        <a:lstStyle/>
        <a:p>
          <a:endParaRPr lang="en-US"/>
        </a:p>
      </dgm:t>
    </dgm:pt>
    <dgm:pt modelId="{85F26DAF-FA42-4691-BBDD-D440EBEA43EB}">
      <dgm:prSet/>
      <dgm:spPr/>
      <dgm:t>
        <a:bodyPr/>
        <a:lstStyle/>
        <a:p>
          <a:r>
            <a:rPr lang="en-US" dirty="0"/>
            <a:t>Does the picture indicate a level of concern that warrants a prompt safeguarding referral?</a:t>
          </a:r>
        </a:p>
      </dgm:t>
    </dgm:pt>
    <dgm:pt modelId="{EAC998CD-EADF-4446-A2EC-FA16660D905D}" type="parTrans" cxnId="{62432F54-C6E1-4BAD-B791-ABA37D30E5A3}">
      <dgm:prSet/>
      <dgm:spPr/>
      <dgm:t>
        <a:bodyPr/>
        <a:lstStyle/>
        <a:p>
          <a:endParaRPr lang="en-US"/>
        </a:p>
      </dgm:t>
    </dgm:pt>
    <dgm:pt modelId="{793EC1B6-9829-497F-BA5E-C664451CB347}" type="sibTrans" cxnId="{62432F54-C6E1-4BAD-B791-ABA37D30E5A3}">
      <dgm:prSet/>
      <dgm:spPr/>
      <dgm:t>
        <a:bodyPr/>
        <a:lstStyle/>
        <a:p>
          <a:endParaRPr lang="en-US"/>
        </a:p>
      </dgm:t>
    </dgm:pt>
    <dgm:pt modelId="{772A4E34-DFBD-4512-A4C0-081A8225555F}">
      <dgm:prSet/>
      <dgm:spPr/>
      <dgm:t>
        <a:bodyPr/>
        <a:lstStyle/>
        <a:p>
          <a:r>
            <a:rPr lang="en-US" dirty="0"/>
            <a:t>Does the picture indicate a level of concerns that should be shared with other key professionals in your agency?</a:t>
          </a:r>
        </a:p>
      </dgm:t>
    </dgm:pt>
    <dgm:pt modelId="{591BA827-5F2B-495B-97D3-17384D80AA50}" type="parTrans" cxnId="{36CB40C8-552B-4C97-93EA-3A0822D0F505}">
      <dgm:prSet/>
      <dgm:spPr/>
      <dgm:t>
        <a:bodyPr/>
        <a:lstStyle/>
        <a:p>
          <a:endParaRPr lang="en-US"/>
        </a:p>
      </dgm:t>
    </dgm:pt>
    <dgm:pt modelId="{7428DFAB-BC50-4528-8970-69846921827B}" type="sibTrans" cxnId="{36CB40C8-552B-4C97-93EA-3A0822D0F505}">
      <dgm:prSet/>
      <dgm:spPr/>
      <dgm:t>
        <a:bodyPr/>
        <a:lstStyle/>
        <a:p>
          <a:endParaRPr lang="en-US"/>
        </a:p>
      </dgm:t>
    </dgm:pt>
    <dgm:pt modelId="{DF675A11-52FC-4B1F-8707-40DE10201A24}">
      <dgm:prSet/>
      <dgm:spPr/>
      <dgm:t>
        <a:bodyPr/>
        <a:lstStyle/>
        <a:p>
          <a:r>
            <a:rPr lang="en-US" dirty="0"/>
            <a:t>Is further monitoring of the situation needed?</a:t>
          </a:r>
        </a:p>
      </dgm:t>
    </dgm:pt>
    <dgm:pt modelId="{C0182512-2167-42FF-BF8E-759D13A6ACB5}" type="parTrans" cxnId="{AD63B8CA-B407-432C-B43F-266C90D6835E}">
      <dgm:prSet/>
      <dgm:spPr/>
      <dgm:t>
        <a:bodyPr/>
        <a:lstStyle/>
        <a:p>
          <a:endParaRPr lang="en-US"/>
        </a:p>
      </dgm:t>
    </dgm:pt>
    <dgm:pt modelId="{99DE094B-246E-43BE-A9EE-55E795AC192C}" type="sibTrans" cxnId="{AD63B8CA-B407-432C-B43F-266C90D6835E}">
      <dgm:prSet/>
      <dgm:spPr/>
      <dgm:t>
        <a:bodyPr/>
        <a:lstStyle/>
        <a:p>
          <a:endParaRPr lang="en-US"/>
        </a:p>
      </dgm:t>
    </dgm:pt>
    <dgm:pt modelId="{CDA08015-9350-4CAF-BC62-7D807A6A121B}" type="pres">
      <dgm:prSet presAssocID="{B9F5483E-321B-4D18-AF57-20E10581D6B6}" presName="diagram" presStyleCnt="0">
        <dgm:presLayoutVars>
          <dgm:dir/>
          <dgm:resizeHandles val="exact"/>
        </dgm:presLayoutVars>
      </dgm:prSet>
      <dgm:spPr/>
    </dgm:pt>
    <dgm:pt modelId="{D4757BBE-4AEC-48F7-89EA-25D9EFEDDF94}" type="pres">
      <dgm:prSet presAssocID="{C50BB686-90EA-42EB-B93E-D1D66DB62604}" presName="node" presStyleLbl="node1" presStyleIdx="0" presStyleCnt="5">
        <dgm:presLayoutVars>
          <dgm:bulletEnabled val="1"/>
        </dgm:presLayoutVars>
      </dgm:prSet>
      <dgm:spPr/>
    </dgm:pt>
    <dgm:pt modelId="{FC968673-C14F-4882-B043-12943331AA17}" type="pres">
      <dgm:prSet presAssocID="{CD9B67B6-53AD-41F2-83C9-664B193C7392}" presName="sibTrans" presStyleCnt="0"/>
      <dgm:spPr/>
    </dgm:pt>
    <dgm:pt modelId="{B4E496A8-D566-436C-A4E4-A11D18BABAFE}" type="pres">
      <dgm:prSet presAssocID="{D7E9744C-7D70-4540-AF15-7A0A0BC55A90}" presName="node" presStyleLbl="node1" presStyleIdx="1" presStyleCnt="5">
        <dgm:presLayoutVars>
          <dgm:bulletEnabled val="1"/>
        </dgm:presLayoutVars>
      </dgm:prSet>
      <dgm:spPr/>
    </dgm:pt>
    <dgm:pt modelId="{BC3FEA58-0A71-49A5-B9A2-DFD7E533C03C}" type="pres">
      <dgm:prSet presAssocID="{552A8221-CF18-4731-B3F3-FB81C2EEEC6E}" presName="sibTrans" presStyleCnt="0"/>
      <dgm:spPr/>
    </dgm:pt>
    <dgm:pt modelId="{C3EC5AF8-2442-4F7A-A0D1-536FAD53C085}" type="pres">
      <dgm:prSet presAssocID="{85F26DAF-FA42-4691-BBDD-D440EBEA43EB}" presName="node" presStyleLbl="node1" presStyleIdx="2" presStyleCnt="5">
        <dgm:presLayoutVars>
          <dgm:bulletEnabled val="1"/>
        </dgm:presLayoutVars>
      </dgm:prSet>
      <dgm:spPr/>
    </dgm:pt>
    <dgm:pt modelId="{94E0B710-8A98-437D-AD6A-A6E3EA7655E4}" type="pres">
      <dgm:prSet presAssocID="{793EC1B6-9829-497F-BA5E-C664451CB347}" presName="sibTrans" presStyleCnt="0"/>
      <dgm:spPr/>
    </dgm:pt>
    <dgm:pt modelId="{4344750A-E5BF-4EEF-997C-1895C423D635}" type="pres">
      <dgm:prSet presAssocID="{772A4E34-DFBD-4512-A4C0-081A8225555F}" presName="node" presStyleLbl="node1" presStyleIdx="3" presStyleCnt="5">
        <dgm:presLayoutVars>
          <dgm:bulletEnabled val="1"/>
        </dgm:presLayoutVars>
      </dgm:prSet>
      <dgm:spPr/>
    </dgm:pt>
    <dgm:pt modelId="{ACD1CBA3-119B-4187-9D9A-E2477D091213}" type="pres">
      <dgm:prSet presAssocID="{7428DFAB-BC50-4528-8970-69846921827B}" presName="sibTrans" presStyleCnt="0"/>
      <dgm:spPr/>
    </dgm:pt>
    <dgm:pt modelId="{502B65CC-C35D-413B-ACCD-BC2C7B47FE54}" type="pres">
      <dgm:prSet presAssocID="{DF675A11-52FC-4B1F-8707-40DE10201A24}" presName="node" presStyleLbl="node1" presStyleIdx="4" presStyleCnt="5">
        <dgm:presLayoutVars>
          <dgm:bulletEnabled val="1"/>
        </dgm:presLayoutVars>
      </dgm:prSet>
      <dgm:spPr/>
    </dgm:pt>
  </dgm:ptLst>
  <dgm:cxnLst>
    <dgm:cxn modelId="{F8BE6A10-4967-46DD-BD54-9361DA120EC4}" type="presOf" srcId="{85F26DAF-FA42-4691-BBDD-D440EBEA43EB}" destId="{C3EC5AF8-2442-4F7A-A0D1-536FAD53C085}" srcOrd="0" destOrd="0" presId="urn:microsoft.com/office/officeart/2005/8/layout/default"/>
    <dgm:cxn modelId="{FF9E002D-651F-4CC0-A644-4D87C2F7CE6E}" type="presOf" srcId="{B9F5483E-321B-4D18-AF57-20E10581D6B6}" destId="{CDA08015-9350-4CAF-BC62-7D807A6A121B}" srcOrd="0" destOrd="0" presId="urn:microsoft.com/office/officeart/2005/8/layout/default"/>
    <dgm:cxn modelId="{7CE5E03B-CAA9-4A40-8B0C-AF6FC55C97E0}" type="presOf" srcId="{772A4E34-DFBD-4512-A4C0-081A8225555F}" destId="{4344750A-E5BF-4EEF-997C-1895C423D635}" srcOrd="0" destOrd="0" presId="urn:microsoft.com/office/officeart/2005/8/layout/default"/>
    <dgm:cxn modelId="{B352C960-DBAF-487A-A25D-A14EFC23D620}" type="presOf" srcId="{D7E9744C-7D70-4540-AF15-7A0A0BC55A90}" destId="{B4E496A8-D566-436C-A4E4-A11D18BABAFE}" srcOrd="0" destOrd="0" presId="urn:microsoft.com/office/officeart/2005/8/layout/default"/>
    <dgm:cxn modelId="{62432F54-C6E1-4BAD-B791-ABA37D30E5A3}" srcId="{B9F5483E-321B-4D18-AF57-20E10581D6B6}" destId="{85F26DAF-FA42-4691-BBDD-D440EBEA43EB}" srcOrd="2" destOrd="0" parTransId="{EAC998CD-EADF-4446-A2EC-FA16660D905D}" sibTransId="{793EC1B6-9829-497F-BA5E-C664451CB347}"/>
    <dgm:cxn modelId="{D389739B-1B7B-486A-AED1-083A05E768EB}" srcId="{B9F5483E-321B-4D18-AF57-20E10581D6B6}" destId="{D7E9744C-7D70-4540-AF15-7A0A0BC55A90}" srcOrd="1" destOrd="0" parTransId="{739897E3-EDA3-496F-A38A-CD4CB7A94E7C}" sibTransId="{552A8221-CF18-4731-B3F3-FB81C2EEEC6E}"/>
    <dgm:cxn modelId="{36CB40C8-552B-4C97-93EA-3A0822D0F505}" srcId="{B9F5483E-321B-4D18-AF57-20E10581D6B6}" destId="{772A4E34-DFBD-4512-A4C0-081A8225555F}" srcOrd="3" destOrd="0" parTransId="{591BA827-5F2B-495B-97D3-17384D80AA50}" sibTransId="{7428DFAB-BC50-4528-8970-69846921827B}"/>
    <dgm:cxn modelId="{AD63B8CA-B407-432C-B43F-266C90D6835E}" srcId="{B9F5483E-321B-4D18-AF57-20E10581D6B6}" destId="{DF675A11-52FC-4B1F-8707-40DE10201A24}" srcOrd="4" destOrd="0" parTransId="{C0182512-2167-42FF-BF8E-759D13A6ACB5}" sibTransId="{99DE094B-246E-43BE-A9EE-55E795AC192C}"/>
    <dgm:cxn modelId="{621EE7DD-8CDA-4B56-AA92-91B69F32C5A2}" type="presOf" srcId="{DF675A11-52FC-4B1F-8707-40DE10201A24}" destId="{502B65CC-C35D-413B-ACCD-BC2C7B47FE54}" srcOrd="0" destOrd="0" presId="urn:microsoft.com/office/officeart/2005/8/layout/default"/>
    <dgm:cxn modelId="{8FE306E1-6044-4A51-AC14-3A2B199A0345}" type="presOf" srcId="{C50BB686-90EA-42EB-B93E-D1D66DB62604}" destId="{D4757BBE-4AEC-48F7-89EA-25D9EFEDDF94}" srcOrd="0" destOrd="0" presId="urn:microsoft.com/office/officeart/2005/8/layout/default"/>
    <dgm:cxn modelId="{DC3831EC-4A81-4E37-A8C4-9D2281927232}" srcId="{B9F5483E-321B-4D18-AF57-20E10581D6B6}" destId="{C50BB686-90EA-42EB-B93E-D1D66DB62604}" srcOrd="0" destOrd="0" parTransId="{954024BA-77D6-4654-A7CB-394F759517FB}" sibTransId="{CD9B67B6-53AD-41F2-83C9-664B193C7392}"/>
    <dgm:cxn modelId="{D8D83246-4C0C-437D-85BC-89155767A5BD}" type="presParOf" srcId="{CDA08015-9350-4CAF-BC62-7D807A6A121B}" destId="{D4757BBE-4AEC-48F7-89EA-25D9EFEDDF94}" srcOrd="0" destOrd="0" presId="urn:microsoft.com/office/officeart/2005/8/layout/default"/>
    <dgm:cxn modelId="{68ED092C-83CA-4728-8485-404DBC38FD22}" type="presParOf" srcId="{CDA08015-9350-4CAF-BC62-7D807A6A121B}" destId="{FC968673-C14F-4882-B043-12943331AA17}" srcOrd="1" destOrd="0" presId="urn:microsoft.com/office/officeart/2005/8/layout/default"/>
    <dgm:cxn modelId="{C7788DD3-63ED-420E-88C1-0CFB8ABE872B}" type="presParOf" srcId="{CDA08015-9350-4CAF-BC62-7D807A6A121B}" destId="{B4E496A8-D566-436C-A4E4-A11D18BABAFE}" srcOrd="2" destOrd="0" presId="urn:microsoft.com/office/officeart/2005/8/layout/default"/>
    <dgm:cxn modelId="{B34E1CE5-C530-4201-B900-1A1E2BB9B447}" type="presParOf" srcId="{CDA08015-9350-4CAF-BC62-7D807A6A121B}" destId="{BC3FEA58-0A71-49A5-B9A2-DFD7E533C03C}" srcOrd="3" destOrd="0" presId="urn:microsoft.com/office/officeart/2005/8/layout/default"/>
    <dgm:cxn modelId="{53F5D8C0-7ED6-4548-9CC8-1FC8EC5B3791}" type="presParOf" srcId="{CDA08015-9350-4CAF-BC62-7D807A6A121B}" destId="{C3EC5AF8-2442-4F7A-A0D1-536FAD53C085}" srcOrd="4" destOrd="0" presId="urn:microsoft.com/office/officeart/2005/8/layout/default"/>
    <dgm:cxn modelId="{5DC75F05-88F0-4071-A695-48C2CE3ADE4F}" type="presParOf" srcId="{CDA08015-9350-4CAF-BC62-7D807A6A121B}" destId="{94E0B710-8A98-437D-AD6A-A6E3EA7655E4}" srcOrd="5" destOrd="0" presId="urn:microsoft.com/office/officeart/2005/8/layout/default"/>
    <dgm:cxn modelId="{BFF9774E-08C3-49D7-A616-C43AE08CDAC1}" type="presParOf" srcId="{CDA08015-9350-4CAF-BC62-7D807A6A121B}" destId="{4344750A-E5BF-4EEF-997C-1895C423D635}" srcOrd="6" destOrd="0" presId="urn:microsoft.com/office/officeart/2005/8/layout/default"/>
    <dgm:cxn modelId="{B0B8E3C9-07FE-47BF-B05C-AADE6DD084F6}" type="presParOf" srcId="{CDA08015-9350-4CAF-BC62-7D807A6A121B}" destId="{ACD1CBA3-119B-4187-9D9A-E2477D091213}" srcOrd="7" destOrd="0" presId="urn:microsoft.com/office/officeart/2005/8/layout/default"/>
    <dgm:cxn modelId="{5BC95B9E-5855-4126-89C7-FCC8290FC2D5}" type="presParOf" srcId="{CDA08015-9350-4CAF-BC62-7D807A6A121B}" destId="{502B65CC-C35D-413B-ACCD-BC2C7B47FE54}"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8BCE55E-1BA9-4B21-8E70-A439E2CB76E1}" type="doc">
      <dgm:prSet loTypeId="urn:microsoft.com/office/officeart/2005/8/layout/vList4" loCatId="list" qsTypeId="urn:microsoft.com/office/officeart/2005/8/quickstyle/simple2" qsCatId="simple" csTypeId="urn:microsoft.com/office/officeart/2005/8/colors/colorful2" csCatId="colorful" phldr="1"/>
      <dgm:spPr/>
      <dgm:t>
        <a:bodyPr/>
        <a:lstStyle/>
        <a:p>
          <a:endParaRPr lang="en-US"/>
        </a:p>
      </dgm:t>
    </dgm:pt>
    <dgm:pt modelId="{3D2FF4D1-33A2-4F36-A8F2-7D2381DD4AE7}">
      <dgm:prSet custT="1"/>
      <dgm:spPr/>
      <dgm:t>
        <a:bodyPr/>
        <a:lstStyle/>
        <a:p>
          <a:r>
            <a:rPr lang="en-GB" sz="1600" b="1" dirty="0"/>
            <a:t>Lacking language</a:t>
          </a:r>
          <a:endParaRPr lang="en-US" sz="1600" b="1" dirty="0"/>
        </a:p>
      </dgm:t>
    </dgm:pt>
    <dgm:pt modelId="{7F05CFF6-66D7-4005-8686-A9F31DC86619}" type="parTrans" cxnId="{3146C8B9-3C52-45EB-A012-527C0267F5B0}">
      <dgm:prSet/>
      <dgm:spPr/>
      <dgm:t>
        <a:bodyPr/>
        <a:lstStyle/>
        <a:p>
          <a:endParaRPr lang="en-US" sz="1400" b="1"/>
        </a:p>
      </dgm:t>
    </dgm:pt>
    <dgm:pt modelId="{9F0B6BBB-DD9C-4F3C-BE20-25071AD8D4FB}" type="sibTrans" cxnId="{3146C8B9-3C52-45EB-A012-527C0267F5B0}">
      <dgm:prSet/>
      <dgm:spPr/>
      <dgm:t>
        <a:bodyPr/>
        <a:lstStyle/>
        <a:p>
          <a:endParaRPr lang="en-US" sz="1400" b="1"/>
        </a:p>
      </dgm:t>
    </dgm:pt>
    <dgm:pt modelId="{26E4477D-CE21-4BC8-8A66-9F7FDC91940B}">
      <dgm:prSet custT="1"/>
      <dgm:spPr/>
      <dgm:t>
        <a:bodyPr/>
        <a:lstStyle/>
        <a:p>
          <a:r>
            <a:rPr lang="en-GB" sz="1600" b="1" dirty="0"/>
            <a:t>Don’t recognise it as abuse</a:t>
          </a:r>
          <a:endParaRPr lang="en-US" sz="1600" b="1" dirty="0"/>
        </a:p>
      </dgm:t>
    </dgm:pt>
    <dgm:pt modelId="{293F44A6-399C-4B7F-B8E0-BEB4F9B998D3}" type="parTrans" cxnId="{1C143870-9E08-4B2D-9D8E-94C7E3604A5B}">
      <dgm:prSet/>
      <dgm:spPr/>
      <dgm:t>
        <a:bodyPr/>
        <a:lstStyle/>
        <a:p>
          <a:endParaRPr lang="en-US" sz="1400" b="1"/>
        </a:p>
      </dgm:t>
    </dgm:pt>
    <dgm:pt modelId="{4782478D-3CDE-4711-86FC-5ABC9963B175}" type="sibTrans" cxnId="{1C143870-9E08-4B2D-9D8E-94C7E3604A5B}">
      <dgm:prSet/>
      <dgm:spPr/>
      <dgm:t>
        <a:bodyPr/>
        <a:lstStyle/>
        <a:p>
          <a:endParaRPr lang="en-US" sz="1400" b="1"/>
        </a:p>
      </dgm:t>
    </dgm:pt>
    <dgm:pt modelId="{6CC3F35B-52B6-4A58-A947-11B274A96FD6}">
      <dgm:prSet custT="1"/>
      <dgm:spPr/>
      <dgm:t>
        <a:bodyPr/>
        <a:lstStyle/>
        <a:p>
          <a:r>
            <a:rPr lang="en-GB" sz="1600" b="1" dirty="0"/>
            <a:t>Shame or embarrassment </a:t>
          </a:r>
          <a:endParaRPr lang="en-US" sz="1600" b="1" dirty="0"/>
        </a:p>
      </dgm:t>
    </dgm:pt>
    <dgm:pt modelId="{BDFA878B-FC75-4064-AF10-553E7AEFF205}" type="parTrans" cxnId="{6940A9E9-D250-469C-A83F-BF454EB328D1}">
      <dgm:prSet/>
      <dgm:spPr/>
      <dgm:t>
        <a:bodyPr/>
        <a:lstStyle/>
        <a:p>
          <a:endParaRPr lang="en-US" sz="1400" b="1"/>
        </a:p>
      </dgm:t>
    </dgm:pt>
    <dgm:pt modelId="{4A1B71BD-A89E-40B3-927A-2584D37EE319}" type="sibTrans" cxnId="{6940A9E9-D250-469C-A83F-BF454EB328D1}">
      <dgm:prSet/>
      <dgm:spPr/>
      <dgm:t>
        <a:bodyPr/>
        <a:lstStyle/>
        <a:p>
          <a:endParaRPr lang="en-US" sz="1400" b="1"/>
        </a:p>
      </dgm:t>
    </dgm:pt>
    <dgm:pt modelId="{44AD0138-B7EB-4154-B624-449E05CFE2E1}">
      <dgm:prSet custT="1"/>
      <dgm:spPr/>
      <dgm:t>
        <a:bodyPr/>
        <a:lstStyle/>
        <a:p>
          <a:r>
            <a:rPr lang="en-GB" sz="1600" b="1" dirty="0"/>
            <a:t>Threat or manipulation </a:t>
          </a:r>
          <a:endParaRPr lang="en-US" sz="1600" b="1" dirty="0"/>
        </a:p>
      </dgm:t>
    </dgm:pt>
    <dgm:pt modelId="{76092348-857A-47B3-8868-530A7C2F840E}" type="parTrans" cxnId="{72550D5D-1BFB-4AAF-BCFF-283E66689765}">
      <dgm:prSet/>
      <dgm:spPr/>
      <dgm:t>
        <a:bodyPr/>
        <a:lstStyle/>
        <a:p>
          <a:endParaRPr lang="en-US" sz="1400" b="1"/>
        </a:p>
      </dgm:t>
    </dgm:pt>
    <dgm:pt modelId="{0DC7DFFC-2F93-46D1-BB3C-49204673099D}" type="sibTrans" cxnId="{72550D5D-1BFB-4AAF-BCFF-283E66689765}">
      <dgm:prSet/>
      <dgm:spPr/>
      <dgm:t>
        <a:bodyPr/>
        <a:lstStyle/>
        <a:p>
          <a:endParaRPr lang="en-US" sz="1400" b="1"/>
        </a:p>
      </dgm:t>
    </dgm:pt>
    <dgm:pt modelId="{D9752D7F-77AC-402C-9840-D8176DC05420}">
      <dgm:prSet custT="1"/>
      <dgm:spPr/>
      <dgm:t>
        <a:bodyPr/>
        <a:lstStyle/>
        <a:p>
          <a:r>
            <a:rPr lang="en-GB" sz="1600" b="1" dirty="0"/>
            <a:t>Fear of the consequences</a:t>
          </a:r>
          <a:endParaRPr lang="en-US" sz="1600" b="1" dirty="0"/>
        </a:p>
      </dgm:t>
    </dgm:pt>
    <dgm:pt modelId="{F8BF1002-CDCD-421D-B318-FD2C8E4104D2}" type="parTrans" cxnId="{F1AE5F77-0191-4864-96C9-2AD5E1BC3267}">
      <dgm:prSet/>
      <dgm:spPr/>
      <dgm:t>
        <a:bodyPr/>
        <a:lstStyle/>
        <a:p>
          <a:endParaRPr lang="en-US" sz="1400" b="1"/>
        </a:p>
      </dgm:t>
    </dgm:pt>
    <dgm:pt modelId="{EFA78E4C-BE7B-4020-B6B1-C21ADC4F94AE}" type="sibTrans" cxnId="{F1AE5F77-0191-4864-96C9-2AD5E1BC3267}">
      <dgm:prSet/>
      <dgm:spPr/>
      <dgm:t>
        <a:bodyPr/>
        <a:lstStyle/>
        <a:p>
          <a:endParaRPr lang="en-US" sz="1400" b="1"/>
        </a:p>
      </dgm:t>
    </dgm:pt>
    <dgm:pt modelId="{BD17DC40-628C-4ABB-AE84-FF9360B969D8}">
      <dgm:prSet custT="1"/>
      <dgm:spPr/>
      <dgm:t>
        <a:bodyPr/>
        <a:lstStyle/>
        <a:p>
          <a:r>
            <a:rPr lang="en-GB" sz="1600" b="1" dirty="0"/>
            <a:t>Feeling responsible</a:t>
          </a:r>
          <a:endParaRPr lang="en-US" sz="1600" b="1" dirty="0"/>
        </a:p>
      </dgm:t>
    </dgm:pt>
    <dgm:pt modelId="{B67B973E-A65B-4108-8FFF-F4292D0FC5A0}" type="parTrans" cxnId="{8E2835E6-72A8-485E-A360-1E5F085A0E21}">
      <dgm:prSet/>
      <dgm:spPr/>
      <dgm:t>
        <a:bodyPr/>
        <a:lstStyle/>
        <a:p>
          <a:endParaRPr lang="en-US" sz="1400" b="1"/>
        </a:p>
      </dgm:t>
    </dgm:pt>
    <dgm:pt modelId="{3ED7030A-E1A7-4D1C-AD9D-A4B84C1C87FB}" type="sibTrans" cxnId="{8E2835E6-72A8-485E-A360-1E5F085A0E21}">
      <dgm:prSet/>
      <dgm:spPr/>
      <dgm:t>
        <a:bodyPr/>
        <a:lstStyle/>
        <a:p>
          <a:endParaRPr lang="en-US" sz="1400" b="1"/>
        </a:p>
      </dgm:t>
    </dgm:pt>
    <dgm:pt modelId="{EDADFBE1-24F9-4D1B-AAC5-5A8BEC00E67E}" type="pres">
      <dgm:prSet presAssocID="{38BCE55E-1BA9-4B21-8E70-A439E2CB76E1}" presName="linear" presStyleCnt="0">
        <dgm:presLayoutVars>
          <dgm:dir/>
          <dgm:resizeHandles val="exact"/>
        </dgm:presLayoutVars>
      </dgm:prSet>
      <dgm:spPr/>
    </dgm:pt>
    <dgm:pt modelId="{72336A76-D773-4A6C-93B6-7B86CE436360}" type="pres">
      <dgm:prSet presAssocID="{3D2FF4D1-33A2-4F36-A8F2-7D2381DD4AE7}" presName="comp" presStyleCnt="0"/>
      <dgm:spPr/>
    </dgm:pt>
    <dgm:pt modelId="{C03ABBE4-55F3-46AE-93DB-DB2CE5019E1A}" type="pres">
      <dgm:prSet presAssocID="{3D2FF4D1-33A2-4F36-A8F2-7D2381DD4AE7}" presName="box" presStyleLbl="node1" presStyleIdx="0" presStyleCnt="6" custLinFactNeighborY="-39731"/>
      <dgm:spPr/>
    </dgm:pt>
    <dgm:pt modelId="{964F38AC-E9FD-41EC-ABA0-D8E6A81C287D}" type="pres">
      <dgm:prSet presAssocID="{3D2FF4D1-33A2-4F36-A8F2-7D2381DD4AE7}" presName="img" presStyleLbl="fgImgPlace1" presStyleIdx="0" presStyleCnt="6" custLinFactNeighborX="-3449" custLinFactNeighborY="-12500"/>
      <dgm:spPr>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24307" t="-18081" r="32807" b="-21923"/>
          </a:stretch>
        </a:blipFill>
      </dgm:spPr>
      <dgm:extLst>
        <a:ext uri="{E40237B7-FDA0-4F09-8148-C483321AD2D9}">
          <dgm14:cNvPr xmlns:dgm14="http://schemas.microsoft.com/office/drawing/2010/diagram" id="0" name="" descr="Chat outline"/>
        </a:ext>
      </dgm:extLst>
    </dgm:pt>
    <dgm:pt modelId="{397D0463-0E3A-4C2A-86A9-0D985DDE4BA4}" type="pres">
      <dgm:prSet presAssocID="{3D2FF4D1-33A2-4F36-A8F2-7D2381DD4AE7}" presName="text" presStyleLbl="node1" presStyleIdx="0" presStyleCnt="6">
        <dgm:presLayoutVars>
          <dgm:bulletEnabled val="1"/>
        </dgm:presLayoutVars>
      </dgm:prSet>
      <dgm:spPr/>
    </dgm:pt>
    <dgm:pt modelId="{59788AE7-52FB-4E58-8EA5-2AA61175D41C}" type="pres">
      <dgm:prSet presAssocID="{9F0B6BBB-DD9C-4F3C-BE20-25071AD8D4FB}" presName="spacer" presStyleCnt="0"/>
      <dgm:spPr/>
    </dgm:pt>
    <dgm:pt modelId="{8B6BE540-DC01-40A3-8DFA-1BE765D248AA}" type="pres">
      <dgm:prSet presAssocID="{26E4477D-CE21-4BC8-8A66-9F7FDC91940B}" presName="comp" presStyleCnt="0"/>
      <dgm:spPr/>
    </dgm:pt>
    <dgm:pt modelId="{A5CFD3D1-9E89-4A9A-823A-85B6F4E4FD6A}" type="pres">
      <dgm:prSet presAssocID="{26E4477D-CE21-4BC8-8A66-9F7FDC91940B}" presName="box" presStyleLbl="node1" presStyleIdx="1" presStyleCnt="6"/>
      <dgm:spPr/>
    </dgm:pt>
    <dgm:pt modelId="{FB99A4D3-F7E9-4FC6-B114-D1C74A95C675}" type="pres">
      <dgm:prSet presAssocID="{26E4477D-CE21-4BC8-8A66-9F7FDC91940B}" presName="img" presStyleLbl="fgImgPlace1" presStyleIdx="1" presStyleCnt="6"/>
      <dgm:spPr>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8162" t="68" r="35306" b="-38892"/>
          </a:stretch>
        </a:blipFill>
      </dgm:spPr>
      <dgm:extLst>
        <a:ext uri="{E40237B7-FDA0-4F09-8148-C483321AD2D9}">
          <dgm14:cNvPr xmlns:dgm14="http://schemas.microsoft.com/office/drawing/2010/diagram" id="0" name="" descr="Confused person outline"/>
        </a:ext>
      </dgm:extLst>
    </dgm:pt>
    <dgm:pt modelId="{09BA9997-82E8-4599-83E1-A6FA201A66C1}" type="pres">
      <dgm:prSet presAssocID="{26E4477D-CE21-4BC8-8A66-9F7FDC91940B}" presName="text" presStyleLbl="node1" presStyleIdx="1" presStyleCnt="6">
        <dgm:presLayoutVars>
          <dgm:bulletEnabled val="1"/>
        </dgm:presLayoutVars>
      </dgm:prSet>
      <dgm:spPr/>
    </dgm:pt>
    <dgm:pt modelId="{A839DB0C-D1FE-4854-8714-520237735003}" type="pres">
      <dgm:prSet presAssocID="{4782478D-3CDE-4711-86FC-5ABC9963B175}" presName="spacer" presStyleCnt="0"/>
      <dgm:spPr/>
    </dgm:pt>
    <dgm:pt modelId="{DF6C3A6A-D365-4946-B6E2-CEDB0072A701}" type="pres">
      <dgm:prSet presAssocID="{6CC3F35B-52B6-4A58-A947-11B274A96FD6}" presName="comp" presStyleCnt="0"/>
      <dgm:spPr/>
    </dgm:pt>
    <dgm:pt modelId="{E880E1A1-722F-43C3-AE33-4321555C62CF}" type="pres">
      <dgm:prSet presAssocID="{6CC3F35B-52B6-4A58-A947-11B274A96FD6}" presName="box" presStyleLbl="node1" presStyleIdx="2" presStyleCnt="6"/>
      <dgm:spPr/>
    </dgm:pt>
    <dgm:pt modelId="{E25D402E-FD80-41A5-863A-B5F5AE191584}" type="pres">
      <dgm:prSet presAssocID="{6CC3F35B-52B6-4A58-A947-11B274A96FD6}" presName="img" presStyleLbl="fgImgPlace1" presStyleIdx="2" presStyleCnt="6" custLinFactNeighborY="-2260"/>
      <dgm:spPr>
        <a:blipFill dpi="0" rotWithShape="1">
          <a:blip xmlns:r="http://schemas.openxmlformats.org/officeDocument/2006/relationships" r:embed="rId5">
            <a:duotone>
              <a:schemeClr val="bg2">
                <a:shade val="45000"/>
                <a:satMod val="135000"/>
              </a:schemeClr>
              <a:prstClr val="white"/>
            </a:duotone>
            <a:extLst>
              <a:ext uri="{BEBA8EAE-BF5A-486C-A8C5-ECC9F3942E4B}">
                <a14:imgProps xmlns:a14="http://schemas.microsoft.com/office/drawing/2010/main">
                  <a14:imgLayer r:embed="rId6">
                    <a14:imgEffect>
                      <a14:artisticPhotocopy/>
                    </a14:imgEffect>
                  </a14:imgLayer>
                </a14:imgProps>
              </a:ext>
            </a:extLst>
          </a:blip>
          <a:srcRect/>
          <a:stretch>
            <a:fillRect l="32489" t="7793" r="35305" b="17491"/>
          </a:stretch>
        </a:blipFill>
      </dgm:spPr>
    </dgm:pt>
    <dgm:pt modelId="{8AC85F53-F265-4EB4-8FBD-036844AE64E5}" type="pres">
      <dgm:prSet presAssocID="{6CC3F35B-52B6-4A58-A947-11B274A96FD6}" presName="text" presStyleLbl="node1" presStyleIdx="2" presStyleCnt="6">
        <dgm:presLayoutVars>
          <dgm:bulletEnabled val="1"/>
        </dgm:presLayoutVars>
      </dgm:prSet>
      <dgm:spPr/>
    </dgm:pt>
    <dgm:pt modelId="{1E506B5A-865B-4940-8B1A-BF93F39C1A0A}" type="pres">
      <dgm:prSet presAssocID="{4A1B71BD-A89E-40B3-927A-2584D37EE319}" presName="spacer" presStyleCnt="0"/>
      <dgm:spPr/>
    </dgm:pt>
    <dgm:pt modelId="{B8436EB1-0195-43B8-AF15-24EDEB53327A}" type="pres">
      <dgm:prSet presAssocID="{44AD0138-B7EB-4154-B624-449E05CFE2E1}" presName="comp" presStyleCnt="0"/>
      <dgm:spPr/>
    </dgm:pt>
    <dgm:pt modelId="{956895A4-81E9-41E3-A6A3-C49FC84883D5}" type="pres">
      <dgm:prSet presAssocID="{44AD0138-B7EB-4154-B624-449E05CFE2E1}" presName="box" presStyleLbl="node1" presStyleIdx="3" presStyleCnt="6"/>
      <dgm:spPr/>
    </dgm:pt>
    <dgm:pt modelId="{BD2984E8-1BFC-47F0-B0B7-D11E90DF66CB}" type="pres">
      <dgm:prSet presAssocID="{44AD0138-B7EB-4154-B624-449E05CFE2E1}" presName="img" presStyleLbl="fgImgPlace1" presStyleIdx="3" presStyleCnt="6"/>
      <dgm:spPr>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4999" t="-11334" r="26225" b="-25240"/>
          </a:stretch>
        </a:blipFill>
      </dgm:spPr>
      <dgm:extLst>
        <a:ext uri="{E40237B7-FDA0-4F09-8148-C483321AD2D9}">
          <dgm14:cNvPr xmlns:dgm14="http://schemas.microsoft.com/office/drawing/2010/diagram" id="0" name="" descr="Pocket knife outline"/>
        </a:ext>
      </dgm:extLst>
    </dgm:pt>
    <dgm:pt modelId="{6C75CD11-C7FB-4BE9-B780-38ECC59F7EF4}" type="pres">
      <dgm:prSet presAssocID="{44AD0138-B7EB-4154-B624-449E05CFE2E1}" presName="text" presStyleLbl="node1" presStyleIdx="3" presStyleCnt="6">
        <dgm:presLayoutVars>
          <dgm:bulletEnabled val="1"/>
        </dgm:presLayoutVars>
      </dgm:prSet>
      <dgm:spPr/>
    </dgm:pt>
    <dgm:pt modelId="{16ACF226-6571-4450-B885-725964364D38}" type="pres">
      <dgm:prSet presAssocID="{0DC7DFFC-2F93-46D1-BB3C-49204673099D}" presName="spacer" presStyleCnt="0"/>
      <dgm:spPr/>
    </dgm:pt>
    <dgm:pt modelId="{E08E8B72-1216-431D-9259-620112F2F9A1}" type="pres">
      <dgm:prSet presAssocID="{D9752D7F-77AC-402C-9840-D8176DC05420}" presName="comp" presStyleCnt="0"/>
      <dgm:spPr/>
    </dgm:pt>
    <dgm:pt modelId="{9D9A239D-4142-4D56-8D95-D7B8FAA726AB}" type="pres">
      <dgm:prSet presAssocID="{D9752D7F-77AC-402C-9840-D8176DC05420}" presName="box" presStyleLbl="node1" presStyleIdx="4" presStyleCnt="6"/>
      <dgm:spPr/>
    </dgm:pt>
    <dgm:pt modelId="{495419D6-4A2D-4D6C-9CE8-AFB52B43B381}" type="pres">
      <dgm:prSet presAssocID="{D9752D7F-77AC-402C-9840-D8176DC05420}" presName="img" presStyleLbl="fgImgPlace1" presStyleIdx="4" presStyleCnt="6" custLinFactNeighborY="-2260"/>
      <dgm:spPr>
        <a:blipFill dpi="0" rotWithShape="1">
          <a:blip xmlns:r="http://schemas.openxmlformats.org/officeDocument/2006/relationships" r:embed="rId9">
            <a:extLst>
              <a:ext uri="{96DAC541-7B7A-43D3-8B79-37D633B846F1}">
                <asvg:svgBlip xmlns:asvg="http://schemas.microsoft.com/office/drawing/2016/SVG/main" r:embed="rId10"/>
              </a:ext>
            </a:extLst>
          </a:blip>
          <a:srcRect/>
          <a:stretch>
            <a:fillRect l="24759" t="-8687" r="28893" b="-7185"/>
          </a:stretch>
        </a:blipFill>
      </dgm:spPr>
      <dgm:extLst>
        <a:ext uri="{E40237B7-FDA0-4F09-8148-C483321AD2D9}">
          <dgm14:cNvPr xmlns:dgm14="http://schemas.microsoft.com/office/drawing/2010/diagram" id="0" name="" descr="Surprised face outline with solid fill"/>
        </a:ext>
      </dgm:extLst>
    </dgm:pt>
    <dgm:pt modelId="{C90D52A3-71D1-4D4A-8DBD-5756048B6C05}" type="pres">
      <dgm:prSet presAssocID="{D9752D7F-77AC-402C-9840-D8176DC05420}" presName="text" presStyleLbl="node1" presStyleIdx="4" presStyleCnt="6">
        <dgm:presLayoutVars>
          <dgm:bulletEnabled val="1"/>
        </dgm:presLayoutVars>
      </dgm:prSet>
      <dgm:spPr/>
    </dgm:pt>
    <dgm:pt modelId="{1906595B-027D-45EA-BB9D-24C9FA0FEED9}" type="pres">
      <dgm:prSet presAssocID="{EFA78E4C-BE7B-4020-B6B1-C21ADC4F94AE}" presName="spacer" presStyleCnt="0"/>
      <dgm:spPr/>
    </dgm:pt>
    <dgm:pt modelId="{7E436F85-41F2-43E0-B65E-07F9A283D705}" type="pres">
      <dgm:prSet presAssocID="{BD17DC40-628C-4ABB-AE84-FF9360B969D8}" presName="comp" presStyleCnt="0"/>
      <dgm:spPr/>
    </dgm:pt>
    <dgm:pt modelId="{CB420D2A-B9B3-433C-B65A-6732DE3D6A4E}" type="pres">
      <dgm:prSet presAssocID="{BD17DC40-628C-4ABB-AE84-FF9360B969D8}" presName="box" presStyleLbl="node1" presStyleIdx="5" presStyleCnt="6"/>
      <dgm:spPr/>
    </dgm:pt>
    <dgm:pt modelId="{DDB8FDFB-991A-418D-A729-4FC3D1014D95}" type="pres">
      <dgm:prSet presAssocID="{BD17DC40-628C-4ABB-AE84-FF9360B969D8}" presName="img" presStyleLbl="fgImgPlace1" presStyleIdx="5" presStyleCnt="6"/>
      <dgm:spPr>
        <a:blipFill dpi="0" rotWithShape="1">
          <a:blip xmlns:r="http://schemas.openxmlformats.org/officeDocument/2006/relationships" r:embed="rId11">
            <a:biLevel thresh="25000"/>
            <a:extLst>
              <a:ext uri="{BEBA8EAE-BF5A-486C-A8C5-ECC9F3942E4B}">
                <a14:imgProps xmlns:a14="http://schemas.microsoft.com/office/drawing/2010/main">
                  <a14:imgLayer r:embed="rId12">
                    <a14:imgEffect>
                      <a14:artisticPhotocopy/>
                    </a14:imgEffect>
                  </a14:imgLayer>
                </a14:imgProps>
              </a:ext>
            </a:extLst>
          </a:blip>
          <a:srcRect/>
          <a:stretch>
            <a:fillRect l="9997" t="-25007" r="13499" b="-12699"/>
          </a:stretch>
        </a:blipFill>
        <a:ln>
          <a:solidFill>
            <a:schemeClr val="bg1"/>
          </a:solidFill>
        </a:ln>
      </dgm:spPr>
    </dgm:pt>
    <dgm:pt modelId="{C7DDC401-5A70-4214-BFE4-77744DFF1CDF}" type="pres">
      <dgm:prSet presAssocID="{BD17DC40-628C-4ABB-AE84-FF9360B969D8}" presName="text" presStyleLbl="node1" presStyleIdx="5" presStyleCnt="6">
        <dgm:presLayoutVars>
          <dgm:bulletEnabled val="1"/>
        </dgm:presLayoutVars>
      </dgm:prSet>
      <dgm:spPr/>
    </dgm:pt>
  </dgm:ptLst>
  <dgm:cxnLst>
    <dgm:cxn modelId="{ED6BFF05-E35A-4130-8BFC-193BF6978F9B}" type="presOf" srcId="{BD17DC40-628C-4ABB-AE84-FF9360B969D8}" destId="{C7DDC401-5A70-4214-BFE4-77744DFF1CDF}" srcOrd="1" destOrd="0" presId="urn:microsoft.com/office/officeart/2005/8/layout/vList4"/>
    <dgm:cxn modelId="{5B087C0E-4F89-4825-BE1E-A1DC145992E6}" type="presOf" srcId="{BD17DC40-628C-4ABB-AE84-FF9360B969D8}" destId="{CB420D2A-B9B3-433C-B65A-6732DE3D6A4E}" srcOrd="0" destOrd="0" presId="urn:microsoft.com/office/officeart/2005/8/layout/vList4"/>
    <dgm:cxn modelId="{77391B18-1E5D-47DE-904D-E658DA8BCD45}" type="presOf" srcId="{6CC3F35B-52B6-4A58-A947-11B274A96FD6}" destId="{E880E1A1-722F-43C3-AE33-4321555C62CF}" srcOrd="0" destOrd="0" presId="urn:microsoft.com/office/officeart/2005/8/layout/vList4"/>
    <dgm:cxn modelId="{72550D5D-1BFB-4AAF-BCFF-283E66689765}" srcId="{38BCE55E-1BA9-4B21-8E70-A439E2CB76E1}" destId="{44AD0138-B7EB-4154-B624-449E05CFE2E1}" srcOrd="3" destOrd="0" parTransId="{76092348-857A-47B3-8868-530A7C2F840E}" sibTransId="{0DC7DFFC-2F93-46D1-BB3C-49204673099D}"/>
    <dgm:cxn modelId="{8D78F265-CCA7-4A15-97AF-FBAD6B410E67}" type="presOf" srcId="{44AD0138-B7EB-4154-B624-449E05CFE2E1}" destId="{6C75CD11-C7FB-4BE9-B780-38ECC59F7EF4}" srcOrd="1" destOrd="0" presId="urn:microsoft.com/office/officeart/2005/8/layout/vList4"/>
    <dgm:cxn modelId="{1C143870-9E08-4B2D-9D8E-94C7E3604A5B}" srcId="{38BCE55E-1BA9-4B21-8E70-A439E2CB76E1}" destId="{26E4477D-CE21-4BC8-8A66-9F7FDC91940B}" srcOrd="1" destOrd="0" parTransId="{293F44A6-399C-4B7F-B8E0-BEB4F9B998D3}" sibTransId="{4782478D-3CDE-4711-86FC-5ABC9963B175}"/>
    <dgm:cxn modelId="{9AEED370-3D70-4E54-B22D-1B4DA20E4582}" type="presOf" srcId="{3D2FF4D1-33A2-4F36-A8F2-7D2381DD4AE7}" destId="{C03ABBE4-55F3-46AE-93DB-DB2CE5019E1A}" srcOrd="0" destOrd="0" presId="urn:microsoft.com/office/officeart/2005/8/layout/vList4"/>
    <dgm:cxn modelId="{0D7D1251-4EA7-4488-917A-5D451328D29B}" type="presOf" srcId="{D9752D7F-77AC-402C-9840-D8176DC05420}" destId="{9D9A239D-4142-4D56-8D95-D7B8FAA726AB}" srcOrd="0" destOrd="0" presId="urn:microsoft.com/office/officeart/2005/8/layout/vList4"/>
    <dgm:cxn modelId="{F1AE5F77-0191-4864-96C9-2AD5E1BC3267}" srcId="{38BCE55E-1BA9-4B21-8E70-A439E2CB76E1}" destId="{D9752D7F-77AC-402C-9840-D8176DC05420}" srcOrd="4" destOrd="0" parTransId="{F8BF1002-CDCD-421D-B318-FD2C8E4104D2}" sibTransId="{EFA78E4C-BE7B-4020-B6B1-C21ADC4F94AE}"/>
    <dgm:cxn modelId="{3134AC79-A743-4BA0-81E8-053EBF200C99}" type="presOf" srcId="{44AD0138-B7EB-4154-B624-449E05CFE2E1}" destId="{956895A4-81E9-41E3-A6A3-C49FC84883D5}" srcOrd="0" destOrd="0" presId="urn:microsoft.com/office/officeart/2005/8/layout/vList4"/>
    <dgm:cxn modelId="{D81A188B-FC5C-4D84-819A-4F1EB0C1DAC9}" type="presOf" srcId="{38BCE55E-1BA9-4B21-8E70-A439E2CB76E1}" destId="{EDADFBE1-24F9-4D1B-AAC5-5A8BEC00E67E}" srcOrd="0" destOrd="0" presId="urn:microsoft.com/office/officeart/2005/8/layout/vList4"/>
    <dgm:cxn modelId="{D5006495-A168-435D-8395-2E7194CC5DB6}" type="presOf" srcId="{D9752D7F-77AC-402C-9840-D8176DC05420}" destId="{C90D52A3-71D1-4D4A-8DBD-5756048B6C05}" srcOrd="1" destOrd="0" presId="urn:microsoft.com/office/officeart/2005/8/layout/vList4"/>
    <dgm:cxn modelId="{125101A6-D498-416D-8EF8-26D771AC53C6}" type="presOf" srcId="{26E4477D-CE21-4BC8-8A66-9F7FDC91940B}" destId="{09BA9997-82E8-4599-83E1-A6FA201A66C1}" srcOrd="1" destOrd="0" presId="urn:microsoft.com/office/officeart/2005/8/layout/vList4"/>
    <dgm:cxn modelId="{3146C8B9-3C52-45EB-A012-527C0267F5B0}" srcId="{38BCE55E-1BA9-4B21-8E70-A439E2CB76E1}" destId="{3D2FF4D1-33A2-4F36-A8F2-7D2381DD4AE7}" srcOrd="0" destOrd="0" parTransId="{7F05CFF6-66D7-4005-8686-A9F31DC86619}" sibTransId="{9F0B6BBB-DD9C-4F3C-BE20-25071AD8D4FB}"/>
    <dgm:cxn modelId="{12B2B5BE-0EF3-468F-8F3E-0EB72B9CA6A6}" type="presOf" srcId="{26E4477D-CE21-4BC8-8A66-9F7FDC91940B}" destId="{A5CFD3D1-9E89-4A9A-823A-85B6F4E4FD6A}" srcOrd="0" destOrd="0" presId="urn:microsoft.com/office/officeart/2005/8/layout/vList4"/>
    <dgm:cxn modelId="{98353ACA-85A2-4540-ACC7-44081E9CCFFC}" type="presOf" srcId="{6CC3F35B-52B6-4A58-A947-11B274A96FD6}" destId="{8AC85F53-F265-4EB4-8FBD-036844AE64E5}" srcOrd="1" destOrd="0" presId="urn:microsoft.com/office/officeart/2005/8/layout/vList4"/>
    <dgm:cxn modelId="{DA0A78D7-CDEF-47E5-B390-7A1FEB4A768C}" type="presOf" srcId="{3D2FF4D1-33A2-4F36-A8F2-7D2381DD4AE7}" destId="{397D0463-0E3A-4C2A-86A9-0D985DDE4BA4}" srcOrd="1" destOrd="0" presId="urn:microsoft.com/office/officeart/2005/8/layout/vList4"/>
    <dgm:cxn modelId="{8E2835E6-72A8-485E-A360-1E5F085A0E21}" srcId="{38BCE55E-1BA9-4B21-8E70-A439E2CB76E1}" destId="{BD17DC40-628C-4ABB-AE84-FF9360B969D8}" srcOrd="5" destOrd="0" parTransId="{B67B973E-A65B-4108-8FFF-F4292D0FC5A0}" sibTransId="{3ED7030A-E1A7-4D1C-AD9D-A4B84C1C87FB}"/>
    <dgm:cxn modelId="{6940A9E9-D250-469C-A83F-BF454EB328D1}" srcId="{38BCE55E-1BA9-4B21-8E70-A439E2CB76E1}" destId="{6CC3F35B-52B6-4A58-A947-11B274A96FD6}" srcOrd="2" destOrd="0" parTransId="{BDFA878B-FC75-4064-AF10-553E7AEFF205}" sibTransId="{4A1B71BD-A89E-40B3-927A-2584D37EE319}"/>
    <dgm:cxn modelId="{D92FE55F-D0C0-4967-B105-AF91E7B55CF3}" type="presParOf" srcId="{EDADFBE1-24F9-4D1B-AAC5-5A8BEC00E67E}" destId="{72336A76-D773-4A6C-93B6-7B86CE436360}" srcOrd="0" destOrd="0" presId="urn:microsoft.com/office/officeart/2005/8/layout/vList4"/>
    <dgm:cxn modelId="{9B71A61B-8986-4018-9497-D75FDAD10A09}" type="presParOf" srcId="{72336A76-D773-4A6C-93B6-7B86CE436360}" destId="{C03ABBE4-55F3-46AE-93DB-DB2CE5019E1A}" srcOrd="0" destOrd="0" presId="urn:microsoft.com/office/officeart/2005/8/layout/vList4"/>
    <dgm:cxn modelId="{F80A46D6-5748-4CA0-A453-C633C86D394C}" type="presParOf" srcId="{72336A76-D773-4A6C-93B6-7B86CE436360}" destId="{964F38AC-E9FD-41EC-ABA0-D8E6A81C287D}" srcOrd="1" destOrd="0" presId="urn:microsoft.com/office/officeart/2005/8/layout/vList4"/>
    <dgm:cxn modelId="{25CF4CA3-D46F-4464-B40C-A7413657AE1F}" type="presParOf" srcId="{72336A76-D773-4A6C-93B6-7B86CE436360}" destId="{397D0463-0E3A-4C2A-86A9-0D985DDE4BA4}" srcOrd="2" destOrd="0" presId="urn:microsoft.com/office/officeart/2005/8/layout/vList4"/>
    <dgm:cxn modelId="{00304FD5-F5A6-4830-8C0F-24C3C88ED501}" type="presParOf" srcId="{EDADFBE1-24F9-4D1B-AAC5-5A8BEC00E67E}" destId="{59788AE7-52FB-4E58-8EA5-2AA61175D41C}" srcOrd="1" destOrd="0" presId="urn:microsoft.com/office/officeart/2005/8/layout/vList4"/>
    <dgm:cxn modelId="{615CB517-3617-482B-BC84-623396C5632D}" type="presParOf" srcId="{EDADFBE1-24F9-4D1B-AAC5-5A8BEC00E67E}" destId="{8B6BE540-DC01-40A3-8DFA-1BE765D248AA}" srcOrd="2" destOrd="0" presId="urn:microsoft.com/office/officeart/2005/8/layout/vList4"/>
    <dgm:cxn modelId="{CD415DDA-9045-45F6-9DB7-03B4604D3097}" type="presParOf" srcId="{8B6BE540-DC01-40A3-8DFA-1BE765D248AA}" destId="{A5CFD3D1-9E89-4A9A-823A-85B6F4E4FD6A}" srcOrd="0" destOrd="0" presId="urn:microsoft.com/office/officeart/2005/8/layout/vList4"/>
    <dgm:cxn modelId="{E51AF45A-4370-4703-BA74-8802FCBFB81D}" type="presParOf" srcId="{8B6BE540-DC01-40A3-8DFA-1BE765D248AA}" destId="{FB99A4D3-F7E9-4FC6-B114-D1C74A95C675}" srcOrd="1" destOrd="0" presId="urn:microsoft.com/office/officeart/2005/8/layout/vList4"/>
    <dgm:cxn modelId="{9F4B6420-7B69-43D7-8604-69D391267D14}" type="presParOf" srcId="{8B6BE540-DC01-40A3-8DFA-1BE765D248AA}" destId="{09BA9997-82E8-4599-83E1-A6FA201A66C1}" srcOrd="2" destOrd="0" presId="urn:microsoft.com/office/officeart/2005/8/layout/vList4"/>
    <dgm:cxn modelId="{9E1B5FBF-E682-4537-B3CD-5183E286B641}" type="presParOf" srcId="{EDADFBE1-24F9-4D1B-AAC5-5A8BEC00E67E}" destId="{A839DB0C-D1FE-4854-8714-520237735003}" srcOrd="3" destOrd="0" presId="urn:microsoft.com/office/officeart/2005/8/layout/vList4"/>
    <dgm:cxn modelId="{F6A84691-026F-42D4-9D28-EABBAAC3983B}" type="presParOf" srcId="{EDADFBE1-24F9-4D1B-AAC5-5A8BEC00E67E}" destId="{DF6C3A6A-D365-4946-B6E2-CEDB0072A701}" srcOrd="4" destOrd="0" presId="urn:microsoft.com/office/officeart/2005/8/layout/vList4"/>
    <dgm:cxn modelId="{46787DD2-86D7-49FB-B2A0-2B3CF4021019}" type="presParOf" srcId="{DF6C3A6A-D365-4946-B6E2-CEDB0072A701}" destId="{E880E1A1-722F-43C3-AE33-4321555C62CF}" srcOrd="0" destOrd="0" presId="urn:microsoft.com/office/officeart/2005/8/layout/vList4"/>
    <dgm:cxn modelId="{40C82F7C-81FE-437A-B92E-8C3FFB5172A0}" type="presParOf" srcId="{DF6C3A6A-D365-4946-B6E2-CEDB0072A701}" destId="{E25D402E-FD80-41A5-863A-B5F5AE191584}" srcOrd="1" destOrd="0" presId="urn:microsoft.com/office/officeart/2005/8/layout/vList4"/>
    <dgm:cxn modelId="{359E5A35-11CC-452C-9069-1D22DA8232AE}" type="presParOf" srcId="{DF6C3A6A-D365-4946-B6E2-CEDB0072A701}" destId="{8AC85F53-F265-4EB4-8FBD-036844AE64E5}" srcOrd="2" destOrd="0" presId="urn:microsoft.com/office/officeart/2005/8/layout/vList4"/>
    <dgm:cxn modelId="{46EA7DD0-A14D-4F5A-BBF2-836B52BE3C1C}" type="presParOf" srcId="{EDADFBE1-24F9-4D1B-AAC5-5A8BEC00E67E}" destId="{1E506B5A-865B-4940-8B1A-BF93F39C1A0A}" srcOrd="5" destOrd="0" presId="urn:microsoft.com/office/officeart/2005/8/layout/vList4"/>
    <dgm:cxn modelId="{7B5C3E8F-E735-4A39-B460-B83DAA162717}" type="presParOf" srcId="{EDADFBE1-24F9-4D1B-AAC5-5A8BEC00E67E}" destId="{B8436EB1-0195-43B8-AF15-24EDEB53327A}" srcOrd="6" destOrd="0" presId="urn:microsoft.com/office/officeart/2005/8/layout/vList4"/>
    <dgm:cxn modelId="{29322508-9DEE-40CE-9F8E-C7F5914113C8}" type="presParOf" srcId="{B8436EB1-0195-43B8-AF15-24EDEB53327A}" destId="{956895A4-81E9-41E3-A6A3-C49FC84883D5}" srcOrd="0" destOrd="0" presId="urn:microsoft.com/office/officeart/2005/8/layout/vList4"/>
    <dgm:cxn modelId="{8D886DB5-B43A-4F80-B589-3347AE68D53F}" type="presParOf" srcId="{B8436EB1-0195-43B8-AF15-24EDEB53327A}" destId="{BD2984E8-1BFC-47F0-B0B7-D11E90DF66CB}" srcOrd="1" destOrd="0" presId="urn:microsoft.com/office/officeart/2005/8/layout/vList4"/>
    <dgm:cxn modelId="{07EA0E97-55ED-4298-AD5A-D3660DDB4382}" type="presParOf" srcId="{B8436EB1-0195-43B8-AF15-24EDEB53327A}" destId="{6C75CD11-C7FB-4BE9-B780-38ECC59F7EF4}" srcOrd="2" destOrd="0" presId="urn:microsoft.com/office/officeart/2005/8/layout/vList4"/>
    <dgm:cxn modelId="{A65049C7-506C-4EBC-973F-EA6C1DC130CD}" type="presParOf" srcId="{EDADFBE1-24F9-4D1B-AAC5-5A8BEC00E67E}" destId="{16ACF226-6571-4450-B885-725964364D38}" srcOrd="7" destOrd="0" presId="urn:microsoft.com/office/officeart/2005/8/layout/vList4"/>
    <dgm:cxn modelId="{919A8421-6DEC-4F07-965A-8E9FAA83161A}" type="presParOf" srcId="{EDADFBE1-24F9-4D1B-AAC5-5A8BEC00E67E}" destId="{E08E8B72-1216-431D-9259-620112F2F9A1}" srcOrd="8" destOrd="0" presId="urn:microsoft.com/office/officeart/2005/8/layout/vList4"/>
    <dgm:cxn modelId="{97E87075-B00C-47E3-9F75-81FD8208CD27}" type="presParOf" srcId="{E08E8B72-1216-431D-9259-620112F2F9A1}" destId="{9D9A239D-4142-4D56-8D95-D7B8FAA726AB}" srcOrd="0" destOrd="0" presId="urn:microsoft.com/office/officeart/2005/8/layout/vList4"/>
    <dgm:cxn modelId="{12C2094D-2DB9-4D6C-BD1A-9C9A4F0D6CA2}" type="presParOf" srcId="{E08E8B72-1216-431D-9259-620112F2F9A1}" destId="{495419D6-4A2D-4D6C-9CE8-AFB52B43B381}" srcOrd="1" destOrd="0" presId="urn:microsoft.com/office/officeart/2005/8/layout/vList4"/>
    <dgm:cxn modelId="{AA69590F-5893-4CC4-9FCD-791A9BCD7EBD}" type="presParOf" srcId="{E08E8B72-1216-431D-9259-620112F2F9A1}" destId="{C90D52A3-71D1-4D4A-8DBD-5756048B6C05}" srcOrd="2" destOrd="0" presId="urn:microsoft.com/office/officeart/2005/8/layout/vList4"/>
    <dgm:cxn modelId="{2EE37FD4-1D9E-466C-A7A0-AE09E809217A}" type="presParOf" srcId="{EDADFBE1-24F9-4D1B-AAC5-5A8BEC00E67E}" destId="{1906595B-027D-45EA-BB9D-24C9FA0FEED9}" srcOrd="9" destOrd="0" presId="urn:microsoft.com/office/officeart/2005/8/layout/vList4"/>
    <dgm:cxn modelId="{E3E530CC-26DF-44AA-AFFF-7EBBAF6AC459}" type="presParOf" srcId="{EDADFBE1-24F9-4D1B-AAC5-5A8BEC00E67E}" destId="{7E436F85-41F2-43E0-B65E-07F9A283D705}" srcOrd="10" destOrd="0" presId="urn:microsoft.com/office/officeart/2005/8/layout/vList4"/>
    <dgm:cxn modelId="{E5C9B565-AE8E-447B-A113-879684C318EC}" type="presParOf" srcId="{7E436F85-41F2-43E0-B65E-07F9A283D705}" destId="{CB420D2A-B9B3-433C-B65A-6732DE3D6A4E}" srcOrd="0" destOrd="0" presId="urn:microsoft.com/office/officeart/2005/8/layout/vList4"/>
    <dgm:cxn modelId="{DAE1305B-F466-45DA-A3AA-28F2400D5CB8}" type="presParOf" srcId="{7E436F85-41F2-43E0-B65E-07F9A283D705}" destId="{DDB8FDFB-991A-418D-A729-4FC3D1014D95}" srcOrd="1" destOrd="0" presId="urn:microsoft.com/office/officeart/2005/8/layout/vList4"/>
    <dgm:cxn modelId="{86BAB1AE-E0D2-4375-8333-0A6BF82AACBE}" type="presParOf" srcId="{7E436F85-41F2-43E0-B65E-07F9A283D705}" destId="{C7DDC401-5A70-4214-BFE4-77744DFF1CDF}"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8AEB66C-6ADD-4261-86D8-D5C9C5D250CA}"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n-US"/>
        </a:p>
      </dgm:t>
    </dgm:pt>
    <dgm:pt modelId="{AFAD80F7-DBEE-4E64-B599-3C956A375B8F}">
      <dgm:prSet/>
      <dgm:spPr/>
      <dgm:t>
        <a:bodyPr/>
        <a:lstStyle/>
        <a:p>
          <a:r>
            <a:rPr lang="en-GB" dirty="0"/>
            <a:t>Safeguarding partners to audit and review local guidance and practice so that </a:t>
          </a:r>
          <a:r>
            <a:rPr lang="en-GB" b="1" dirty="0"/>
            <a:t>a clear distinction is made</a:t>
          </a:r>
          <a:r>
            <a:rPr lang="en-GB" dirty="0"/>
            <a:t> between thresholds about significant harm to a child and those influencing criminal investigations. </a:t>
          </a:r>
          <a:endParaRPr lang="en-US" dirty="0"/>
        </a:p>
      </dgm:t>
    </dgm:pt>
    <dgm:pt modelId="{88B0DCCA-9B5A-4D8E-8C72-7C45A24573D6}" type="parTrans" cxnId="{306AB07D-2BED-40AB-8154-51869E827844}">
      <dgm:prSet/>
      <dgm:spPr/>
      <dgm:t>
        <a:bodyPr/>
        <a:lstStyle/>
        <a:p>
          <a:endParaRPr lang="en-US"/>
        </a:p>
      </dgm:t>
    </dgm:pt>
    <dgm:pt modelId="{2F299E39-E4FE-45BE-B9CB-00D22DED8BCD}" type="sibTrans" cxnId="{306AB07D-2BED-40AB-8154-51869E827844}">
      <dgm:prSet/>
      <dgm:spPr/>
      <dgm:t>
        <a:bodyPr/>
        <a:lstStyle/>
        <a:p>
          <a:endParaRPr lang="en-US"/>
        </a:p>
      </dgm:t>
    </dgm:pt>
    <dgm:pt modelId="{2C61B4FF-3693-4779-8688-7E762482CC0F}">
      <dgm:prSet/>
      <dgm:spPr/>
      <dgm:t>
        <a:bodyPr/>
        <a:lstStyle/>
        <a:p>
          <a:r>
            <a:rPr lang="en-GB"/>
            <a:t>The term ‘no further action’ should not be used in these circumstances as it is too often understood to mean the abuse did not happen. The term </a:t>
          </a:r>
          <a:r>
            <a:rPr lang="en-GB" b="1"/>
            <a:t>‘no further police action at this time’</a:t>
          </a:r>
          <a:r>
            <a:rPr lang="en-GB"/>
            <a:t> is more appropriate. </a:t>
          </a:r>
          <a:endParaRPr lang="en-US"/>
        </a:p>
      </dgm:t>
    </dgm:pt>
    <dgm:pt modelId="{2BB729F0-1461-44C1-A48C-9C21AA21FADA}" type="parTrans" cxnId="{DD545331-E0DF-4CA2-9B12-0FC61174A81A}">
      <dgm:prSet/>
      <dgm:spPr/>
      <dgm:t>
        <a:bodyPr/>
        <a:lstStyle/>
        <a:p>
          <a:endParaRPr lang="en-US"/>
        </a:p>
      </dgm:t>
    </dgm:pt>
    <dgm:pt modelId="{2F4509B8-1016-4E22-B244-5AE28668A8D9}" type="sibTrans" cxnId="{DD545331-E0DF-4CA2-9B12-0FC61174A81A}">
      <dgm:prSet/>
      <dgm:spPr/>
      <dgm:t>
        <a:bodyPr/>
        <a:lstStyle/>
        <a:p>
          <a:endParaRPr lang="en-US"/>
        </a:p>
      </dgm:t>
    </dgm:pt>
    <dgm:pt modelId="{282D12FF-EDF6-4E1F-9D54-6903DF4F9EDE}">
      <dgm:prSet/>
      <dgm:spPr/>
      <dgm:t>
        <a:bodyPr/>
        <a:lstStyle/>
        <a:p>
          <a:r>
            <a:rPr lang="en-GB" dirty="0"/>
            <a:t>There should </a:t>
          </a:r>
          <a:r>
            <a:rPr lang="en-GB" b="1" dirty="0"/>
            <a:t>be a clear record of why </a:t>
          </a:r>
          <a:r>
            <a:rPr lang="en-GB" dirty="0"/>
            <a:t>a criminal investigation has been closed and that this information has been shared with other relevant agencies.</a:t>
          </a:r>
          <a:br>
            <a:rPr lang="en-GB" dirty="0"/>
          </a:br>
          <a:endParaRPr lang="en-US" dirty="0"/>
        </a:p>
      </dgm:t>
    </dgm:pt>
    <dgm:pt modelId="{08BCEA92-7A2D-4112-A70B-3CBCA4CDFE85}" type="parTrans" cxnId="{4C84FC14-586C-489D-BC77-B4FDC799ADD1}">
      <dgm:prSet/>
      <dgm:spPr/>
      <dgm:t>
        <a:bodyPr/>
        <a:lstStyle/>
        <a:p>
          <a:endParaRPr lang="en-US"/>
        </a:p>
      </dgm:t>
    </dgm:pt>
    <dgm:pt modelId="{DE5394A5-CDF9-4A35-BDA0-E3CC63407163}" type="sibTrans" cxnId="{4C84FC14-586C-489D-BC77-B4FDC799ADD1}">
      <dgm:prSet/>
      <dgm:spPr/>
      <dgm:t>
        <a:bodyPr/>
        <a:lstStyle/>
        <a:p>
          <a:endParaRPr lang="en-US"/>
        </a:p>
      </dgm:t>
    </dgm:pt>
    <dgm:pt modelId="{EB4720CE-86F5-40E9-9BC1-A38339587A90}">
      <dgm:prSet/>
      <dgm:spPr/>
      <dgm:t>
        <a:bodyPr/>
        <a:lstStyle/>
        <a:p>
          <a:r>
            <a:rPr lang="en-GB"/>
            <a:t>At the conclusion of section 47 enquiries and police investigations, there is </a:t>
          </a:r>
          <a:r>
            <a:rPr lang="en-GB" b="1"/>
            <a:t>a multi‑agency discussion</a:t>
          </a:r>
          <a:r>
            <a:rPr lang="en-GB"/>
            <a:t> to consider risk to the children and how they will be protected and supported. </a:t>
          </a:r>
          <a:endParaRPr lang="en-US" dirty="0"/>
        </a:p>
      </dgm:t>
    </dgm:pt>
    <dgm:pt modelId="{A902AA05-AC6E-4110-AE7E-7CC7F9C916D3}" type="parTrans" cxnId="{A55DE408-024D-4F21-9364-B30B64FA73CA}">
      <dgm:prSet/>
      <dgm:spPr/>
      <dgm:t>
        <a:bodyPr/>
        <a:lstStyle/>
        <a:p>
          <a:endParaRPr lang="en-GB"/>
        </a:p>
      </dgm:t>
    </dgm:pt>
    <dgm:pt modelId="{25FEA589-5410-4976-B5AA-7E2D9B20B9E9}" type="sibTrans" cxnId="{A55DE408-024D-4F21-9364-B30B64FA73CA}">
      <dgm:prSet/>
      <dgm:spPr/>
      <dgm:t>
        <a:bodyPr/>
        <a:lstStyle/>
        <a:p>
          <a:endParaRPr lang="en-GB"/>
        </a:p>
      </dgm:t>
    </dgm:pt>
    <dgm:pt modelId="{F5A59CD5-FFF9-4E2E-9854-AFAD2B064F93}" type="pres">
      <dgm:prSet presAssocID="{88AEB66C-6ADD-4261-86D8-D5C9C5D250CA}" presName="linear" presStyleCnt="0">
        <dgm:presLayoutVars>
          <dgm:animLvl val="lvl"/>
          <dgm:resizeHandles val="exact"/>
        </dgm:presLayoutVars>
      </dgm:prSet>
      <dgm:spPr/>
    </dgm:pt>
    <dgm:pt modelId="{23BC51B3-F236-4F99-BFBD-00B86ED1FE16}" type="pres">
      <dgm:prSet presAssocID="{AFAD80F7-DBEE-4E64-B599-3C956A375B8F}" presName="parentText" presStyleLbl="node1" presStyleIdx="0" presStyleCnt="4">
        <dgm:presLayoutVars>
          <dgm:chMax val="0"/>
          <dgm:bulletEnabled val="1"/>
        </dgm:presLayoutVars>
      </dgm:prSet>
      <dgm:spPr/>
    </dgm:pt>
    <dgm:pt modelId="{86360877-F93C-4B92-AC62-E218AC836DD7}" type="pres">
      <dgm:prSet presAssocID="{2F299E39-E4FE-45BE-B9CB-00D22DED8BCD}" presName="spacer" presStyleCnt="0"/>
      <dgm:spPr/>
    </dgm:pt>
    <dgm:pt modelId="{EF70FDB7-D195-4BC8-AD73-D2B37FC4A707}" type="pres">
      <dgm:prSet presAssocID="{EB4720CE-86F5-40E9-9BC1-A38339587A90}" presName="parentText" presStyleLbl="node1" presStyleIdx="1" presStyleCnt="4">
        <dgm:presLayoutVars>
          <dgm:chMax val="0"/>
          <dgm:bulletEnabled val="1"/>
        </dgm:presLayoutVars>
      </dgm:prSet>
      <dgm:spPr/>
    </dgm:pt>
    <dgm:pt modelId="{094A5B5E-F95E-4003-938B-7B9343DA2F5A}" type="pres">
      <dgm:prSet presAssocID="{25FEA589-5410-4976-B5AA-7E2D9B20B9E9}" presName="spacer" presStyleCnt="0"/>
      <dgm:spPr/>
    </dgm:pt>
    <dgm:pt modelId="{CCBF2769-F92C-4B7B-BADB-34011D021493}" type="pres">
      <dgm:prSet presAssocID="{2C61B4FF-3693-4779-8688-7E762482CC0F}" presName="parentText" presStyleLbl="node1" presStyleIdx="2" presStyleCnt="4">
        <dgm:presLayoutVars>
          <dgm:chMax val="0"/>
          <dgm:bulletEnabled val="1"/>
        </dgm:presLayoutVars>
      </dgm:prSet>
      <dgm:spPr/>
    </dgm:pt>
    <dgm:pt modelId="{A09C40EC-0198-48DB-AAA5-1ECBFDC237D8}" type="pres">
      <dgm:prSet presAssocID="{2F4509B8-1016-4E22-B244-5AE28668A8D9}" presName="spacer" presStyleCnt="0"/>
      <dgm:spPr/>
    </dgm:pt>
    <dgm:pt modelId="{80622D97-DA40-420D-AE92-2C6730F5D1D4}" type="pres">
      <dgm:prSet presAssocID="{282D12FF-EDF6-4E1F-9D54-6903DF4F9EDE}" presName="parentText" presStyleLbl="node1" presStyleIdx="3" presStyleCnt="4">
        <dgm:presLayoutVars>
          <dgm:chMax val="0"/>
          <dgm:bulletEnabled val="1"/>
        </dgm:presLayoutVars>
      </dgm:prSet>
      <dgm:spPr/>
    </dgm:pt>
  </dgm:ptLst>
  <dgm:cxnLst>
    <dgm:cxn modelId="{A55DE408-024D-4F21-9364-B30B64FA73CA}" srcId="{88AEB66C-6ADD-4261-86D8-D5C9C5D250CA}" destId="{EB4720CE-86F5-40E9-9BC1-A38339587A90}" srcOrd="1" destOrd="0" parTransId="{A902AA05-AC6E-4110-AE7E-7CC7F9C916D3}" sibTransId="{25FEA589-5410-4976-B5AA-7E2D9B20B9E9}"/>
    <dgm:cxn modelId="{82E8010A-AE8E-4086-A061-1E6199BDC560}" type="presOf" srcId="{EB4720CE-86F5-40E9-9BC1-A38339587A90}" destId="{EF70FDB7-D195-4BC8-AD73-D2B37FC4A707}" srcOrd="0" destOrd="0" presId="urn:microsoft.com/office/officeart/2005/8/layout/vList2"/>
    <dgm:cxn modelId="{4C84FC14-586C-489D-BC77-B4FDC799ADD1}" srcId="{88AEB66C-6ADD-4261-86D8-D5C9C5D250CA}" destId="{282D12FF-EDF6-4E1F-9D54-6903DF4F9EDE}" srcOrd="3" destOrd="0" parTransId="{08BCEA92-7A2D-4112-A70B-3CBCA4CDFE85}" sibTransId="{DE5394A5-CDF9-4A35-BDA0-E3CC63407163}"/>
    <dgm:cxn modelId="{CE64D029-2053-499D-84F6-F54E31DDE375}" type="presOf" srcId="{88AEB66C-6ADD-4261-86D8-D5C9C5D250CA}" destId="{F5A59CD5-FFF9-4E2E-9854-AFAD2B064F93}" srcOrd="0" destOrd="0" presId="urn:microsoft.com/office/officeart/2005/8/layout/vList2"/>
    <dgm:cxn modelId="{DD545331-E0DF-4CA2-9B12-0FC61174A81A}" srcId="{88AEB66C-6ADD-4261-86D8-D5C9C5D250CA}" destId="{2C61B4FF-3693-4779-8688-7E762482CC0F}" srcOrd="2" destOrd="0" parTransId="{2BB729F0-1461-44C1-A48C-9C21AA21FADA}" sibTransId="{2F4509B8-1016-4E22-B244-5AE28668A8D9}"/>
    <dgm:cxn modelId="{E2DC725D-820C-4383-86F2-4BE783B083BB}" type="presOf" srcId="{282D12FF-EDF6-4E1F-9D54-6903DF4F9EDE}" destId="{80622D97-DA40-420D-AE92-2C6730F5D1D4}" srcOrd="0" destOrd="0" presId="urn:microsoft.com/office/officeart/2005/8/layout/vList2"/>
    <dgm:cxn modelId="{306AB07D-2BED-40AB-8154-51869E827844}" srcId="{88AEB66C-6ADD-4261-86D8-D5C9C5D250CA}" destId="{AFAD80F7-DBEE-4E64-B599-3C956A375B8F}" srcOrd="0" destOrd="0" parTransId="{88B0DCCA-9B5A-4D8E-8C72-7C45A24573D6}" sibTransId="{2F299E39-E4FE-45BE-B9CB-00D22DED8BCD}"/>
    <dgm:cxn modelId="{196F45C1-3673-4741-BA6D-B9442817621C}" type="presOf" srcId="{AFAD80F7-DBEE-4E64-B599-3C956A375B8F}" destId="{23BC51B3-F236-4F99-BFBD-00B86ED1FE16}" srcOrd="0" destOrd="0" presId="urn:microsoft.com/office/officeart/2005/8/layout/vList2"/>
    <dgm:cxn modelId="{6F8A17E4-46C6-44C6-A6B2-20A3EEFEF0B4}" type="presOf" srcId="{2C61B4FF-3693-4779-8688-7E762482CC0F}" destId="{CCBF2769-F92C-4B7B-BADB-34011D021493}" srcOrd="0" destOrd="0" presId="urn:microsoft.com/office/officeart/2005/8/layout/vList2"/>
    <dgm:cxn modelId="{40B3716D-BD1B-4B78-94F4-79CBADA59C36}" type="presParOf" srcId="{F5A59CD5-FFF9-4E2E-9854-AFAD2B064F93}" destId="{23BC51B3-F236-4F99-BFBD-00B86ED1FE16}" srcOrd="0" destOrd="0" presId="urn:microsoft.com/office/officeart/2005/8/layout/vList2"/>
    <dgm:cxn modelId="{7985EE36-2154-4ECC-8C6E-60ED8A313AB9}" type="presParOf" srcId="{F5A59CD5-FFF9-4E2E-9854-AFAD2B064F93}" destId="{86360877-F93C-4B92-AC62-E218AC836DD7}" srcOrd="1" destOrd="0" presId="urn:microsoft.com/office/officeart/2005/8/layout/vList2"/>
    <dgm:cxn modelId="{6B9B3946-A4CC-46B9-A138-ABC342B8D33C}" type="presParOf" srcId="{F5A59CD5-FFF9-4E2E-9854-AFAD2B064F93}" destId="{EF70FDB7-D195-4BC8-AD73-D2B37FC4A707}" srcOrd="2" destOrd="0" presId="urn:microsoft.com/office/officeart/2005/8/layout/vList2"/>
    <dgm:cxn modelId="{343D1592-C793-4B33-BA30-83B694D67732}" type="presParOf" srcId="{F5A59CD5-FFF9-4E2E-9854-AFAD2B064F93}" destId="{094A5B5E-F95E-4003-938B-7B9343DA2F5A}" srcOrd="3" destOrd="0" presId="urn:microsoft.com/office/officeart/2005/8/layout/vList2"/>
    <dgm:cxn modelId="{E0950AA9-EE84-449C-8E2B-C1A074C90564}" type="presParOf" srcId="{F5A59CD5-FFF9-4E2E-9854-AFAD2B064F93}" destId="{CCBF2769-F92C-4B7B-BADB-34011D021493}" srcOrd="4" destOrd="0" presId="urn:microsoft.com/office/officeart/2005/8/layout/vList2"/>
    <dgm:cxn modelId="{9D6C4FE5-CE63-4094-B21E-A13ECC353813}" type="presParOf" srcId="{F5A59CD5-FFF9-4E2E-9854-AFAD2B064F93}" destId="{A09C40EC-0198-48DB-AAA5-1ECBFDC237D8}" srcOrd="5" destOrd="0" presId="urn:microsoft.com/office/officeart/2005/8/layout/vList2"/>
    <dgm:cxn modelId="{7E8CC0F6-9B5D-4CBF-A497-21D1936B8504}" type="presParOf" srcId="{F5A59CD5-FFF9-4E2E-9854-AFAD2B064F93}" destId="{80622D97-DA40-420D-AE92-2C6730F5D1D4}"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8E9CAF5-FC58-4350-BF5D-827746A7154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GB"/>
        </a:p>
      </dgm:t>
    </dgm:pt>
    <dgm:pt modelId="{FBF16C52-7A5A-437D-AFEC-28CD9FCC9B1C}">
      <dgm:prSet custT="1"/>
      <dgm:spPr/>
      <dgm:t>
        <a:bodyPr/>
        <a:lstStyle/>
        <a:p>
          <a:pPr rtl="0"/>
          <a:r>
            <a:rPr lang="en-GB" sz="1400" dirty="0"/>
            <a:t>Mum, do you think X knows how you feel about the fact your brother abused him?</a:t>
          </a:r>
        </a:p>
      </dgm:t>
    </dgm:pt>
    <dgm:pt modelId="{25B8AB33-9B96-46D8-8AC1-C6829961DDCC}" type="parTrans" cxnId="{AB92CC93-7CE4-43B8-B9CB-2A662A861322}">
      <dgm:prSet/>
      <dgm:spPr/>
      <dgm:t>
        <a:bodyPr/>
        <a:lstStyle/>
        <a:p>
          <a:endParaRPr lang="en-GB" sz="2000"/>
        </a:p>
      </dgm:t>
    </dgm:pt>
    <dgm:pt modelId="{EC32719F-6865-40E6-805F-0DDAACD2998B}" type="sibTrans" cxnId="{AB92CC93-7CE4-43B8-B9CB-2A662A861322}">
      <dgm:prSet/>
      <dgm:spPr/>
      <dgm:t>
        <a:bodyPr/>
        <a:lstStyle/>
        <a:p>
          <a:endParaRPr lang="en-GB" sz="2000"/>
        </a:p>
      </dgm:t>
    </dgm:pt>
    <dgm:pt modelId="{49C94F74-4B6D-4F38-A75B-F93448D0CCA5}">
      <dgm:prSet custT="1"/>
      <dgm:spPr/>
      <dgm:t>
        <a:bodyPr/>
        <a:lstStyle/>
        <a:p>
          <a:pPr rtl="0"/>
          <a:r>
            <a:rPr lang="en-GB" sz="1400" dirty="0"/>
            <a:t>X, what do you think mum thinks about the fact you told your teacher about the abuse?</a:t>
          </a:r>
        </a:p>
      </dgm:t>
    </dgm:pt>
    <dgm:pt modelId="{2C2E1B06-BC03-494E-82A5-DE19210DFD16}" type="parTrans" cxnId="{B7E34277-3137-421C-AAFA-57689DE652DC}">
      <dgm:prSet/>
      <dgm:spPr/>
      <dgm:t>
        <a:bodyPr/>
        <a:lstStyle/>
        <a:p>
          <a:endParaRPr lang="en-GB" sz="2000"/>
        </a:p>
      </dgm:t>
    </dgm:pt>
    <dgm:pt modelId="{25449C77-3A55-4CE4-ABD9-D84B52EFEB8B}" type="sibTrans" cxnId="{B7E34277-3137-421C-AAFA-57689DE652DC}">
      <dgm:prSet/>
      <dgm:spPr/>
      <dgm:t>
        <a:bodyPr/>
        <a:lstStyle/>
        <a:p>
          <a:endParaRPr lang="en-GB" sz="2000"/>
        </a:p>
      </dgm:t>
    </dgm:pt>
    <dgm:pt modelId="{EF13D34E-63A2-4240-9292-154DB85EBE2C}">
      <dgm:prSet custT="1"/>
      <dgm:spPr/>
      <dgm:t>
        <a:bodyPr/>
        <a:lstStyle/>
        <a:p>
          <a:pPr rtl="0"/>
          <a:r>
            <a:rPr lang="en-GB" sz="1400" dirty="0"/>
            <a:t>What do you think your brothers and sisters may be feeling about what has happened?</a:t>
          </a:r>
        </a:p>
      </dgm:t>
    </dgm:pt>
    <dgm:pt modelId="{6620D5C2-4E4F-4C2C-ADF6-4B713C2D5430}" type="parTrans" cxnId="{32010A9B-FCCF-4C90-BD7B-E3BCDD007810}">
      <dgm:prSet/>
      <dgm:spPr/>
      <dgm:t>
        <a:bodyPr/>
        <a:lstStyle/>
        <a:p>
          <a:endParaRPr lang="en-GB" sz="2000"/>
        </a:p>
      </dgm:t>
    </dgm:pt>
    <dgm:pt modelId="{D0C33F8B-9D8F-4899-ABA2-0F59E46D72B5}" type="sibTrans" cxnId="{32010A9B-FCCF-4C90-BD7B-E3BCDD007810}">
      <dgm:prSet/>
      <dgm:spPr/>
      <dgm:t>
        <a:bodyPr/>
        <a:lstStyle/>
        <a:p>
          <a:endParaRPr lang="en-GB" sz="2000"/>
        </a:p>
      </dgm:t>
    </dgm:pt>
    <dgm:pt modelId="{F0D58ADA-10B1-499B-AC8C-F88D47F5B26C}">
      <dgm:prSet custT="1"/>
      <dgm:spPr/>
      <dgm:t>
        <a:bodyPr/>
        <a:lstStyle/>
        <a:p>
          <a:pPr rtl="0"/>
          <a:r>
            <a:rPr lang="en-GB" sz="1400" dirty="0"/>
            <a:t>What would you like X to understand about your feelings on what has happened?</a:t>
          </a:r>
        </a:p>
      </dgm:t>
    </dgm:pt>
    <dgm:pt modelId="{9DFE4CA0-3E4A-424B-97CE-EF959E0852AA}" type="parTrans" cxnId="{AC0CAC49-A2B4-4F53-BA31-5471221D8AE9}">
      <dgm:prSet/>
      <dgm:spPr/>
      <dgm:t>
        <a:bodyPr/>
        <a:lstStyle/>
        <a:p>
          <a:endParaRPr lang="en-GB" sz="2000"/>
        </a:p>
      </dgm:t>
    </dgm:pt>
    <dgm:pt modelId="{8205C58A-0496-46F0-BDDE-A60AEAC7CEDE}" type="sibTrans" cxnId="{AC0CAC49-A2B4-4F53-BA31-5471221D8AE9}">
      <dgm:prSet/>
      <dgm:spPr/>
      <dgm:t>
        <a:bodyPr/>
        <a:lstStyle/>
        <a:p>
          <a:endParaRPr lang="en-GB" sz="2000"/>
        </a:p>
      </dgm:t>
    </dgm:pt>
    <dgm:pt modelId="{F0C2C0EE-5C41-454A-AEA4-5694B949C001}">
      <dgm:prSet custT="1"/>
      <dgm:spPr/>
      <dgm:t>
        <a:bodyPr/>
        <a:lstStyle/>
        <a:p>
          <a:pPr rtl="0"/>
          <a:r>
            <a:rPr lang="en-GB" sz="1400" dirty="0"/>
            <a:t>There’s been some strong feelings in the family since this came out, what worries do you have about this?</a:t>
          </a:r>
        </a:p>
      </dgm:t>
    </dgm:pt>
    <dgm:pt modelId="{2C83C946-1CB6-466C-84C7-B3ACB268A0C1}" type="parTrans" cxnId="{07279334-D821-4995-A743-970F4678B5B3}">
      <dgm:prSet/>
      <dgm:spPr/>
      <dgm:t>
        <a:bodyPr/>
        <a:lstStyle/>
        <a:p>
          <a:endParaRPr lang="en-GB" sz="2000"/>
        </a:p>
      </dgm:t>
    </dgm:pt>
    <dgm:pt modelId="{E3FC1F3D-1372-40CA-B797-A2D4C6219D43}" type="sibTrans" cxnId="{07279334-D821-4995-A743-970F4678B5B3}">
      <dgm:prSet/>
      <dgm:spPr/>
      <dgm:t>
        <a:bodyPr/>
        <a:lstStyle/>
        <a:p>
          <a:endParaRPr lang="en-GB" sz="2000"/>
        </a:p>
      </dgm:t>
    </dgm:pt>
    <dgm:pt modelId="{6760A7A4-34FC-499A-9E05-30E2C1EB584F}">
      <dgm:prSet custT="1"/>
      <dgm:spPr/>
      <dgm:t>
        <a:bodyPr/>
        <a:lstStyle/>
        <a:p>
          <a:pPr rtl="0"/>
          <a:r>
            <a:rPr lang="en-GB" sz="1400" dirty="0"/>
            <a:t>Mum, what do you think Dad feels about what your father did to your children?  Do you think it has impacted on how he feels about you?</a:t>
          </a:r>
        </a:p>
      </dgm:t>
    </dgm:pt>
    <dgm:pt modelId="{549EC7AF-E9F4-455A-A577-27C0E58269B5}" type="parTrans" cxnId="{11E06CC3-90D4-49C5-9322-EEA1C2A3A3D7}">
      <dgm:prSet/>
      <dgm:spPr/>
      <dgm:t>
        <a:bodyPr/>
        <a:lstStyle/>
        <a:p>
          <a:endParaRPr lang="en-GB" sz="2000"/>
        </a:p>
      </dgm:t>
    </dgm:pt>
    <dgm:pt modelId="{2517A7CF-928A-46AB-91B9-2E72F91B26A9}" type="sibTrans" cxnId="{11E06CC3-90D4-49C5-9322-EEA1C2A3A3D7}">
      <dgm:prSet/>
      <dgm:spPr/>
      <dgm:t>
        <a:bodyPr/>
        <a:lstStyle/>
        <a:p>
          <a:endParaRPr lang="en-GB" sz="2000"/>
        </a:p>
      </dgm:t>
    </dgm:pt>
    <dgm:pt modelId="{93A34E39-5538-438D-8BA1-82940E4A0BEF}">
      <dgm:prSet custT="1"/>
      <dgm:spPr/>
      <dgm:t>
        <a:bodyPr/>
        <a:lstStyle/>
        <a:p>
          <a:pPr rtl="0"/>
          <a:r>
            <a:rPr lang="en-GB" sz="1400" dirty="0"/>
            <a:t>What are you most worried about for the family?</a:t>
          </a:r>
        </a:p>
      </dgm:t>
    </dgm:pt>
    <dgm:pt modelId="{8C091A43-E4B9-40CD-9DA2-7FA4BCAEA924}" type="parTrans" cxnId="{15741D74-1C6A-47EA-9935-7EF3CD5182BA}">
      <dgm:prSet/>
      <dgm:spPr/>
      <dgm:t>
        <a:bodyPr/>
        <a:lstStyle/>
        <a:p>
          <a:endParaRPr lang="en-GB" sz="2000"/>
        </a:p>
      </dgm:t>
    </dgm:pt>
    <dgm:pt modelId="{42925D02-CCA5-41F7-8361-D58826ED67CF}" type="sibTrans" cxnId="{15741D74-1C6A-47EA-9935-7EF3CD5182BA}">
      <dgm:prSet/>
      <dgm:spPr/>
      <dgm:t>
        <a:bodyPr/>
        <a:lstStyle/>
        <a:p>
          <a:endParaRPr lang="en-GB" sz="2000"/>
        </a:p>
      </dgm:t>
    </dgm:pt>
    <dgm:pt modelId="{213C02C7-5708-41D1-9EC1-62EFEE5E31FB}" type="pres">
      <dgm:prSet presAssocID="{C8E9CAF5-FC58-4350-BF5D-827746A71540}" presName="linear" presStyleCnt="0">
        <dgm:presLayoutVars>
          <dgm:animLvl val="lvl"/>
          <dgm:resizeHandles val="exact"/>
        </dgm:presLayoutVars>
      </dgm:prSet>
      <dgm:spPr/>
    </dgm:pt>
    <dgm:pt modelId="{0583AA49-0750-4430-809B-EF4765ED79C8}" type="pres">
      <dgm:prSet presAssocID="{FBF16C52-7A5A-437D-AFEC-28CD9FCC9B1C}" presName="parentText" presStyleLbl="node1" presStyleIdx="0" presStyleCnt="7">
        <dgm:presLayoutVars>
          <dgm:chMax val="0"/>
          <dgm:bulletEnabled val="1"/>
        </dgm:presLayoutVars>
      </dgm:prSet>
      <dgm:spPr/>
    </dgm:pt>
    <dgm:pt modelId="{9E2CA034-9636-4DCA-93FF-6D20E33098FD}" type="pres">
      <dgm:prSet presAssocID="{EC32719F-6865-40E6-805F-0DDAACD2998B}" presName="spacer" presStyleCnt="0"/>
      <dgm:spPr/>
    </dgm:pt>
    <dgm:pt modelId="{0B59A782-A888-4CAC-86BA-5B42A18370C4}" type="pres">
      <dgm:prSet presAssocID="{49C94F74-4B6D-4F38-A75B-F93448D0CCA5}" presName="parentText" presStyleLbl="node1" presStyleIdx="1" presStyleCnt="7">
        <dgm:presLayoutVars>
          <dgm:chMax val="0"/>
          <dgm:bulletEnabled val="1"/>
        </dgm:presLayoutVars>
      </dgm:prSet>
      <dgm:spPr/>
    </dgm:pt>
    <dgm:pt modelId="{970C3D02-E5D7-463E-96AC-E84D9EFF1725}" type="pres">
      <dgm:prSet presAssocID="{25449C77-3A55-4CE4-ABD9-D84B52EFEB8B}" presName="spacer" presStyleCnt="0"/>
      <dgm:spPr/>
    </dgm:pt>
    <dgm:pt modelId="{E1AEFDC5-B3E8-4723-9378-B8893D0D39CA}" type="pres">
      <dgm:prSet presAssocID="{EF13D34E-63A2-4240-9292-154DB85EBE2C}" presName="parentText" presStyleLbl="node1" presStyleIdx="2" presStyleCnt="7">
        <dgm:presLayoutVars>
          <dgm:chMax val="0"/>
          <dgm:bulletEnabled val="1"/>
        </dgm:presLayoutVars>
      </dgm:prSet>
      <dgm:spPr/>
    </dgm:pt>
    <dgm:pt modelId="{D04CF31C-0263-4FF7-9579-AE5876E361F8}" type="pres">
      <dgm:prSet presAssocID="{D0C33F8B-9D8F-4899-ABA2-0F59E46D72B5}" presName="spacer" presStyleCnt="0"/>
      <dgm:spPr/>
    </dgm:pt>
    <dgm:pt modelId="{B5A34C63-0440-4C1E-AC81-6986DA717045}" type="pres">
      <dgm:prSet presAssocID="{F0D58ADA-10B1-499B-AC8C-F88D47F5B26C}" presName="parentText" presStyleLbl="node1" presStyleIdx="3" presStyleCnt="7" custLinFactNeighborY="45618">
        <dgm:presLayoutVars>
          <dgm:chMax val="0"/>
          <dgm:bulletEnabled val="1"/>
        </dgm:presLayoutVars>
      </dgm:prSet>
      <dgm:spPr/>
    </dgm:pt>
    <dgm:pt modelId="{666148ED-9C74-49AF-A0AE-354F5F75F8D0}" type="pres">
      <dgm:prSet presAssocID="{8205C58A-0496-46F0-BDDE-A60AEAC7CEDE}" presName="spacer" presStyleCnt="0"/>
      <dgm:spPr/>
    </dgm:pt>
    <dgm:pt modelId="{DE13E367-7053-494B-90BC-180B1C3CED53}" type="pres">
      <dgm:prSet presAssocID="{F0C2C0EE-5C41-454A-AEA4-5694B949C001}" presName="parentText" presStyleLbl="node1" presStyleIdx="4" presStyleCnt="7">
        <dgm:presLayoutVars>
          <dgm:chMax val="0"/>
          <dgm:bulletEnabled val="1"/>
        </dgm:presLayoutVars>
      </dgm:prSet>
      <dgm:spPr/>
    </dgm:pt>
    <dgm:pt modelId="{0D8A5263-4CB3-4FF8-B4D0-EEF9DF0D22B4}" type="pres">
      <dgm:prSet presAssocID="{E3FC1F3D-1372-40CA-B797-A2D4C6219D43}" presName="spacer" presStyleCnt="0"/>
      <dgm:spPr/>
    </dgm:pt>
    <dgm:pt modelId="{C95DE5F0-2DC6-461D-B1E3-0D341D82B49A}" type="pres">
      <dgm:prSet presAssocID="{6760A7A4-34FC-499A-9E05-30E2C1EB584F}" presName="parentText" presStyleLbl="node1" presStyleIdx="5" presStyleCnt="7">
        <dgm:presLayoutVars>
          <dgm:chMax val="0"/>
          <dgm:bulletEnabled val="1"/>
        </dgm:presLayoutVars>
      </dgm:prSet>
      <dgm:spPr/>
    </dgm:pt>
    <dgm:pt modelId="{8ED607E1-E5A1-46B0-9998-2512758E7B3A}" type="pres">
      <dgm:prSet presAssocID="{2517A7CF-928A-46AB-91B9-2E72F91B26A9}" presName="spacer" presStyleCnt="0"/>
      <dgm:spPr/>
    </dgm:pt>
    <dgm:pt modelId="{8E706B82-DC36-41C5-8D30-1071188BAC00}" type="pres">
      <dgm:prSet presAssocID="{93A34E39-5538-438D-8BA1-82940E4A0BEF}" presName="parentText" presStyleLbl="node1" presStyleIdx="6" presStyleCnt="7">
        <dgm:presLayoutVars>
          <dgm:chMax val="0"/>
          <dgm:bulletEnabled val="1"/>
        </dgm:presLayoutVars>
      </dgm:prSet>
      <dgm:spPr/>
    </dgm:pt>
  </dgm:ptLst>
  <dgm:cxnLst>
    <dgm:cxn modelId="{63961A10-4414-40CB-ACC3-E55ED701336C}" type="presOf" srcId="{49C94F74-4B6D-4F38-A75B-F93448D0CCA5}" destId="{0B59A782-A888-4CAC-86BA-5B42A18370C4}" srcOrd="0" destOrd="0" presId="urn:microsoft.com/office/officeart/2005/8/layout/vList2"/>
    <dgm:cxn modelId="{07279334-D821-4995-A743-970F4678B5B3}" srcId="{C8E9CAF5-FC58-4350-BF5D-827746A71540}" destId="{F0C2C0EE-5C41-454A-AEA4-5694B949C001}" srcOrd="4" destOrd="0" parTransId="{2C83C946-1CB6-466C-84C7-B3ACB268A0C1}" sibTransId="{E3FC1F3D-1372-40CA-B797-A2D4C6219D43}"/>
    <dgm:cxn modelId="{AC0CAC49-A2B4-4F53-BA31-5471221D8AE9}" srcId="{C8E9CAF5-FC58-4350-BF5D-827746A71540}" destId="{F0D58ADA-10B1-499B-AC8C-F88D47F5B26C}" srcOrd="3" destOrd="0" parTransId="{9DFE4CA0-3E4A-424B-97CE-EF959E0852AA}" sibTransId="{8205C58A-0496-46F0-BDDE-A60AEAC7CEDE}"/>
    <dgm:cxn modelId="{72A52F6A-62E2-4921-9833-0B319E63C57C}" type="presOf" srcId="{FBF16C52-7A5A-437D-AFEC-28CD9FCC9B1C}" destId="{0583AA49-0750-4430-809B-EF4765ED79C8}" srcOrd="0" destOrd="0" presId="urn:microsoft.com/office/officeart/2005/8/layout/vList2"/>
    <dgm:cxn modelId="{15741D74-1C6A-47EA-9935-7EF3CD5182BA}" srcId="{C8E9CAF5-FC58-4350-BF5D-827746A71540}" destId="{93A34E39-5538-438D-8BA1-82940E4A0BEF}" srcOrd="6" destOrd="0" parTransId="{8C091A43-E4B9-40CD-9DA2-7FA4BCAEA924}" sibTransId="{42925D02-CCA5-41F7-8361-D58826ED67CF}"/>
    <dgm:cxn modelId="{B7E34277-3137-421C-AAFA-57689DE652DC}" srcId="{C8E9CAF5-FC58-4350-BF5D-827746A71540}" destId="{49C94F74-4B6D-4F38-A75B-F93448D0CCA5}" srcOrd="1" destOrd="0" parTransId="{2C2E1B06-BC03-494E-82A5-DE19210DFD16}" sibTransId="{25449C77-3A55-4CE4-ABD9-D84B52EFEB8B}"/>
    <dgm:cxn modelId="{AB92CC93-7CE4-43B8-B9CB-2A662A861322}" srcId="{C8E9CAF5-FC58-4350-BF5D-827746A71540}" destId="{FBF16C52-7A5A-437D-AFEC-28CD9FCC9B1C}" srcOrd="0" destOrd="0" parTransId="{25B8AB33-9B96-46D8-8AC1-C6829961DDCC}" sibTransId="{EC32719F-6865-40E6-805F-0DDAACD2998B}"/>
    <dgm:cxn modelId="{32010A9B-FCCF-4C90-BD7B-E3BCDD007810}" srcId="{C8E9CAF5-FC58-4350-BF5D-827746A71540}" destId="{EF13D34E-63A2-4240-9292-154DB85EBE2C}" srcOrd="2" destOrd="0" parTransId="{6620D5C2-4E4F-4C2C-ADF6-4B713C2D5430}" sibTransId="{D0C33F8B-9D8F-4899-ABA2-0F59E46D72B5}"/>
    <dgm:cxn modelId="{CEF55EA4-3B3A-4369-AE86-2DCE8A84D177}" type="presOf" srcId="{93A34E39-5538-438D-8BA1-82940E4A0BEF}" destId="{8E706B82-DC36-41C5-8D30-1071188BAC00}" srcOrd="0" destOrd="0" presId="urn:microsoft.com/office/officeart/2005/8/layout/vList2"/>
    <dgm:cxn modelId="{222537A9-5CEF-4125-A72B-463C5B658BFB}" type="presOf" srcId="{C8E9CAF5-FC58-4350-BF5D-827746A71540}" destId="{213C02C7-5708-41D1-9EC1-62EFEE5E31FB}" srcOrd="0" destOrd="0" presId="urn:microsoft.com/office/officeart/2005/8/layout/vList2"/>
    <dgm:cxn modelId="{EAA658A9-C5D7-4F52-8B73-C744EFB56E79}" type="presOf" srcId="{6760A7A4-34FC-499A-9E05-30E2C1EB584F}" destId="{C95DE5F0-2DC6-461D-B1E3-0D341D82B49A}" srcOrd="0" destOrd="0" presId="urn:microsoft.com/office/officeart/2005/8/layout/vList2"/>
    <dgm:cxn modelId="{7864D1B7-32BA-4872-BEC5-AA4C698FF1DE}" type="presOf" srcId="{F0D58ADA-10B1-499B-AC8C-F88D47F5B26C}" destId="{B5A34C63-0440-4C1E-AC81-6986DA717045}" srcOrd="0" destOrd="0" presId="urn:microsoft.com/office/officeart/2005/8/layout/vList2"/>
    <dgm:cxn modelId="{2EBBE8BA-F2A2-4D2E-B2E0-6FD7C34F6437}" type="presOf" srcId="{F0C2C0EE-5C41-454A-AEA4-5694B949C001}" destId="{DE13E367-7053-494B-90BC-180B1C3CED53}" srcOrd="0" destOrd="0" presId="urn:microsoft.com/office/officeart/2005/8/layout/vList2"/>
    <dgm:cxn modelId="{11E06CC3-90D4-49C5-9322-EEA1C2A3A3D7}" srcId="{C8E9CAF5-FC58-4350-BF5D-827746A71540}" destId="{6760A7A4-34FC-499A-9E05-30E2C1EB584F}" srcOrd="5" destOrd="0" parTransId="{549EC7AF-E9F4-455A-A577-27C0E58269B5}" sibTransId="{2517A7CF-928A-46AB-91B9-2E72F91B26A9}"/>
    <dgm:cxn modelId="{DF57E5F5-1D45-47C5-A2F4-369119737C5A}" type="presOf" srcId="{EF13D34E-63A2-4240-9292-154DB85EBE2C}" destId="{E1AEFDC5-B3E8-4723-9378-B8893D0D39CA}" srcOrd="0" destOrd="0" presId="urn:microsoft.com/office/officeart/2005/8/layout/vList2"/>
    <dgm:cxn modelId="{BC011E6A-79C9-4775-895D-14C77C1C50D9}" type="presParOf" srcId="{213C02C7-5708-41D1-9EC1-62EFEE5E31FB}" destId="{0583AA49-0750-4430-809B-EF4765ED79C8}" srcOrd="0" destOrd="0" presId="urn:microsoft.com/office/officeart/2005/8/layout/vList2"/>
    <dgm:cxn modelId="{DD3519EA-DB2C-4B02-9F0A-1B0109F55999}" type="presParOf" srcId="{213C02C7-5708-41D1-9EC1-62EFEE5E31FB}" destId="{9E2CA034-9636-4DCA-93FF-6D20E33098FD}" srcOrd="1" destOrd="0" presId="urn:microsoft.com/office/officeart/2005/8/layout/vList2"/>
    <dgm:cxn modelId="{EA55EBD7-CFFB-4DA0-9D28-901595CE6871}" type="presParOf" srcId="{213C02C7-5708-41D1-9EC1-62EFEE5E31FB}" destId="{0B59A782-A888-4CAC-86BA-5B42A18370C4}" srcOrd="2" destOrd="0" presId="urn:microsoft.com/office/officeart/2005/8/layout/vList2"/>
    <dgm:cxn modelId="{4DAD21FB-DE03-46A8-8EDE-D0DD82021199}" type="presParOf" srcId="{213C02C7-5708-41D1-9EC1-62EFEE5E31FB}" destId="{970C3D02-E5D7-463E-96AC-E84D9EFF1725}" srcOrd="3" destOrd="0" presId="urn:microsoft.com/office/officeart/2005/8/layout/vList2"/>
    <dgm:cxn modelId="{7F27C630-F988-4B3D-B4AB-C57685B26922}" type="presParOf" srcId="{213C02C7-5708-41D1-9EC1-62EFEE5E31FB}" destId="{E1AEFDC5-B3E8-4723-9378-B8893D0D39CA}" srcOrd="4" destOrd="0" presId="urn:microsoft.com/office/officeart/2005/8/layout/vList2"/>
    <dgm:cxn modelId="{797AC93C-EEF9-4A28-84F4-80BC7BCECAA2}" type="presParOf" srcId="{213C02C7-5708-41D1-9EC1-62EFEE5E31FB}" destId="{D04CF31C-0263-4FF7-9579-AE5876E361F8}" srcOrd="5" destOrd="0" presId="urn:microsoft.com/office/officeart/2005/8/layout/vList2"/>
    <dgm:cxn modelId="{C9D0AE1D-0097-48B3-ABB8-618703961C42}" type="presParOf" srcId="{213C02C7-5708-41D1-9EC1-62EFEE5E31FB}" destId="{B5A34C63-0440-4C1E-AC81-6986DA717045}" srcOrd="6" destOrd="0" presId="urn:microsoft.com/office/officeart/2005/8/layout/vList2"/>
    <dgm:cxn modelId="{A4335CCF-4B25-45AD-976D-57CBCEF1C499}" type="presParOf" srcId="{213C02C7-5708-41D1-9EC1-62EFEE5E31FB}" destId="{666148ED-9C74-49AF-A0AE-354F5F75F8D0}" srcOrd="7" destOrd="0" presId="urn:microsoft.com/office/officeart/2005/8/layout/vList2"/>
    <dgm:cxn modelId="{E50196B5-0B45-4FAD-B275-CEC558BFED92}" type="presParOf" srcId="{213C02C7-5708-41D1-9EC1-62EFEE5E31FB}" destId="{DE13E367-7053-494B-90BC-180B1C3CED53}" srcOrd="8" destOrd="0" presId="urn:microsoft.com/office/officeart/2005/8/layout/vList2"/>
    <dgm:cxn modelId="{0E47782D-7A0A-4F92-BBAC-CAEC10F77FB7}" type="presParOf" srcId="{213C02C7-5708-41D1-9EC1-62EFEE5E31FB}" destId="{0D8A5263-4CB3-4FF8-B4D0-EEF9DF0D22B4}" srcOrd="9" destOrd="0" presId="urn:microsoft.com/office/officeart/2005/8/layout/vList2"/>
    <dgm:cxn modelId="{B9880177-0941-4416-963F-65A70D1398DF}" type="presParOf" srcId="{213C02C7-5708-41D1-9EC1-62EFEE5E31FB}" destId="{C95DE5F0-2DC6-461D-B1E3-0D341D82B49A}" srcOrd="10" destOrd="0" presId="urn:microsoft.com/office/officeart/2005/8/layout/vList2"/>
    <dgm:cxn modelId="{910625B5-6302-4FF6-A351-5FF0916CE353}" type="presParOf" srcId="{213C02C7-5708-41D1-9EC1-62EFEE5E31FB}" destId="{8ED607E1-E5A1-46B0-9998-2512758E7B3A}" srcOrd="11" destOrd="0" presId="urn:microsoft.com/office/officeart/2005/8/layout/vList2"/>
    <dgm:cxn modelId="{17AA7ECE-0F22-4BE5-810A-2581EA5413A1}" type="presParOf" srcId="{213C02C7-5708-41D1-9EC1-62EFEE5E31FB}" destId="{8E706B82-DC36-41C5-8D30-1071188BAC00}"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6284C1-D2AE-469B-920B-2A9D1D508DE9}">
      <dsp:nvSpPr>
        <dsp:cNvPr id="0" name=""/>
        <dsp:cNvSpPr/>
      </dsp:nvSpPr>
      <dsp:spPr>
        <a:xfrm>
          <a:off x="-4633112" y="-710303"/>
          <a:ext cx="5518880" cy="5518880"/>
        </a:xfrm>
        <a:prstGeom prst="blockArc">
          <a:avLst>
            <a:gd name="adj1" fmla="val 18900000"/>
            <a:gd name="adj2" fmla="val 2700000"/>
            <a:gd name="adj3" fmla="val 391"/>
          </a:avLst>
        </a:pr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43F43F-BA54-44B3-982B-6395FD2D5DBE}">
      <dsp:nvSpPr>
        <dsp:cNvPr id="0" name=""/>
        <dsp:cNvSpPr/>
      </dsp:nvSpPr>
      <dsp:spPr>
        <a:xfrm>
          <a:off x="443433" y="297973"/>
          <a:ext cx="7443266" cy="51244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756"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t>The signs and indicators of child sexual abuse</a:t>
          </a:r>
        </a:p>
      </dsp:txBody>
      <dsp:txXfrm>
        <a:off x="443433" y="297973"/>
        <a:ext cx="7443266" cy="512448"/>
      </dsp:txXfrm>
    </dsp:sp>
    <dsp:sp modelId="{132E7913-B9CD-45BC-9E7E-71B605767C37}">
      <dsp:nvSpPr>
        <dsp:cNvPr id="0" name=""/>
        <dsp:cNvSpPr/>
      </dsp:nvSpPr>
      <dsp:spPr>
        <a:xfrm>
          <a:off x="67425" y="192004"/>
          <a:ext cx="640560" cy="640560"/>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22A5D03-E4B4-4007-A460-4D563DA8D78C}">
      <dsp:nvSpPr>
        <dsp:cNvPr id="0" name=""/>
        <dsp:cNvSpPr/>
      </dsp:nvSpPr>
      <dsp:spPr>
        <a:xfrm>
          <a:off x="754910" y="1024486"/>
          <a:ext cx="7076061" cy="512448"/>
        </a:xfrm>
        <a:prstGeom prst="rect">
          <a:avLst/>
        </a:prstGeom>
        <a:solidFill>
          <a:schemeClr val="accent2">
            <a:hueOff val="3250779"/>
            <a:satOff val="-9740"/>
            <a:lumOff val="29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756" tIns="45720" rIns="45720" bIns="45720" numCol="1" spcCol="1270" anchor="ctr" anchorCtr="0">
          <a:noAutofit/>
        </a:bodyPr>
        <a:lstStyle/>
        <a:p>
          <a:pPr marL="0" lvl="0" indent="0" algn="l" defTabSz="800100">
            <a:lnSpc>
              <a:spcPct val="90000"/>
            </a:lnSpc>
            <a:spcBef>
              <a:spcPct val="0"/>
            </a:spcBef>
            <a:spcAft>
              <a:spcPct val="35000"/>
            </a:spcAft>
            <a:buNone/>
          </a:pPr>
          <a:r>
            <a:rPr lang="en-GB" sz="1800" kern="1200" dirty="0"/>
            <a:t> What prevents us communicating with children about sexual abuse?</a:t>
          </a:r>
        </a:p>
      </dsp:txBody>
      <dsp:txXfrm>
        <a:off x="754910" y="1024486"/>
        <a:ext cx="7076061" cy="512448"/>
      </dsp:txXfrm>
    </dsp:sp>
    <dsp:sp modelId="{F7BB021C-97ED-4EF0-BA35-AE8FC46E582F}">
      <dsp:nvSpPr>
        <dsp:cNvPr id="0" name=""/>
        <dsp:cNvSpPr/>
      </dsp:nvSpPr>
      <dsp:spPr>
        <a:xfrm>
          <a:off x="434630" y="960430"/>
          <a:ext cx="640560" cy="640560"/>
        </a:xfrm>
        <a:prstGeom prst="ellipse">
          <a:avLst/>
        </a:prstGeom>
        <a:solidFill>
          <a:schemeClr val="lt1">
            <a:hueOff val="0"/>
            <a:satOff val="0"/>
            <a:lumOff val="0"/>
            <a:alphaOff val="0"/>
          </a:schemeClr>
        </a:solidFill>
        <a:ln w="12700" cap="flat" cmpd="sng" algn="ctr">
          <a:solidFill>
            <a:schemeClr val="accent2">
              <a:hueOff val="3250779"/>
              <a:satOff val="-9740"/>
              <a:lumOff val="2991"/>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E437F4-CBF9-4FD8-A1BA-6757B2FDB705}">
      <dsp:nvSpPr>
        <dsp:cNvPr id="0" name=""/>
        <dsp:cNvSpPr/>
      </dsp:nvSpPr>
      <dsp:spPr>
        <a:xfrm>
          <a:off x="867613" y="1792912"/>
          <a:ext cx="6963358" cy="512448"/>
        </a:xfrm>
        <a:prstGeom prst="rect">
          <a:avLst/>
        </a:prstGeom>
        <a:solidFill>
          <a:schemeClr val="accent2">
            <a:hueOff val="6501558"/>
            <a:satOff val="-19480"/>
            <a:lumOff val="5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756" tIns="45720" rIns="45720" bIns="45720" numCol="1" spcCol="1270" anchor="ctr" anchorCtr="0">
          <a:noAutofit/>
        </a:bodyPr>
        <a:lstStyle/>
        <a:p>
          <a:pPr marL="0" lvl="0" indent="0" algn="l" defTabSz="800100">
            <a:lnSpc>
              <a:spcPct val="90000"/>
            </a:lnSpc>
            <a:spcBef>
              <a:spcPct val="0"/>
            </a:spcBef>
            <a:spcAft>
              <a:spcPct val="35000"/>
            </a:spcAft>
            <a:buNone/>
          </a:pPr>
          <a:r>
            <a:rPr lang="en-GB" sz="1800" kern="1200" dirty="0"/>
            <a:t>The barriers children face in communicating about sexual abuse</a:t>
          </a:r>
        </a:p>
      </dsp:txBody>
      <dsp:txXfrm>
        <a:off x="867613" y="1792912"/>
        <a:ext cx="6963358" cy="512448"/>
      </dsp:txXfrm>
    </dsp:sp>
    <dsp:sp modelId="{474EA8E0-C959-4CF0-BD05-8A20D0548E0C}">
      <dsp:nvSpPr>
        <dsp:cNvPr id="0" name=""/>
        <dsp:cNvSpPr/>
      </dsp:nvSpPr>
      <dsp:spPr>
        <a:xfrm>
          <a:off x="547333" y="1728856"/>
          <a:ext cx="640560" cy="640560"/>
        </a:xfrm>
        <a:prstGeom prst="ellipse">
          <a:avLst/>
        </a:prstGeom>
        <a:solidFill>
          <a:schemeClr val="lt1">
            <a:hueOff val="0"/>
            <a:satOff val="0"/>
            <a:lumOff val="0"/>
            <a:alphaOff val="0"/>
          </a:schemeClr>
        </a:solidFill>
        <a:ln w="12700" cap="flat" cmpd="sng" algn="ctr">
          <a:solidFill>
            <a:schemeClr val="accent2">
              <a:hueOff val="6501558"/>
              <a:satOff val="-19480"/>
              <a:lumOff val="5981"/>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8A8091-FC0D-44AD-8D38-B7FFFA434A34}">
      <dsp:nvSpPr>
        <dsp:cNvPr id="0" name=""/>
        <dsp:cNvSpPr/>
      </dsp:nvSpPr>
      <dsp:spPr>
        <a:xfrm>
          <a:off x="754910" y="2561339"/>
          <a:ext cx="7076061" cy="512448"/>
        </a:xfrm>
        <a:prstGeom prst="rect">
          <a:avLst/>
        </a:prstGeom>
        <a:solidFill>
          <a:schemeClr val="accent2">
            <a:hueOff val="9752336"/>
            <a:satOff val="-29221"/>
            <a:lumOff val="89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756" tIns="45720" rIns="45720" bIns="45720" numCol="1" spcCol="1270" anchor="ctr" anchorCtr="0">
          <a:noAutofit/>
        </a:bodyPr>
        <a:lstStyle/>
        <a:p>
          <a:pPr marL="0" lvl="0" indent="0" algn="l" defTabSz="800100">
            <a:lnSpc>
              <a:spcPct val="90000"/>
            </a:lnSpc>
            <a:spcBef>
              <a:spcPct val="0"/>
            </a:spcBef>
            <a:spcAft>
              <a:spcPct val="35000"/>
            </a:spcAft>
            <a:buNone/>
          </a:pPr>
          <a:r>
            <a:rPr lang="en-GB" sz="1800" kern="1200" dirty="0"/>
            <a:t>Communicating with children when we have concerns </a:t>
          </a:r>
        </a:p>
      </dsp:txBody>
      <dsp:txXfrm>
        <a:off x="754910" y="2561339"/>
        <a:ext cx="7076061" cy="512448"/>
      </dsp:txXfrm>
    </dsp:sp>
    <dsp:sp modelId="{C561E667-BF7B-42A7-B3D5-CDFA44809AA2}">
      <dsp:nvSpPr>
        <dsp:cNvPr id="0" name=""/>
        <dsp:cNvSpPr/>
      </dsp:nvSpPr>
      <dsp:spPr>
        <a:xfrm>
          <a:off x="434630" y="2497283"/>
          <a:ext cx="640560" cy="640560"/>
        </a:xfrm>
        <a:prstGeom prst="ellipse">
          <a:avLst/>
        </a:prstGeom>
        <a:solidFill>
          <a:schemeClr val="lt1">
            <a:hueOff val="0"/>
            <a:satOff val="0"/>
            <a:lumOff val="0"/>
            <a:alphaOff val="0"/>
          </a:schemeClr>
        </a:solidFill>
        <a:ln w="12700" cap="flat" cmpd="sng" algn="ctr">
          <a:solidFill>
            <a:schemeClr val="accent2">
              <a:hueOff val="9752336"/>
              <a:satOff val="-29221"/>
              <a:lumOff val="8972"/>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19A108-E2B5-4F04-87C7-5B37CA7CC692}">
      <dsp:nvSpPr>
        <dsp:cNvPr id="0" name=""/>
        <dsp:cNvSpPr/>
      </dsp:nvSpPr>
      <dsp:spPr>
        <a:xfrm>
          <a:off x="387705" y="3329765"/>
          <a:ext cx="7443266" cy="512448"/>
        </a:xfrm>
        <a:prstGeom prst="rect">
          <a:avLst/>
        </a:prstGeom>
        <a:solidFill>
          <a:schemeClr val="accent2">
            <a:hueOff val="13003116"/>
            <a:satOff val="-38961"/>
            <a:lumOff val="119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756" tIns="45720" rIns="45720" bIns="45720" numCol="1" spcCol="1270" anchor="ctr" anchorCtr="0">
          <a:noAutofit/>
        </a:bodyPr>
        <a:lstStyle/>
        <a:p>
          <a:pPr marL="0" lvl="0" indent="0" algn="l" defTabSz="800100">
            <a:lnSpc>
              <a:spcPct val="90000"/>
            </a:lnSpc>
            <a:spcBef>
              <a:spcPct val="0"/>
            </a:spcBef>
            <a:spcAft>
              <a:spcPct val="35000"/>
            </a:spcAft>
            <a:buNone/>
          </a:pPr>
          <a:r>
            <a:rPr lang="en-GB" sz="1800" kern="1200" dirty="0"/>
            <a:t> Supporting children who have been sexually abused </a:t>
          </a:r>
        </a:p>
      </dsp:txBody>
      <dsp:txXfrm>
        <a:off x="387705" y="3329765"/>
        <a:ext cx="7443266" cy="512448"/>
      </dsp:txXfrm>
    </dsp:sp>
    <dsp:sp modelId="{69502826-24BB-4656-BFAE-78494CFB4167}">
      <dsp:nvSpPr>
        <dsp:cNvPr id="0" name=""/>
        <dsp:cNvSpPr/>
      </dsp:nvSpPr>
      <dsp:spPr>
        <a:xfrm>
          <a:off x="67425" y="3265709"/>
          <a:ext cx="640560" cy="640560"/>
        </a:xfrm>
        <a:prstGeom prst="ellipse">
          <a:avLst/>
        </a:prstGeom>
        <a:solidFill>
          <a:schemeClr val="lt1">
            <a:hueOff val="0"/>
            <a:satOff val="0"/>
            <a:lumOff val="0"/>
            <a:alphaOff val="0"/>
          </a:schemeClr>
        </a:solidFill>
        <a:ln w="12700" cap="flat" cmpd="sng" algn="ctr">
          <a:solidFill>
            <a:schemeClr val="accent2">
              <a:hueOff val="13003116"/>
              <a:satOff val="-38961"/>
              <a:lumOff val="1196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CDE9DD-01CC-47B5-89D1-F0D6E0867350}">
      <dsp:nvSpPr>
        <dsp:cNvPr id="0" name=""/>
        <dsp:cNvSpPr/>
      </dsp:nvSpPr>
      <dsp:spPr>
        <a:xfrm>
          <a:off x="2890613" y="0"/>
          <a:ext cx="2382916" cy="2382916"/>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rtl="0">
            <a:lnSpc>
              <a:spcPct val="90000"/>
            </a:lnSpc>
            <a:spcBef>
              <a:spcPct val="0"/>
            </a:spcBef>
            <a:spcAft>
              <a:spcPct val="35000"/>
            </a:spcAft>
            <a:buNone/>
          </a:pPr>
          <a:r>
            <a:rPr lang="en-GB" sz="1600" b="1" kern="1200" dirty="0"/>
            <a:t>Signs and indicators in children</a:t>
          </a:r>
        </a:p>
      </dsp:txBody>
      <dsp:txXfrm>
        <a:off x="3208335" y="417010"/>
        <a:ext cx="1747472" cy="1072312"/>
      </dsp:txXfrm>
    </dsp:sp>
    <dsp:sp modelId="{2D0D9974-8F2A-4EEF-91BE-85C11D6896A0}">
      <dsp:nvSpPr>
        <dsp:cNvPr id="0" name=""/>
        <dsp:cNvSpPr/>
      </dsp:nvSpPr>
      <dsp:spPr>
        <a:xfrm>
          <a:off x="3771942" y="1538967"/>
          <a:ext cx="2382916" cy="2382916"/>
        </a:xfrm>
        <a:prstGeom prst="ellipse">
          <a:avLst/>
        </a:prstGeom>
        <a:solidFill>
          <a:schemeClr val="accent2">
            <a:alpha val="50000"/>
            <a:hueOff val="6501558"/>
            <a:satOff val="-19480"/>
            <a:lumOff val="59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rtl="0">
            <a:lnSpc>
              <a:spcPct val="90000"/>
            </a:lnSpc>
            <a:spcBef>
              <a:spcPct val="0"/>
            </a:spcBef>
            <a:spcAft>
              <a:spcPct val="35000"/>
            </a:spcAft>
            <a:buNone/>
          </a:pPr>
          <a:r>
            <a:rPr lang="en-GB" sz="1600" b="1" kern="1200" dirty="0"/>
            <a:t>Vulnerabilities in the family environment </a:t>
          </a:r>
        </a:p>
      </dsp:txBody>
      <dsp:txXfrm>
        <a:off x="4500718" y="2154553"/>
        <a:ext cx="1429750" cy="1310604"/>
      </dsp:txXfrm>
    </dsp:sp>
    <dsp:sp modelId="{D347BAAC-EBE4-4CCA-95F9-3C3DFDE50D18}">
      <dsp:nvSpPr>
        <dsp:cNvPr id="0" name=""/>
        <dsp:cNvSpPr/>
      </dsp:nvSpPr>
      <dsp:spPr>
        <a:xfrm>
          <a:off x="2052271" y="1538967"/>
          <a:ext cx="2382916" cy="2382916"/>
        </a:xfrm>
        <a:prstGeom prst="ellipse">
          <a:avLst/>
        </a:prstGeom>
        <a:solidFill>
          <a:schemeClr val="accent2">
            <a:alpha val="50000"/>
            <a:hueOff val="13003116"/>
            <a:satOff val="-38961"/>
            <a:lumOff val="119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rtl="0">
            <a:lnSpc>
              <a:spcPct val="90000"/>
            </a:lnSpc>
            <a:spcBef>
              <a:spcPct val="0"/>
            </a:spcBef>
            <a:spcAft>
              <a:spcPct val="35000"/>
            </a:spcAft>
            <a:buNone/>
          </a:pPr>
          <a:r>
            <a:rPr lang="en-GB" sz="1600" b="1" kern="1200" dirty="0"/>
            <a:t>Signs and indicators of sexually abusive behaviour </a:t>
          </a:r>
        </a:p>
      </dsp:txBody>
      <dsp:txXfrm>
        <a:off x="2276662" y="2154553"/>
        <a:ext cx="1429750" cy="13106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D8E550-427C-4CC5-AFC4-4C28747A6C91}">
      <dsp:nvSpPr>
        <dsp:cNvPr id="0" name=""/>
        <dsp:cNvSpPr/>
      </dsp:nvSpPr>
      <dsp:spPr>
        <a:xfrm>
          <a:off x="707595" y="110273"/>
          <a:ext cx="1351874" cy="1590440"/>
        </a:xfrm>
        <a:prstGeom prst="rect">
          <a:avLst/>
        </a:prstGeom>
        <a:solidFill>
          <a:schemeClr val="lt1">
            <a:alpha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767E75B-CA5A-44DE-9FCF-715F4625AC1C}">
      <dsp:nvSpPr>
        <dsp:cNvPr id="0" name=""/>
        <dsp:cNvSpPr/>
      </dsp:nvSpPr>
      <dsp:spPr>
        <a:xfrm>
          <a:off x="895397" y="173890"/>
          <a:ext cx="976269" cy="1033786"/>
        </a:xfrm>
        <a:prstGeom prst="rect">
          <a:avLst/>
        </a:prstGeom>
        <a:blipFill>
          <a:blip xmlns:r="http://schemas.openxmlformats.org/officeDocument/2006/relationships" r:embed="rId1">
            <a:duotone>
              <a:schemeClr val="accent3">
                <a:shade val="45000"/>
                <a:satMod val="135000"/>
              </a:schemeClr>
              <a:prstClr val="white"/>
            </a:duotone>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138904-84AB-4468-BF87-531277E021A8}">
      <dsp:nvSpPr>
        <dsp:cNvPr id="0" name=""/>
        <dsp:cNvSpPr/>
      </dsp:nvSpPr>
      <dsp:spPr>
        <a:xfrm>
          <a:off x="775188" y="1207677"/>
          <a:ext cx="1216687" cy="429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dirty="0">
              <a:solidFill>
                <a:schemeClr val="tx2"/>
              </a:solidFill>
            </a:rPr>
            <a:t>Gender</a:t>
          </a:r>
        </a:p>
      </dsp:txBody>
      <dsp:txXfrm>
        <a:off x="775188" y="1207677"/>
        <a:ext cx="1216687" cy="429418"/>
      </dsp:txXfrm>
    </dsp:sp>
    <dsp:sp modelId="{D6A92AF1-0F0B-41D1-957F-44AFA9C2753D}">
      <dsp:nvSpPr>
        <dsp:cNvPr id="0" name=""/>
        <dsp:cNvSpPr/>
      </dsp:nvSpPr>
      <dsp:spPr>
        <a:xfrm>
          <a:off x="2414140" y="110273"/>
          <a:ext cx="1351874" cy="1590440"/>
        </a:xfrm>
        <a:prstGeom prst="rect">
          <a:avLst/>
        </a:prstGeom>
        <a:solidFill>
          <a:schemeClr val="lt1">
            <a:alpha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45EEBBF5-10F9-4A34-B26C-D1AE4DB2F047}">
      <dsp:nvSpPr>
        <dsp:cNvPr id="0" name=""/>
        <dsp:cNvSpPr/>
      </dsp:nvSpPr>
      <dsp:spPr>
        <a:xfrm>
          <a:off x="2700342" y="173890"/>
          <a:ext cx="779470" cy="1033786"/>
        </a:xfrm>
        <a:prstGeom prst="rect">
          <a:avLst/>
        </a:prstGeom>
        <a:blipFill>
          <a:blip xmlns:r="http://schemas.openxmlformats.org/officeDocument/2006/relationships" r:embed="rId2">
            <a:duotone>
              <a:schemeClr val="accent3">
                <a:shade val="45000"/>
                <a:satMod val="135000"/>
              </a:schemeClr>
              <a:prstClr val="white"/>
            </a:duotone>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1336ED-7936-4A99-9DD2-1A1BC5179213}">
      <dsp:nvSpPr>
        <dsp:cNvPr id="0" name=""/>
        <dsp:cNvSpPr/>
      </dsp:nvSpPr>
      <dsp:spPr>
        <a:xfrm>
          <a:off x="2481733" y="1207677"/>
          <a:ext cx="1216687" cy="429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a:solidFill>
                <a:schemeClr val="tx2"/>
              </a:solidFill>
            </a:rPr>
            <a:t>Ethnicity </a:t>
          </a:r>
        </a:p>
      </dsp:txBody>
      <dsp:txXfrm>
        <a:off x="2481733" y="1207677"/>
        <a:ext cx="1216687" cy="429418"/>
      </dsp:txXfrm>
    </dsp:sp>
    <dsp:sp modelId="{5273D042-83C3-4D73-9E63-880FBFEF730F}">
      <dsp:nvSpPr>
        <dsp:cNvPr id="0" name=""/>
        <dsp:cNvSpPr/>
      </dsp:nvSpPr>
      <dsp:spPr>
        <a:xfrm>
          <a:off x="4120685" y="110273"/>
          <a:ext cx="1351874" cy="1590440"/>
        </a:xfrm>
        <a:prstGeom prst="rect">
          <a:avLst/>
        </a:prstGeom>
        <a:solidFill>
          <a:schemeClr val="lt1">
            <a:alpha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8B6F2D5-7EA4-44C2-8225-2F185B2BD5FC}">
      <dsp:nvSpPr>
        <dsp:cNvPr id="0" name=""/>
        <dsp:cNvSpPr/>
      </dsp:nvSpPr>
      <dsp:spPr>
        <a:xfrm>
          <a:off x="4264005" y="173890"/>
          <a:ext cx="1065233" cy="1033786"/>
        </a:xfrm>
        <a:prstGeom prst="rect">
          <a:avLst/>
        </a:prstGeom>
        <a:blipFill>
          <a:blip xmlns:r="http://schemas.openxmlformats.org/officeDocument/2006/relationships"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BB7EB15-3BA6-4F2D-BCE1-88223AC6CA94}">
      <dsp:nvSpPr>
        <dsp:cNvPr id="0" name=""/>
        <dsp:cNvSpPr/>
      </dsp:nvSpPr>
      <dsp:spPr>
        <a:xfrm>
          <a:off x="4188278" y="1207677"/>
          <a:ext cx="1216687" cy="429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a:solidFill>
                <a:schemeClr val="tx2"/>
              </a:solidFill>
            </a:rPr>
            <a:t>Religion</a:t>
          </a:r>
        </a:p>
      </dsp:txBody>
      <dsp:txXfrm>
        <a:off x="4188278" y="1207677"/>
        <a:ext cx="1216687" cy="429418"/>
      </dsp:txXfrm>
    </dsp:sp>
    <dsp:sp modelId="{5173D2F7-B04E-426D-949E-D4CADE4C0C5C}">
      <dsp:nvSpPr>
        <dsp:cNvPr id="0" name=""/>
        <dsp:cNvSpPr/>
      </dsp:nvSpPr>
      <dsp:spPr>
        <a:xfrm>
          <a:off x="5827230" y="110273"/>
          <a:ext cx="1351874" cy="1590440"/>
        </a:xfrm>
        <a:prstGeom prst="rect">
          <a:avLst/>
        </a:prstGeom>
        <a:solidFill>
          <a:schemeClr val="lt1">
            <a:alpha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D11F0E1-F37A-4DA3-B305-0F4173F257C9}">
      <dsp:nvSpPr>
        <dsp:cNvPr id="0" name=""/>
        <dsp:cNvSpPr/>
      </dsp:nvSpPr>
      <dsp:spPr>
        <a:xfrm>
          <a:off x="6000748" y="159603"/>
          <a:ext cx="919109" cy="1033786"/>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20CBB7-BF97-42F8-B1E0-CF30270DE9E1}">
      <dsp:nvSpPr>
        <dsp:cNvPr id="0" name=""/>
        <dsp:cNvSpPr/>
      </dsp:nvSpPr>
      <dsp:spPr>
        <a:xfrm>
          <a:off x="5894823" y="1207677"/>
          <a:ext cx="1216687" cy="429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a:solidFill>
                <a:schemeClr val="tx2"/>
              </a:solidFill>
            </a:rPr>
            <a:t>Disability</a:t>
          </a:r>
        </a:p>
      </dsp:txBody>
      <dsp:txXfrm>
        <a:off x="5894823" y="1207677"/>
        <a:ext cx="1216687" cy="429418"/>
      </dsp:txXfrm>
    </dsp:sp>
    <dsp:sp modelId="{37EF9BE7-BE6A-4445-AA55-DD4E73FF3943}">
      <dsp:nvSpPr>
        <dsp:cNvPr id="0" name=""/>
        <dsp:cNvSpPr/>
      </dsp:nvSpPr>
      <dsp:spPr>
        <a:xfrm>
          <a:off x="3267412" y="1835901"/>
          <a:ext cx="1351874" cy="1590440"/>
        </a:xfrm>
        <a:prstGeom prst="rect">
          <a:avLst/>
        </a:prstGeom>
        <a:solidFill>
          <a:schemeClr val="lt1">
            <a:alpha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23B95D4-EC86-412C-BFC7-F8921CF273EC}">
      <dsp:nvSpPr>
        <dsp:cNvPr id="0" name=""/>
        <dsp:cNvSpPr/>
      </dsp:nvSpPr>
      <dsp:spPr>
        <a:xfrm>
          <a:off x="3457575" y="1899518"/>
          <a:ext cx="971548" cy="1033786"/>
        </a:xfrm>
        <a:prstGeom prst="rect">
          <a:avLst/>
        </a:prstGeom>
        <a:blipFill>
          <a:blip xmlns:r="http://schemas.openxmlformats.org/officeDocument/2006/relationships" r:embed="rId6">
            <a:duotone>
              <a:schemeClr val="accent3">
                <a:shade val="45000"/>
                <a:satMod val="135000"/>
              </a:schemeClr>
              <a:prstClr val="white"/>
            </a:duotone>
            <a:extLst>
              <a:ext uri="{28A0092B-C50C-407E-A947-70E740481C1C}">
                <a14:useLocalDpi xmlns:a14="http://schemas.microsoft.com/office/drawing/2010/main" val="0"/>
              </a:ext>
            </a:extLst>
          </a:blip>
          <a:srcRect/>
          <a:stretch>
            <a:fillRect l="-46000" r="-4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CC2D36-9406-4D6B-B12C-5F7C846EFFC2}">
      <dsp:nvSpPr>
        <dsp:cNvPr id="0" name=""/>
        <dsp:cNvSpPr/>
      </dsp:nvSpPr>
      <dsp:spPr>
        <a:xfrm>
          <a:off x="3335006" y="2933305"/>
          <a:ext cx="1216687" cy="4294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b="1" kern="1200">
              <a:solidFill>
                <a:schemeClr val="tx2"/>
              </a:solidFill>
            </a:rPr>
            <a:t>Sexuality</a:t>
          </a:r>
        </a:p>
      </dsp:txBody>
      <dsp:txXfrm>
        <a:off x="3335006" y="2933305"/>
        <a:ext cx="1216687" cy="4294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A2CEBA-176E-47D4-BEDD-88DD8E2AB9DC}">
      <dsp:nvSpPr>
        <dsp:cNvPr id="0" name=""/>
        <dsp:cNvSpPr/>
      </dsp:nvSpPr>
      <dsp:spPr>
        <a:xfrm>
          <a:off x="367205" y="1742"/>
          <a:ext cx="515615" cy="5156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D2F48E6-A04F-4629-AC59-3FE9149F2446}">
      <dsp:nvSpPr>
        <dsp:cNvPr id="0" name=""/>
        <dsp:cNvSpPr/>
      </dsp:nvSpPr>
      <dsp:spPr>
        <a:xfrm>
          <a:off x="475484" y="110022"/>
          <a:ext cx="299057" cy="29905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39621B-C5B3-4F9F-B0F9-60F2FE0F97F3}">
      <dsp:nvSpPr>
        <dsp:cNvPr id="0" name=""/>
        <dsp:cNvSpPr/>
      </dsp:nvSpPr>
      <dsp:spPr>
        <a:xfrm>
          <a:off x="993309" y="1742"/>
          <a:ext cx="1215379" cy="515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GB" sz="2100" kern="1200"/>
            <a:t>Record</a:t>
          </a:r>
          <a:endParaRPr lang="en-US" sz="2100" kern="1200"/>
        </a:p>
      </dsp:txBody>
      <dsp:txXfrm>
        <a:off x="993309" y="1742"/>
        <a:ext cx="1215379" cy="515615"/>
      </dsp:txXfrm>
    </dsp:sp>
    <dsp:sp modelId="{2A7C2829-D065-44AF-BD3A-97DF1F46249F}">
      <dsp:nvSpPr>
        <dsp:cNvPr id="0" name=""/>
        <dsp:cNvSpPr/>
      </dsp:nvSpPr>
      <dsp:spPr>
        <a:xfrm>
          <a:off x="2420460" y="1742"/>
          <a:ext cx="515615" cy="5156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0CC8FB-F0FE-4292-B137-F23F0E27F86C}">
      <dsp:nvSpPr>
        <dsp:cNvPr id="0" name=""/>
        <dsp:cNvSpPr/>
      </dsp:nvSpPr>
      <dsp:spPr>
        <a:xfrm>
          <a:off x="2528739" y="110022"/>
          <a:ext cx="299057" cy="29905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3297A69-F3F9-4A15-AF67-55AD88AC51F2}">
      <dsp:nvSpPr>
        <dsp:cNvPr id="0" name=""/>
        <dsp:cNvSpPr/>
      </dsp:nvSpPr>
      <dsp:spPr>
        <a:xfrm>
          <a:off x="3046565" y="1742"/>
          <a:ext cx="1215379" cy="515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GB" sz="2100" kern="1200"/>
            <a:t>Guide </a:t>
          </a:r>
          <a:endParaRPr lang="en-US" sz="2100" kern="1200"/>
        </a:p>
      </dsp:txBody>
      <dsp:txXfrm>
        <a:off x="3046565" y="1742"/>
        <a:ext cx="1215379" cy="515615"/>
      </dsp:txXfrm>
    </dsp:sp>
    <dsp:sp modelId="{CCDD148D-257F-44E0-AF91-65B1730C2F4E}">
      <dsp:nvSpPr>
        <dsp:cNvPr id="0" name=""/>
        <dsp:cNvSpPr/>
      </dsp:nvSpPr>
      <dsp:spPr>
        <a:xfrm>
          <a:off x="367205" y="1047115"/>
          <a:ext cx="515615" cy="5156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72F385-5F53-416C-8AAE-E90E4D7C8564}">
      <dsp:nvSpPr>
        <dsp:cNvPr id="0" name=""/>
        <dsp:cNvSpPr/>
      </dsp:nvSpPr>
      <dsp:spPr>
        <a:xfrm>
          <a:off x="475484" y="1155394"/>
          <a:ext cx="299057" cy="29905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D4F43E-ED11-4108-83D2-CE3518FB2B56}">
      <dsp:nvSpPr>
        <dsp:cNvPr id="0" name=""/>
        <dsp:cNvSpPr/>
      </dsp:nvSpPr>
      <dsp:spPr>
        <a:xfrm>
          <a:off x="993309" y="1047115"/>
          <a:ext cx="1215379" cy="515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GB" sz="2100" kern="1200"/>
            <a:t>Inform</a:t>
          </a:r>
          <a:endParaRPr lang="en-US" sz="2100" kern="1200"/>
        </a:p>
      </dsp:txBody>
      <dsp:txXfrm>
        <a:off x="993309" y="1047115"/>
        <a:ext cx="1215379" cy="515615"/>
      </dsp:txXfrm>
    </dsp:sp>
    <dsp:sp modelId="{6CDCABEE-B214-41FF-AC9D-069A62B731BC}">
      <dsp:nvSpPr>
        <dsp:cNvPr id="0" name=""/>
        <dsp:cNvSpPr/>
      </dsp:nvSpPr>
      <dsp:spPr>
        <a:xfrm>
          <a:off x="2420460" y="1047115"/>
          <a:ext cx="515615" cy="5156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479FD6F-9912-4147-8408-DB9A1C5C1846}">
      <dsp:nvSpPr>
        <dsp:cNvPr id="0" name=""/>
        <dsp:cNvSpPr/>
      </dsp:nvSpPr>
      <dsp:spPr>
        <a:xfrm>
          <a:off x="2528739" y="1155394"/>
          <a:ext cx="299057" cy="29905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F75BCA-C21E-4908-B7F7-BA682D4E6B17}">
      <dsp:nvSpPr>
        <dsp:cNvPr id="0" name=""/>
        <dsp:cNvSpPr/>
      </dsp:nvSpPr>
      <dsp:spPr>
        <a:xfrm>
          <a:off x="3046565" y="1047115"/>
          <a:ext cx="1215379" cy="515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GB" sz="2100" kern="1200"/>
            <a:t>Support</a:t>
          </a:r>
          <a:endParaRPr lang="en-US" sz="2100" kern="1200"/>
        </a:p>
      </dsp:txBody>
      <dsp:txXfrm>
        <a:off x="3046565" y="1047115"/>
        <a:ext cx="1215379" cy="515615"/>
      </dsp:txXfrm>
    </dsp:sp>
    <dsp:sp modelId="{7266D9F1-54E5-476F-9F1C-6ED2DCC897AA}">
      <dsp:nvSpPr>
        <dsp:cNvPr id="0" name=""/>
        <dsp:cNvSpPr/>
      </dsp:nvSpPr>
      <dsp:spPr>
        <a:xfrm>
          <a:off x="367205" y="2092487"/>
          <a:ext cx="515615" cy="5156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F65260-0430-47B6-9912-842E08DBC5EC}">
      <dsp:nvSpPr>
        <dsp:cNvPr id="0" name=""/>
        <dsp:cNvSpPr/>
      </dsp:nvSpPr>
      <dsp:spPr>
        <a:xfrm>
          <a:off x="475484" y="2200767"/>
          <a:ext cx="299057" cy="29905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4B9FA7-C398-4397-B978-7A52B04AF295}">
      <dsp:nvSpPr>
        <dsp:cNvPr id="0" name=""/>
        <dsp:cNvSpPr/>
      </dsp:nvSpPr>
      <dsp:spPr>
        <a:xfrm>
          <a:off x="993309" y="2092487"/>
          <a:ext cx="1215379" cy="515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GB" sz="2100" kern="1200"/>
            <a:t>Educate</a:t>
          </a:r>
          <a:endParaRPr lang="en-US" sz="2100" kern="1200"/>
        </a:p>
      </dsp:txBody>
      <dsp:txXfrm>
        <a:off x="993309" y="2092487"/>
        <a:ext cx="1215379" cy="515615"/>
      </dsp:txXfrm>
    </dsp:sp>
    <dsp:sp modelId="{A65A9803-10D8-4A3A-815F-945D088655EC}">
      <dsp:nvSpPr>
        <dsp:cNvPr id="0" name=""/>
        <dsp:cNvSpPr/>
      </dsp:nvSpPr>
      <dsp:spPr>
        <a:xfrm>
          <a:off x="2420460" y="2092487"/>
          <a:ext cx="515615" cy="5156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0DD1AC-94CF-47E9-9BB9-4B5EBD8FCDF7}">
      <dsp:nvSpPr>
        <dsp:cNvPr id="0" name=""/>
        <dsp:cNvSpPr/>
      </dsp:nvSpPr>
      <dsp:spPr>
        <a:xfrm>
          <a:off x="2528739" y="2200767"/>
          <a:ext cx="299057" cy="29905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6F4040-911F-447D-BCC0-75683FE7EC57}">
      <dsp:nvSpPr>
        <dsp:cNvPr id="0" name=""/>
        <dsp:cNvSpPr/>
      </dsp:nvSpPr>
      <dsp:spPr>
        <a:xfrm>
          <a:off x="3046565" y="2092487"/>
          <a:ext cx="1215379" cy="515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GB" sz="2100" kern="1200"/>
            <a:t>Formulate</a:t>
          </a:r>
          <a:endParaRPr lang="en-US" sz="2100" kern="1200"/>
        </a:p>
      </dsp:txBody>
      <dsp:txXfrm>
        <a:off x="3046565" y="2092487"/>
        <a:ext cx="1215379" cy="515615"/>
      </dsp:txXfrm>
    </dsp:sp>
    <dsp:sp modelId="{5C429465-0CE1-4829-9E01-3189AF4E3A0D}">
      <dsp:nvSpPr>
        <dsp:cNvPr id="0" name=""/>
        <dsp:cNvSpPr/>
      </dsp:nvSpPr>
      <dsp:spPr>
        <a:xfrm>
          <a:off x="367205" y="3137860"/>
          <a:ext cx="515615" cy="515615"/>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EB133A-756D-4252-84B1-AA94B6CC5043}">
      <dsp:nvSpPr>
        <dsp:cNvPr id="0" name=""/>
        <dsp:cNvSpPr/>
      </dsp:nvSpPr>
      <dsp:spPr>
        <a:xfrm>
          <a:off x="475484" y="3246139"/>
          <a:ext cx="299057" cy="299057"/>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2E26EA-B0AE-43D4-80D8-808F19AE71FD}">
      <dsp:nvSpPr>
        <dsp:cNvPr id="0" name=""/>
        <dsp:cNvSpPr/>
      </dsp:nvSpPr>
      <dsp:spPr>
        <a:xfrm>
          <a:off x="993309" y="3137860"/>
          <a:ext cx="1215379" cy="5156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933450">
            <a:lnSpc>
              <a:spcPct val="90000"/>
            </a:lnSpc>
            <a:spcBef>
              <a:spcPct val="0"/>
            </a:spcBef>
            <a:spcAft>
              <a:spcPct val="35000"/>
            </a:spcAft>
            <a:buNone/>
          </a:pPr>
          <a:r>
            <a:rPr lang="en-GB" sz="2100" kern="1200"/>
            <a:t>Improve</a:t>
          </a:r>
          <a:endParaRPr lang="en-US" sz="2100" kern="1200"/>
        </a:p>
      </dsp:txBody>
      <dsp:txXfrm>
        <a:off x="993309" y="3137860"/>
        <a:ext cx="1215379" cy="5156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757BBE-4AEC-48F7-89EA-25D9EFEDDF94}">
      <dsp:nvSpPr>
        <dsp:cNvPr id="0" name=""/>
        <dsp:cNvSpPr/>
      </dsp:nvSpPr>
      <dsp:spPr>
        <a:xfrm>
          <a:off x="0" y="80926"/>
          <a:ext cx="2464593" cy="147875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Does your </a:t>
          </a:r>
          <a:r>
            <a:rPr lang="en-US" sz="1700" kern="1200" dirty="0" err="1"/>
            <a:t>organisation</a:t>
          </a:r>
          <a:r>
            <a:rPr lang="en-US" sz="1700" kern="1200" dirty="0"/>
            <a:t> / agency hold further information which could be added?</a:t>
          </a:r>
        </a:p>
      </dsp:txBody>
      <dsp:txXfrm>
        <a:off x="0" y="80926"/>
        <a:ext cx="2464593" cy="1478756"/>
      </dsp:txXfrm>
    </dsp:sp>
    <dsp:sp modelId="{B4E496A8-D566-436C-A4E4-A11D18BABAFE}">
      <dsp:nvSpPr>
        <dsp:cNvPr id="0" name=""/>
        <dsp:cNvSpPr/>
      </dsp:nvSpPr>
      <dsp:spPr>
        <a:xfrm>
          <a:off x="2711052" y="80926"/>
          <a:ext cx="2464593" cy="1478756"/>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Does the picture indicate that further exploration with the child or their parents / </a:t>
          </a:r>
          <a:r>
            <a:rPr lang="en-US" sz="1700" kern="1200" dirty="0" err="1"/>
            <a:t>carers</a:t>
          </a:r>
          <a:r>
            <a:rPr lang="en-US" sz="1700" kern="1200" dirty="0"/>
            <a:t> is needed?</a:t>
          </a:r>
        </a:p>
      </dsp:txBody>
      <dsp:txXfrm>
        <a:off x="2711052" y="80926"/>
        <a:ext cx="2464593" cy="1478756"/>
      </dsp:txXfrm>
    </dsp:sp>
    <dsp:sp modelId="{C3EC5AF8-2442-4F7A-A0D1-536FAD53C085}">
      <dsp:nvSpPr>
        <dsp:cNvPr id="0" name=""/>
        <dsp:cNvSpPr/>
      </dsp:nvSpPr>
      <dsp:spPr>
        <a:xfrm>
          <a:off x="5422105" y="80926"/>
          <a:ext cx="2464593" cy="1478756"/>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Does the picture indicate a level of concern that warrants a prompt safeguarding referral?</a:t>
          </a:r>
        </a:p>
      </dsp:txBody>
      <dsp:txXfrm>
        <a:off x="5422105" y="80926"/>
        <a:ext cx="2464593" cy="1478756"/>
      </dsp:txXfrm>
    </dsp:sp>
    <dsp:sp modelId="{4344750A-E5BF-4EEF-997C-1895C423D635}">
      <dsp:nvSpPr>
        <dsp:cNvPr id="0" name=""/>
        <dsp:cNvSpPr/>
      </dsp:nvSpPr>
      <dsp:spPr>
        <a:xfrm>
          <a:off x="1355526" y="1806142"/>
          <a:ext cx="2464593" cy="147875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Does the picture indicate a level of concerns that should be shared with other key professionals in your agency?</a:t>
          </a:r>
        </a:p>
      </dsp:txBody>
      <dsp:txXfrm>
        <a:off x="1355526" y="1806142"/>
        <a:ext cx="2464593" cy="1478756"/>
      </dsp:txXfrm>
    </dsp:sp>
    <dsp:sp modelId="{502B65CC-C35D-413B-ACCD-BC2C7B47FE54}">
      <dsp:nvSpPr>
        <dsp:cNvPr id="0" name=""/>
        <dsp:cNvSpPr/>
      </dsp:nvSpPr>
      <dsp:spPr>
        <a:xfrm>
          <a:off x="4066579" y="1806142"/>
          <a:ext cx="2464593" cy="1478756"/>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Is further monitoring of the situation needed?</a:t>
          </a:r>
        </a:p>
      </dsp:txBody>
      <dsp:txXfrm>
        <a:off x="4066579" y="1806142"/>
        <a:ext cx="2464593" cy="147875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3ABBE4-55F3-46AE-93DB-DB2CE5019E1A}">
      <dsp:nvSpPr>
        <dsp:cNvPr id="0" name=""/>
        <dsp:cNvSpPr/>
      </dsp:nvSpPr>
      <dsp:spPr>
        <a:xfrm>
          <a:off x="0" y="0"/>
          <a:ext cx="7886700" cy="560579"/>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t>Lacking language</a:t>
          </a:r>
          <a:endParaRPr lang="en-US" sz="1600" b="1" kern="1200" dirty="0"/>
        </a:p>
      </dsp:txBody>
      <dsp:txXfrm>
        <a:off x="1633397" y="0"/>
        <a:ext cx="6253302" cy="560579"/>
      </dsp:txXfrm>
    </dsp:sp>
    <dsp:sp modelId="{964F38AC-E9FD-41EC-ABA0-D8E6A81C287D}">
      <dsp:nvSpPr>
        <dsp:cNvPr id="0" name=""/>
        <dsp:cNvSpPr/>
      </dsp:nvSpPr>
      <dsp:spPr>
        <a:xfrm>
          <a:off x="1655" y="0"/>
          <a:ext cx="1577340" cy="448463"/>
        </a:xfrm>
        <a:prstGeom prst="roundRect">
          <a:avLst>
            <a:gd name="adj" fmla="val 10000"/>
          </a:avLst>
        </a:prstGeom>
        <a:blipFill dpi="0" rotWithShape="1">
          <a:blip xmlns:r="http://schemas.openxmlformats.org/officeDocument/2006/relationships" r:embed="rId1">
            <a:extLst>
              <a:ext uri="{96DAC541-7B7A-43D3-8B79-37D633B846F1}">
                <asvg:svgBlip xmlns:asvg="http://schemas.microsoft.com/office/drawing/2016/SVG/main" r:embed="rId2"/>
              </a:ext>
            </a:extLst>
          </a:blip>
          <a:srcRect/>
          <a:stretch>
            <a:fillRect l="24307" t="-18081" r="32807" b="-21923"/>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A5CFD3D1-9E89-4A9A-823A-85B6F4E4FD6A}">
      <dsp:nvSpPr>
        <dsp:cNvPr id="0" name=""/>
        <dsp:cNvSpPr/>
      </dsp:nvSpPr>
      <dsp:spPr>
        <a:xfrm>
          <a:off x="0" y="616637"/>
          <a:ext cx="7886700" cy="560579"/>
        </a:xfrm>
        <a:prstGeom prst="roundRect">
          <a:avLst>
            <a:gd name="adj" fmla="val 10000"/>
          </a:avLst>
        </a:prstGeom>
        <a:solidFill>
          <a:schemeClr val="accent2">
            <a:hueOff val="2600623"/>
            <a:satOff val="-7792"/>
            <a:lumOff val="239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t>Don’t recognise it as abuse</a:t>
          </a:r>
          <a:endParaRPr lang="en-US" sz="1600" b="1" kern="1200" dirty="0"/>
        </a:p>
      </dsp:txBody>
      <dsp:txXfrm>
        <a:off x="1633397" y="616637"/>
        <a:ext cx="6253302" cy="560579"/>
      </dsp:txXfrm>
    </dsp:sp>
    <dsp:sp modelId="{FB99A4D3-F7E9-4FC6-B114-D1C74A95C675}">
      <dsp:nvSpPr>
        <dsp:cNvPr id="0" name=""/>
        <dsp:cNvSpPr/>
      </dsp:nvSpPr>
      <dsp:spPr>
        <a:xfrm>
          <a:off x="56057" y="672695"/>
          <a:ext cx="1577340" cy="448463"/>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28162" t="68" r="35306" b="-38892"/>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E880E1A1-722F-43C3-AE33-4321555C62CF}">
      <dsp:nvSpPr>
        <dsp:cNvPr id="0" name=""/>
        <dsp:cNvSpPr/>
      </dsp:nvSpPr>
      <dsp:spPr>
        <a:xfrm>
          <a:off x="0" y="1233275"/>
          <a:ext cx="7886700" cy="560579"/>
        </a:xfrm>
        <a:prstGeom prst="roundRect">
          <a:avLst>
            <a:gd name="adj" fmla="val 10000"/>
          </a:avLst>
        </a:prstGeom>
        <a:solidFill>
          <a:schemeClr val="accent2">
            <a:hueOff val="5201246"/>
            <a:satOff val="-15584"/>
            <a:lumOff val="4785"/>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t>Shame or embarrassment </a:t>
          </a:r>
          <a:endParaRPr lang="en-US" sz="1600" b="1" kern="1200" dirty="0"/>
        </a:p>
      </dsp:txBody>
      <dsp:txXfrm>
        <a:off x="1633397" y="1233275"/>
        <a:ext cx="6253302" cy="560579"/>
      </dsp:txXfrm>
    </dsp:sp>
    <dsp:sp modelId="{E25D402E-FD80-41A5-863A-B5F5AE191584}">
      <dsp:nvSpPr>
        <dsp:cNvPr id="0" name=""/>
        <dsp:cNvSpPr/>
      </dsp:nvSpPr>
      <dsp:spPr>
        <a:xfrm>
          <a:off x="56057" y="1279197"/>
          <a:ext cx="1577340" cy="448463"/>
        </a:xfrm>
        <a:prstGeom prst="roundRect">
          <a:avLst>
            <a:gd name="adj" fmla="val 10000"/>
          </a:avLst>
        </a:prstGeom>
        <a:blipFill dpi="0" rotWithShape="1">
          <a:blip xmlns:r="http://schemas.openxmlformats.org/officeDocument/2006/relationships" r:embed="rId5">
            <a:duotone>
              <a:schemeClr val="bg2">
                <a:shade val="45000"/>
                <a:satMod val="135000"/>
              </a:schemeClr>
              <a:prstClr val="white"/>
            </a:duotone>
            <a:extLst>
              <a:ext uri="{BEBA8EAE-BF5A-486C-A8C5-ECC9F3942E4B}">
                <a14:imgProps xmlns:a14="http://schemas.microsoft.com/office/drawing/2010/main">
                  <a14:imgLayer r:embed="rId6">
                    <a14:imgEffect>
                      <a14:artisticPhotocopy/>
                    </a14:imgEffect>
                  </a14:imgLayer>
                </a14:imgProps>
              </a:ext>
            </a:extLst>
          </a:blip>
          <a:srcRect/>
          <a:stretch>
            <a:fillRect l="32489" t="7793" r="35305" b="17491"/>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956895A4-81E9-41E3-A6A3-C49FC84883D5}">
      <dsp:nvSpPr>
        <dsp:cNvPr id="0" name=""/>
        <dsp:cNvSpPr/>
      </dsp:nvSpPr>
      <dsp:spPr>
        <a:xfrm>
          <a:off x="0" y="1849912"/>
          <a:ext cx="7886700" cy="560579"/>
        </a:xfrm>
        <a:prstGeom prst="roundRect">
          <a:avLst>
            <a:gd name="adj" fmla="val 10000"/>
          </a:avLst>
        </a:prstGeom>
        <a:solidFill>
          <a:schemeClr val="accent2">
            <a:hueOff val="7801870"/>
            <a:satOff val="-23377"/>
            <a:lumOff val="7177"/>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t>Threat or manipulation </a:t>
          </a:r>
          <a:endParaRPr lang="en-US" sz="1600" b="1" kern="1200" dirty="0"/>
        </a:p>
      </dsp:txBody>
      <dsp:txXfrm>
        <a:off x="1633397" y="1849912"/>
        <a:ext cx="6253302" cy="560579"/>
      </dsp:txXfrm>
    </dsp:sp>
    <dsp:sp modelId="{BD2984E8-1BFC-47F0-B0B7-D11E90DF66CB}">
      <dsp:nvSpPr>
        <dsp:cNvPr id="0" name=""/>
        <dsp:cNvSpPr/>
      </dsp:nvSpPr>
      <dsp:spPr>
        <a:xfrm>
          <a:off x="56057" y="1905970"/>
          <a:ext cx="1577340" cy="448463"/>
        </a:xfrm>
        <a:prstGeom prst="roundRect">
          <a:avLst>
            <a:gd name="adj" fmla="val 10000"/>
          </a:avLst>
        </a:prstGeom>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24999" t="-11334" r="26225" b="-2524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9D9A239D-4142-4D56-8D95-D7B8FAA726AB}">
      <dsp:nvSpPr>
        <dsp:cNvPr id="0" name=""/>
        <dsp:cNvSpPr/>
      </dsp:nvSpPr>
      <dsp:spPr>
        <a:xfrm>
          <a:off x="0" y="2466550"/>
          <a:ext cx="7886700" cy="560579"/>
        </a:xfrm>
        <a:prstGeom prst="roundRect">
          <a:avLst>
            <a:gd name="adj" fmla="val 10000"/>
          </a:avLst>
        </a:prstGeom>
        <a:solidFill>
          <a:schemeClr val="accent2">
            <a:hueOff val="10402493"/>
            <a:satOff val="-31169"/>
            <a:lumOff val="957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t>Fear of the consequences</a:t>
          </a:r>
          <a:endParaRPr lang="en-US" sz="1600" b="1" kern="1200" dirty="0"/>
        </a:p>
      </dsp:txBody>
      <dsp:txXfrm>
        <a:off x="1633397" y="2466550"/>
        <a:ext cx="6253302" cy="560579"/>
      </dsp:txXfrm>
    </dsp:sp>
    <dsp:sp modelId="{495419D6-4A2D-4D6C-9CE8-AFB52B43B381}">
      <dsp:nvSpPr>
        <dsp:cNvPr id="0" name=""/>
        <dsp:cNvSpPr/>
      </dsp:nvSpPr>
      <dsp:spPr>
        <a:xfrm>
          <a:off x="56057" y="2512472"/>
          <a:ext cx="1577340" cy="448463"/>
        </a:xfrm>
        <a:prstGeom prst="roundRect">
          <a:avLst>
            <a:gd name="adj" fmla="val 10000"/>
          </a:avLst>
        </a:prstGeom>
        <a:blipFill dpi="0" rotWithShape="1">
          <a:blip xmlns:r="http://schemas.openxmlformats.org/officeDocument/2006/relationships" r:embed="rId9">
            <a:extLst>
              <a:ext uri="{96DAC541-7B7A-43D3-8B79-37D633B846F1}">
                <asvg:svgBlip xmlns:asvg="http://schemas.microsoft.com/office/drawing/2016/SVG/main" r:embed="rId10"/>
              </a:ext>
            </a:extLst>
          </a:blip>
          <a:srcRect/>
          <a:stretch>
            <a:fillRect l="24759" t="-8687" r="28893" b="-7185"/>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CB420D2A-B9B3-433C-B65A-6732DE3D6A4E}">
      <dsp:nvSpPr>
        <dsp:cNvPr id="0" name=""/>
        <dsp:cNvSpPr/>
      </dsp:nvSpPr>
      <dsp:spPr>
        <a:xfrm>
          <a:off x="0" y="3083187"/>
          <a:ext cx="7886700" cy="560579"/>
        </a:xfrm>
        <a:prstGeom prst="roundRect">
          <a:avLst>
            <a:gd name="adj" fmla="val 10000"/>
          </a:avLst>
        </a:prstGeom>
        <a:solidFill>
          <a:schemeClr val="accent2">
            <a:hueOff val="13003116"/>
            <a:satOff val="-38961"/>
            <a:lumOff val="11962"/>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t>Feeling responsible</a:t>
          </a:r>
          <a:endParaRPr lang="en-US" sz="1600" b="1" kern="1200" dirty="0"/>
        </a:p>
      </dsp:txBody>
      <dsp:txXfrm>
        <a:off x="1633397" y="3083187"/>
        <a:ext cx="6253302" cy="560579"/>
      </dsp:txXfrm>
    </dsp:sp>
    <dsp:sp modelId="{DDB8FDFB-991A-418D-A729-4FC3D1014D95}">
      <dsp:nvSpPr>
        <dsp:cNvPr id="0" name=""/>
        <dsp:cNvSpPr/>
      </dsp:nvSpPr>
      <dsp:spPr>
        <a:xfrm>
          <a:off x="56057" y="3139245"/>
          <a:ext cx="1577340" cy="448463"/>
        </a:xfrm>
        <a:prstGeom prst="roundRect">
          <a:avLst>
            <a:gd name="adj" fmla="val 10000"/>
          </a:avLst>
        </a:prstGeom>
        <a:blipFill dpi="0" rotWithShape="1">
          <a:blip xmlns:r="http://schemas.openxmlformats.org/officeDocument/2006/relationships" r:embed="rId11">
            <a:biLevel thresh="25000"/>
            <a:extLst>
              <a:ext uri="{BEBA8EAE-BF5A-486C-A8C5-ECC9F3942E4B}">
                <a14:imgProps xmlns:a14="http://schemas.microsoft.com/office/drawing/2010/main">
                  <a14:imgLayer r:embed="rId12">
                    <a14:imgEffect>
                      <a14:artisticPhotocopy/>
                    </a14:imgEffect>
                  </a14:imgLayer>
                </a14:imgProps>
              </a:ext>
            </a:extLst>
          </a:blip>
          <a:srcRect/>
          <a:stretch>
            <a:fillRect l="9997" t="-25007" r="13499" b="-12699"/>
          </a:stretch>
        </a:blipFill>
        <a:ln w="19050" cap="flat" cmpd="sng" algn="ctr">
          <a:solidFill>
            <a:schemeClr val="bg1"/>
          </a:solidFill>
          <a:prstDash val="solid"/>
          <a:miter lim="800000"/>
        </a:ln>
        <a:effectLst/>
      </dsp:spPr>
      <dsp:style>
        <a:lnRef idx="3">
          <a:scrgbClr r="0" g="0" b="0"/>
        </a:lnRef>
        <a:fillRef idx="1">
          <a:scrgbClr r="0" g="0" b="0"/>
        </a:fillRef>
        <a:effectRef idx="1">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C51B3-F236-4F99-BFBD-00B86ED1FE16}">
      <dsp:nvSpPr>
        <dsp:cNvPr id="0" name=""/>
        <dsp:cNvSpPr/>
      </dsp:nvSpPr>
      <dsp:spPr>
        <a:xfrm>
          <a:off x="0" y="7089"/>
          <a:ext cx="4629150" cy="8821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dirty="0"/>
            <a:t>Safeguarding partners to audit and review local guidance and practice so that </a:t>
          </a:r>
          <a:r>
            <a:rPr lang="en-GB" sz="1300" b="1" kern="1200" dirty="0"/>
            <a:t>a clear distinction is made</a:t>
          </a:r>
          <a:r>
            <a:rPr lang="en-GB" sz="1300" kern="1200" dirty="0"/>
            <a:t> between thresholds about significant harm to a child and those influencing criminal investigations. </a:t>
          </a:r>
          <a:endParaRPr lang="en-US" sz="1300" kern="1200" dirty="0"/>
        </a:p>
      </dsp:txBody>
      <dsp:txXfrm>
        <a:off x="43064" y="50153"/>
        <a:ext cx="4543022" cy="796052"/>
      </dsp:txXfrm>
    </dsp:sp>
    <dsp:sp modelId="{EF70FDB7-D195-4BC8-AD73-D2B37FC4A707}">
      <dsp:nvSpPr>
        <dsp:cNvPr id="0" name=""/>
        <dsp:cNvSpPr/>
      </dsp:nvSpPr>
      <dsp:spPr>
        <a:xfrm>
          <a:off x="0" y="926709"/>
          <a:ext cx="4629150" cy="8821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a:t>At the conclusion of section 47 enquiries and police investigations, there is </a:t>
          </a:r>
          <a:r>
            <a:rPr lang="en-GB" sz="1300" b="1" kern="1200"/>
            <a:t>a multi‑agency discussion</a:t>
          </a:r>
          <a:r>
            <a:rPr lang="en-GB" sz="1300" kern="1200"/>
            <a:t> to consider risk to the children and how they will be protected and supported. </a:t>
          </a:r>
          <a:endParaRPr lang="en-US" sz="1300" kern="1200" dirty="0"/>
        </a:p>
      </dsp:txBody>
      <dsp:txXfrm>
        <a:off x="43064" y="969773"/>
        <a:ext cx="4543022" cy="796052"/>
      </dsp:txXfrm>
    </dsp:sp>
    <dsp:sp modelId="{CCBF2769-F92C-4B7B-BADB-34011D021493}">
      <dsp:nvSpPr>
        <dsp:cNvPr id="0" name=""/>
        <dsp:cNvSpPr/>
      </dsp:nvSpPr>
      <dsp:spPr>
        <a:xfrm>
          <a:off x="0" y="1846329"/>
          <a:ext cx="4629150" cy="8821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a:t>The term ‘no further action’ should not be used in these circumstances as it is too often understood to mean the abuse did not happen. The term </a:t>
          </a:r>
          <a:r>
            <a:rPr lang="en-GB" sz="1300" b="1" kern="1200"/>
            <a:t>‘no further police action at this time’</a:t>
          </a:r>
          <a:r>
            <a:rPr lang="en-GB" sz="1300" kern="1200"/>
            <a:t> is more appropriate. </a:t>
          </a:r>
          <a:endParaRPr lang="en-US" sz="1300" kern="1200"/>
        </a:p>
      </dsp:txBody>
      <dsp:txXfrm>
        <a:off x="43064" y="1889393"/>
        <a:ext cx="4543022" cy="796052"/>
      </dsp:txXfrm>
    </dsp:sp>
    <dsp:sp modelId="{80622D97-DA40-420D-AE92-2C6730F5D1D4}">
      <dsp:nvSpPr>
        <dsp:cNvPr id="0" name=""/>
        <dsp:cNvSpPr/>
      </dsp:nvSpPr>
      <dsp:spPr>
        <a:xfrm>
          <a:off x="0" y="2765949"/>
          <a:ext cx="4629150" cy="88218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GB" sz="1300" kern="1200" dirty="0"/>
            <a:t>There should </a:t>
          </a:r>
          <a:r>
            <a:rPr lang="en-GB" sz="1300" b="1" kern="1200" dirty="0"/>
            <a:t>be a clear record of why </a:t>
          </a:r>
          <a:r>
            <a:rPr lang="en-GB" sz="1300" kern="1200" dirty="0"/>
            <a:t>a criminal investigation has been closed and that this information has been shared with other relevant agencies.</a:t>
          </a:r>
          <a:br>
            <a:rPr lang="en-GB" sz="1300" kern="1200" dirty="0"/>
          </a:br>
          <a:endParaRPr lang="en-US" sz="1300" kern="1200" dirty="0"/>
        </a:p>
      </dsp:txBody>
      <dsp:txXfrm>
        <a:off x="43064" y="2809013"/>
        <a:ext cx="4543022" cy="79605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83AA49-0750-4430-809B-EF4765ED79C8}">
      <dsp:nvSpPr>
        <dsp:cNvPr id="0" name=""/>
        <dsp:cNvSpPr/>
      </dsp:nvSpPr>
      <dsp:spPr>
        <a:xfrm>
          <a:off x="0" y="1513"/>
          <a:ext cx="7984771" cy="49335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GB" sz="1400" kern="1200" dirty="0"/>
            <a:t>Mum, do you think X knows how you feel about the fact your brother abused him?</a:t>
          </a:r>
        </a:p>
      </dsp:txBody>
      <dsp:txXfrm>
        <a:off x="24084" y="25597"/>
        <a:ext cx="7936603" cy="445191"/>
      </dsp:txXfrm>
    </dsp:sp>
    <dsp:sp modelId="{0B59A782-A888-4CAC-86BA-5B42A18370C4}">
      <dsp:nvSpPr>
        <dsp:cNvPr id="0" name=""/>
        <dsp:cNvSpPr/>
      </dsp:nvSpPr>
      <dsp:spPr>
        <a:xfrm>
          <a:off x="0" y="508218"/>
          <a:ext cx="7984771" cy="493359"/>
        </a:xfrm>
        <a:prstGeom prst="roundRect">
          <a:avLst/>
        </a:prstGeom>
        <a:solidFill>
          <a:schemeClr val="accent5">
            <a:hueOff val="357516"/>
            <a:satOff val="2480"/>
            <a:lumOff val="-11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GB" sz="1400" kern="1200" dirty="0"/>
            <a:t>X, what do you think mum thinks about the fact you told your teacher about the abuse?</a:t>
          </a:r>
        </a:p>
      </dsp:txBody>
      <dsp:txXfrm>
        <a:off x="24084" y="532302"/>
        <a:ext cx="7936603" cy="445191"/>
      </dsp:txXfrm>
    </dsp:sp>
    <dsp:sp modelId="{E1AEFDC5-B3E8-4723-9378-B8893D0D39CA}">
      <dsp:nvSpPr>
        <dsp:cNvPr id="0" name=""/>
        <dsp:cNvSpPr/>
      </dsp:nvSpPr>
      <dsp:spPr>
        <a:xfrm>
          <a:off x="0" y="1014922"/>
          <a:ext cx="7984771" cy="493359"/>
        </a:xfrm>
        <a:prstGeom prst="roundRect">
          <a:avLst/>
        </a:prstGeom>
        <a:solidFill>
          <a:schemeClr val="accent5">
            <a:hueOff val="715033"/>
            <a:satOff val="4960"/>
            <a:lumOff val="-22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GB" sz="1400" kern="1200" dirty="0"/>
            <a:t>What do you think your brothers and sisters may be feeling about what has happened?</a:t>
          </a:r>
        </a:p>
      </dsp:txBody>
      <dsp:txXfrm>
        <a:off x="24084" y="1039006"/>
        <a:ext cx="7936603" cy="445191"/>
      </dsp:txXfrm>
    </dsp:sp>
    <dsp:sp modelId="{B5A34C63-0440-4C1E-AC81-6986DA717045}">
      <dsp:nvSpPr>
        <dsp:cNvPr id="0" name=""/>
        <dsp:cNvSpPr/>
      </dsp:nvSpPr>
      <dsp:spPr>
        <a:xfrm>
          <a:off x="0" y="1527715"/>
          <a:ext cx="7984771" cy="493359"/>
        </a:xfrm>
        <a:prstGeom prst="roundRect">
          <a:avLst/>
        </a:prstGeom>
        <a:solidFill>
          <a:schemeClr val="accent5">
            <a:hueOff val="1072549"/>
            <a:satOff val="7440"/>
            <a:lumOff val="-33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GB" sz="1400" kern="1200" dirty="0"/>
            <a:t>What would you like X to understand about your feelings on what has happened?</a:t>
          </a:r>
        </a:p>
      </dsp:txBody>
      <dsp:txXfrm>
        <a:off x="24084" y="1551799"/>
        <a:ext cx="7936603" cy="445191"/>
      </dsp:txXfrm>
    </dsp:sp>
    <dsp:sp modelId="{DE13E367-7053-494B-90BC-180B1C3CED53}">
      <dsp:nvSpPr>
        <dsp:cNvPr id="0" name=""/>
        <dsp:cNvSpPr/>
      </dsp:nvSpPr>
      <dsp:spPr>
        <a:xfrm>
          <a:off x="0" y="2028332"/>
          <a:ext cx="7984771" cy="493359"/>
        </a:xfrm>
        <a:prstGeom prst="roundRect">
          <a:avLst/>
        </a:prstGeom>
        <a:solidFill>
          <a:schemeClr val="accent5">
            <a:hueOff val="1430066"/>
            <a:satOff val="9920"/>
            <a:lumOff val="-44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GB" sz="1400" kern="1200" dirty="0"/>
            <a:t>There’s been some strong feelings in the family since this came out, what worries do you have about this?</a:t>
          </a:r>
        </a:p>
      </dsp:txBody>
      <dsp:txXfrm>
        <a:off x="24084" y="2052416"/>
        <a:ext cx="7936603" cy="445191"/>
      </dsp:txXfrm>
    </dsp:sp>
    <dsp:sp modelId="{C95DE5F0-2DC6-461D-B1E3-0D341D82B49A}">
      <dsp:nvSpPr>
        <dsp:cNvPr id="0" name=""/>
        <dsp:cNvSpPr/>
      </dsp:nvSpPr>
      <dsp:spPr>
        <a:xfrm>
          <a:off x="0" y="2535037"/>
          <a:ext cx="7984771" cy="493359"/>
        </a:xfrm>
        <a:prstGeom prst="roundRect">
          <a:avLst/>
        </a:prstGeom>
        <a:solidFill>
          <a:schemeClr val="accent5">
            <a:hueOff val="1787582"/>
            <a:satOff val="12400"/>
            <a:lumOff val="-555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GB" sz="1400" kern="1200" dirty="0"/>
            <a:t>Mum, what do you think Dad feels about what your father did to your children?  Do you think it has impacted on how he feels about you?</a:t>
          </a:r>
        </a:p>
      </dsp:txBody>
      <dsp:txXfrm>
        <a:off x="24084" y="2559121"/>
        <a:ext cx="7936603" cy="445191"/>
      </dsp:txXfrm>
    </dsp:sp>
    <dsp:sp modelId="{8E706B82-DC36-41C5-8D30-1071188BAC00}">
      <dsp:nvSpPr>
        <dsp:cNvPr id="0" name=""/>
        <dsp:cNvSpPr/>
      </dsp:nvSpPr>
      <dsp:spPr>
        <a:xfrm>
          <a:off x="0" y="3041742"/>
          <a:ext cx="7984771" cy="493359"/>
        </a:xfrm>
        <a:prstGeom prst="roundRect">
          <a:avLst/>
        </a:prstGeom>
        <a:solidFill>
          <a:schemeClr val="accent5">
            <a:hueOff val="2145099"/>
            <a:satOff val="14880"/>
            <a:lumOff val="-66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GB" sz="1400" kern="1200" dirty="0"/>
            <a:t>What are you most worried about for the family?</a:t>
          </a:r>
        </a:p>
      </dsp:txBody>
      <dsp:txXfrm>
        <a:off x="24084" y="3065826"/>
        <a:ext cx="7936603" cy="445191"/>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CaptionedPictures">
  <dgm:title val=""/>
  <dgm:desc val=""/>
  <dgm:catLst>
    <dgm:cat type="picture" pri="5000"/>
    <dgm:cat type="pictureconvert" pri="50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60" srcId="0" destId="10" srcOrd="0" destOrd="0"/>
        <dgm:cxn modelId="12" srcId="10" destId="11" srcOrd="0" destOrd="0"/>
        <dgm:cxn modelId="7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 modelId="90" srcId="0" destId="40" srcOrd="3" destOrd="0"/>
        <dgm:cxn modelId="42" srcId="40" destId="41" srcOrd="0" destOrd="0"/>
      </dgm:cxnLst>
      <dgm:bg/>
      <dgm:whole/>
    </dgm:dataModel>
  </dgm:clrData>
  <dgm:layoutNode name="Name0">
    <dgm:varLst>
      <dgm:chMax/>
      <dgm:chPref/>
      <dgm:dir/>
    </dgm:varLst>
    <dgm:choose name="Name1">
      <dgm:if name="Name2" func="var" arg="dir" op="equ" val="norm">
        <dgm:alg type="snake">
          <dgm:param type="off" val="ctr"/>
        </dgm:alg>
      </dgm:if>
      <dgm:else name="Name3">
        <dgm:alg type="snake">
          <dgm:param type="grDir" val="tR"/>
          <dgm:param type="off" val="ctr"/>
        </dgm:alg>
      </dgm:else>
    </dgm:choose>
    <dgm:shape xmlns:r="http://schemas.openxmlformats.org/officeDocument/2006/relationships" r:blip="">
      <dgm:adjLst/>
    </dgm:shape>
    <dgm:constrLst>
      <dgm:constr type="primFontSz" for="des" forName="Parent" op="equ"/>
      <dgm:constr type="primFontSz" for="des" forName="Child" refType="primFontSz" refFor="des" refForName="Parent" op="lte"/>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val="1"/>
          <dgm:chPref val="1"/>
        </dgm:varLst>
        <dgm:alg type="composite">
          <dgm:param type="ar" val="0.85"/>
        </dgm:alg>
        <dgm:shape xmlns:r="http://schemas.openxmlformats.org/officeDocument/2006/relationships" r:blip="">
          <dgm:adjLst/>
        </dgm:shape>
        <dgm:constrLst>
          <dgm:constr type="l" for="ch" forName="Accent" refType="w" fact="0"/>
          <dgm:constr type="t" for="ch" forName="Accent" refType="h" fact="0"/>
          <dgm:constr type="w" for="ch" forName="Accent" refType="w"/>
          <dgm:constr type="h" for="ch" forName="Accent" refType="h"/>
          <dgm:constr type="l" for="ch" forName="Image" refType="w" fact="0.05"/>
          <dgm:constr type="t" for="ch" forName="Image" refType="h" fact="0.04"/>
          <dgm:constr type="w" for="ch" forName="Image" refType="w" fact="0.9"/>
          <dgm:constr type="h" for="ch" forName="Image" refType="h" fact="0.65"/>
          <dgm:constr type="l" for="ch" forName="ChildComposite" refType="w" fact="0.05"/>
          <dgm:constr type="t" for="ch" forName="ChildComposite" refType="h" fact="0.69"/>
          <dgm:constr type="w" for="ch" forName="ChildComposite" refType="w" fact="0.9"/>
          <dgm:constr type="h" for="ch" forName="ChildComposite" refType="h" fact="0.27"/>
        </dgm:constrLst>
        <dgm:layoutNode name="Accent" styleLbl="trAlignAcc1">
          <dgm:varLst>
            <dgm:chMax val="0"/>
            <dgm:chPref val="0"/>
          </dgm:varLst>
          <dgm:alg type="sp"/>
          <dgm:shape xmlns:r="http://schemas.openxmlformats.org/officeDocument/2006/relationships" type="rect" r:blip="">
            <dgm:adjLst/>
          </dgm:shape>
          <dgm:presOf/>
        </dgm:layoutNode>
        <dgm:layoutNode name="Image" styleLbl="alignImgPlace1">
          <dgm:varLst>
            <dgm:chMax val="0"/>
            <dgm:chPref val="0"/>
          </dgm:varLst>
          <dgm:alg type="sp"/>
          <dgm:shape xmlns:r="http://schemas.openxmlformats.org/officeDocument/2006/relationships" type="rect" r:blip="" blipPhldr="1">
            <dgm:adjLst/>
          </dgm:shape>
          <dgm:presOf/>
        </dgm:layoutNode>
        <dgm:layoutNode name="ChildComposite">
          <dgm:alg type="composite"/>
          <dgm:shape xmlns:r="http://schemas.openxmlformats.org/officeDocument/2006/relationships" r:blip="">
            <dgm:adjLst/>
          </dgm:shape>
          <dgm:choose name="Name4">
            <dgm:if name="Name5" axis="ch" ptType="node" func="cnt" op="gte" val="1">
              <dgm:constrLst>
                <dgm:constr type="l" for="ch" forName="Parent" refType="w" fact="0"/>
                <dgm:constr type="t" for="ch" forName="Parent" refType="h" fact="0"/>
                <dgm:constr type="w" for="ch" forName="Parent" refType="w"/>
                <dgm:constr type="h" for="ch" forName="Parent" refType="h" fact="0.3704"/>
                <dgm:constr type="l" for="ch" forName="Child" refType="w" fact="0"/>
                <dgm:constr type="t" for="ch" forName="Child" refType="h" fact="0.3704"/>
                <dgm:constr type="w" for="ch" forName="Child" refType="w"/>
                <dgm:constr type="h" for="ch" forName="Child" refType="h" fact="0.6296"/>
              </dgm:constrLst>
            </dgm:if>
            <dgm:else name="Name6">
              <dgm:constrLst>
                <dgm:constr type="l" for="ch" forName="Parent" refType="w" fact="0"/>
                <dgm:constr type="t" for="ch" forName="Parent" refType="h" fact="0"/>
                <dgm:constr type="w" for="ch" forName="Parent" refType="w"/>
                <dgm:constr type="h" for="ch" forName="Parent" refType="h"/>
                <dgm:constr type="l" for="ch" forName="Child" refType="w" fact="0"/>
                <dgm:constr type="t" for="ch" forName="Child" refType="h" fact="0"/>
                <dgm:constr type="w" for="ch" forName="Child" refType="w" fact="0"/>
                <dgm:constr type="h" for="ch" forName="Child" refType="h" fact="0"/>
              </dgm:constrLst>
            </dgm:else>
          </dgm:choose>
          <dgm:layoutNode name="Child" styleLbl="node1">
            <dgm:varLst>
              <dgm:chMax val="0"/>
              <dgm:chPref val="0"/>
              <dgm:bulletEnabled val="1"/>
            </dgm:varLst>
            <dgm:choose name="Name7">
              <dgm:if name="Name8" axis="ch" ptType="node" func="cnt" op="gt" val="1">
                <dgm:alg type="tx">
                  <dgm:param type="parTxLTRAlign" val="l"/>
                  <dgm:param type="parTxRTLAlign" val="r"/>
                  <dgm:param type="txAnchorVert" val="mid"/>
                  <dgm:param type="txAnchorVertCh" val="mid"/>
                </dgm:alg>
              </dgm:if>
              <dgm:else name="Name9">
                <dgm:alg type="tx">
                  <dgm:param type="parTxLTRAlign" val="ctr"/>
                  <dgm:param type="parTxRTLAlign" val="ctr"/>
                  <dgm:param type="shpTxLTRAlignCh" val="l"/>
                  <dgm:param type="shpTxRTLAlignCh" val="r"/>
                  <dgm:param type="txAnchorVert" val="mid"/>
                  <dgm:param type="txAnchorVertCh" val="mid"/>
                </dgm:alg>
              </dgm:else>
            </dgm:choose>
            <dgm:choose name="Name10">
              <dgm:if name="Name11" axis="ch" ptType="node" func="cnt" op="gte" val="1">
                <dgm:shape xmlns:r="http://schemas.openxmlformats.org/officeDocument/2006/relationships" type="rect" r:blip="">
                  <dgm:adjLst/>
                </dgm:shape>
              </dgm:if>
              <dgm:else name="Name12">
                <dgm:shape xmlns:r="http://schemas.openxmlformats.org/officeDocument/2006/relationships" type="rect" r:blip="" hideGeom="1">
                  <dgm:adjLst/>
                </dgm:shape>
              </dgm:else>
            </dgm:choose>
            <dgm:choose name="Name13">
              <dgm:if name="Name14" axis="ch" ptType="node" func="cnt" op="gte" val="1">
                <dgm:presOf axis="des" ptType="node"/>
              </dgm:if>
              <dgm:else name="Name15">
                <dgm:presOf/>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 styleLbl="revTx">
            <dgm:varLst>
              <dgm:chMax val="1"/>
              <dgm:chPref val="0"/>
              <dgm:bulletEnabled val="1"/>
            </dgm:varLst>
            <dgm:alg type="tx">
              <dgm:param type="shpTxLTRAlignCh" val="ctr"/>
              <dgm:param type="txAnchorVert" val="mid"/>
            </dgm:alg>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2B6075-B012-C949-9344-9DCCD8FB7B72}" type="datetimeFigureOut">
              <a:rPr lang="en-US" smtClean="0"/>
              <a:t>12/23/2025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3D5A04-0BD2-4C4F-B397-B46A5D3B32E9}" type="slidenum">
              <a:rPr lang="en-US" smtClean="0"/>
              <a:t>‹#›</a:t>
            </a:fld>
            <a:endParaRPr lang="en-US"/>
          </a:p>
        </p:txBody>
      </p:sp>
    </p:spTree>
    <p:extLst>
      <p:ext uri="{BB962C8B-B14F-4D97-AF65-F5344CB8AC3E}">
        <p14:creationId xmlns:p14="http://schemas.microsoft.com/office/powerpoint/2010/main" val="134419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scie.org.uk/social-work/recording"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www.communitycare.co.uk/2017/06/07/tips-social-workers-case-recording-record-keeping/"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assets.publishing.service.gov.uk/media/67446a8a81f809b32c8568d3/CSPRP_-_I_wanted_them_all_to_notice.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iicsa.org.uk/publications/research/child-sexual-abuse-ethnic-minority-communitie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assets.publishing.service.gov.uk/media/67446a8a81f809b32c8568d3/CSPRP_-_I_wanted_them_all_to_notice.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youtube.com/watch?v=VrAwP79Dmn8"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ssets.publishing.service.gov.uk/media/67446a8a81f809b32c8568d3/CSPRP_-_I_wanted_them_all_to_notice.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csacentre.org.uk/resources/blog/the-myth-of-absolute-knowin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cps.gov.uk/legal-guidance/pre-trial-therapy"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bluestarproject.co.uk/wp-content/uploads/2022/10/Bluestar_Pre-trial-Therapy-Protocol_S4V1.pdf"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iicsa.org.uk/publications/research/child-sexual-abuse-ethnic-minority-communities"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surveymonkey.com/r/PLPParticipantsurvey"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s://www.surveymonkey.com/r/PLPFacilitatorsurvey"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sacentre.org.uk/knowledge-in-practice/practice-improvement/signs-indicators-templat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7339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ideas are presented here</a:t>
            </a:r>
          </a:p>
          <a:p>
            <a:endParaRPr lang="en-GB" dirty="0"/>
          </a:p>
          <a:p>
            <a:r>
              <a:rPr lang="en-GB" b="1" dirty="0"/>
              <a:t>Record</a:t>
            </a:r>
            <a:r>
              <a:rPr lang="en-GB" dirty="0"/>
              <a:t> concerns about a child or family</a:t>
            </a:r>
          </a:p>
          <a:p>
            <a:r>
              <a:rPr lang="en-GB" b="1" dirty="0"/>
              <a:t>Guide</a:t>
            </a:r>
            <a:r>
              <a:rPr lang="en-GB" dirty="0"/>
              <a:t> strategy discussions, supervision session, intervention planning, ABE planning</a:t>
            </a:r>
          </a:p>
          <a:p>
            <a:r>
              <a:rPr lang="en-GB" b="1" dirty="0"/>
              <a:t>Inform</a:t>
            </a:r>
            <a:r>
              <a:rPr lang="en-GB" dirty="0"/>
              <a:t> decision making </a:t>
            </a:r>
          </a:p>
          <a:p>
            <a:r>
              <a:rPr lang="en-GB" b="1" dirty="0"/>
              <a:t>Support</a:t>
            </a:r>
            <a:r>
              <a:rPr lang="en-GB" dirty="0"/>
              <a:t> during supervision, escalations, decision making</a:t>
            </a:r>
          </a:p>
          <a:p>
            <a:r>
              <a:rPr lang="en-GB" b="1" dirty="0"/>
              <a:t>Educate</a:t>
            </a:r>
            <a:r>
              <a:rPr lang="en-GB" dirty="0"/>
              <a:t> during CPD sessions</a:t>
            </a:r>
          </a:p>
          <a:p>
            <a:r>
              <a:rPr lang="en-GB" b="1" dirty="0"/>
              <a:t>Formulate</a:t>
            </a:r>
            <a:r>
              <a:rPr lang="en-GB" dirty="0"/>
              <a:t> a referral </a:t>
            </a:r>
          </a:p>
          <a:p>
            <a:r>
              <a:rPr lang="en-GB" b="1" dirty="0"/>
              <a:t>Improve</a:t>
            </a:r>
            <a:r>
              <a:rPr lang="en-GB" dirty="0"/>
              <a:t> our response</a:t>
            </a:r>
          </a:p>
          <a:p>
            <a:endParaRPr lang="en-GB" dirty="0"/>
          </a:p>
          <a:p>
            <a:r>
              <a:rPr lang="en-GB" b="1" dirty="0"/>
              <a:t>Children’s Social Care</a:t>
            </a:r>
          </a:p>
          <a:p>
            <a:pPr marL="171450" lvl="0" indent="-171450">
              <a:buFont typeface="Arial" panose="020B0604020202020204" pitchFamily="34" charset="0"/>
              <a:buChar char="•"/>
            </a:pPr>
            <a:r>
              <a:rPr lang="en-GB" dirty="0"/>
              <a:t>To </a:t>
            </a:r>
            <a:r>
              <a:rPr lang="en-GB" b="0" dirty="0"/>
              <a:t>inform</a:t>
            </a:r>
            <a:r>
              <a:rPr lang="en-GB" dirty="0"/>
              <a:t> discussion at a strategy meeting</a:t>
            </a:r>
          </a:p>
          <a:p>
            <a:pPr marL="171450" lvl="0" indent="-171450">
              <a:buFont typeface="Arial" panose="020B0604020202020204" pitchFamily="34" charset="0"/>
              <a:buChar char="•"/>
            </a:pPr>
            <a:r>
              <a:rPr lang="en-GB" dirty="0"/>
              <a:t>To identify gaps in knowledge about a child and their living situation</a:t>
            </a:r>
          </a:p>
          <a:p>
            <a:pPr marL="171450" lvl="0" indent="-171450">
              <a:buFont typeface="Arial" panose="020B0604020202020204" pitchFamily="34" charset="0"/>
              <a:buChar char="•"/>
            </a:pPr>
            <a:r>
              <a:rPr lang="en-GB" dirty="0"/>
              <a:t>To gather evidence of signs and indicators to inform next steps</a:t>
            </a:r>
            <a:endParaRPr lang="en-US" dirty="0"/>
          </a:p>
          <a:p>
            <a:pPr marL="171450" lvl="0" indent="-171450">
              <a:buFont typeface="Arial" panose="020B0604020202020204" pitchFamily="34" charset="0"/>
              <a:buChar char="•"/>
            </a:pPr>
            <a:r>
              <a:rPr lang="en-GB" dirty="0"/>
              <a:t>As a recommendation by Conference Chairs/IROs when a clear picture regarding child sexual abuse does not emerge but concerns are sufficient.  </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To gather evidence to identify if further action can be taken (e.g. move to s.47, referral to MASH, seeking legal advice)</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To support learning about signs and indicators of sexual abuse within staff training sessions/CPD opportunities</a:t>
            </a:r>
          </a:p>
          <a:p>
            <a:pPr marL="0" lvl="0" indent="0">
              <a:buSzPts val="1000"/>
              <a:buFont typeface="Symbol" panose="05050102010706020507" pitchFamily="18" charset="2"/>
              <a:buNone/>
              <a:tabLst>
                <a:tab pos="457200" algn="l"/>
              </a:tabLst>
            </a:pPr>
            <a:endParaRPr lang="en-GB" sz="1200" b="1" dirty="0">
              <a:solidFill>
                <a:schemeClr val="tx1"/>
              </a:solidFill>
              <a:effectLst/>
              <a:latin typeface="+mn-lt"/>
              <a:ea typeface="+mn-ea"/>
            </a:endParaRPr>
          </a:p>
          <a:p>
            <a:pPr marL="0" lvl="0" indent="0">
              <a:buSzPts val="1000"/>
              <a:buFont typeface="Symbol" panose="05050102010706020507" pitchFamily="18" charset="2"/>
              <a:buNone/>
              <a:tabLst>
                <a:tab pos="457200" algn="l"/>
              </a:tabLst>
            </a:pPr>
            <a:r>
              <a:rPr lang="en-GB" sz="1200" b="1" dirty="0">
                <a:solidFill>
                  <a:srgbClr val="000000"/>
                </a:solidFill>
                <a:effectLst/>
                <a:latin typeface="Calibri Light" panose="020F0302020204030204" pitchFamily="34" charset="0"/>
                <a:ea typeface="Times New Roman" panose="02020603050405020304" pitchFamily="18" charset="0"/>
              </a:rPr>
              <a:t>Education</a:t>
            </a:r>
          </a:p>
          <a:p>
            <a:pPr marL="171450" lvl="0" indent="-171450">
              <a:buSzPts val="1000"/>
              <a:buFont typeface="Arial" panose="020B0604020202020204" pitchFamily="34" charset="0"/>
              <a:buChar char="•"/>
              <a:tabLst>
                <a:tab pos="457200" algn="l"/>
              </a:tabLst>
            </a:pPr>
            <a:r>
              <a:rPr lang="en-GB" sz="1200" dirty="0">
                <a:solidFill>
                  <a:srgbClr val="000000"/>
                </a:solidFill>
                <a:effectLst/>
                <a:latin typeface="Calibri Light" panose="020F0302020204030204" pitchFamily="34" charset="0"/>
                <a:ea typeface="Times New Roman" panose="02020603050405020304" pitchFamily="18" charset="0"/>
              </a:rPr>
              <a:t>Most education settings will deliver a Safeguarding update for all staff on an INSET day at the start of the new school year. The S&amp;I template could be shared as part of this CPD session.</a:t>
            </a:r>
            <a:endParaRPr lang="en-GB" sz="1200" dirty="0">
              <a:solidFill>
                <a:srgbClr val="000000"/>
              </a:solidFill>
              <a:effectLst/>
              <a:latin typeface="Calibri" panose="020F0502020204030204" pitchFamily="34" charset="0"/>
              <a:ea typeface="Calibri" panose="020F0502020204030204" pitchFamily="34" charset="0"/>
            </a:endParaRPr>
          </a:p>
          <a:p>
            <a:pPr marL="171450" lvl="0" indent="-171450">
              <a:buSzPts val="1000"/>
              <a:buFont typeface="Arial" panose="020B0604020202020204" pitchFamily="34" charset="0"/>
              <a:buChar char="•"/>
              <a:tabLst>
                <a:tab pos="457200" algn="l"/>
              </a:tabLst>
            </a:pPr>
            <a:r>
              <a:rPr lang="en-GB" sz="1200" dirty="0">
                <a:solidFill>
                  <a:srgbClr val="000000"/>
                </a:solidFill>
                <a:effectLst/>
                <a:latin typeface="Calibri Light" panose="020F0302020204030204" pitchFamily="34" charset="0"/>
                <a:ea typeface="Times New Roman" panose="02020603050405020304" pitchFamily="18" charset="0"/>
              </a:rPr>
              <a:t>On-going CPD throughout the year with pastoral staff, form tutors, class teachers &amp; heads of year</a:t>
            </a:r>
            <a:endParaRPr lang="en-GB" sz="1200" dirty="0">
              <a:solidFill>
                <a:srgbClr val="000000"/>
              </a:solidFill>
              <a:effectLst/>
              <a:latin typeface="Calibri" panose="020F0502020204030204" pitchFamily="34" charset="0"/>
              <a:ea typeface="Calibri" panose="020F0502020204030204" pitchFamily="34" charset="0"/>
            </a:endParaRPr>
          </a:p>
          <a:p>
            <a:pPr marL="171450" lvl="0" indent="-171450">
              <a:buSzPts val="1000"/>
              <a:buFont typeface="Arial" panose="020B0604020202020204" pitchFamily="34" charset="0"/>
              <a:buChar char="•"/>
              <a:tabLst>
                <a:tab pos="457200" algn="l"/>
              </a:tabLst>
            </a:pPr>
            <a:r>
              <a:rPr lang="en-GB" sz="1200" dirty="0">
                <a:solidFill>
                  <a:srgbClr val="000000"/>
                </a:solidFill>
                <a:effectLst/>
                <a:latin typeface="Calibri Light" panose="020F0302020204030204" pitchFamily="34" charset="0"/>
                <a:ea typeface="Times New Roman" panose="02020603050405020304" pitchFamily="18" charset="0"/>
              </a:rPr>
              <a:t>Training for governors &amp; trustees – especially the Governor with the lead for safeguarding</a:t>
            </a:r>
            <a:endParaRPr lang="en-GB" sz="1200" dirty="0">
              <a:solidFill>
                <a:srgbClr val="000000"/>
              </a:solidFill>
              <a:effectLst/>
              <a:latin typeface="Calibri" panose="020F0502020204030204" pitchFamily="34" charset="0"/>
              <a:ea typeface="Calibri" panose="020F0502020204030204" pitchFamily="34" charset="0"/>
            </a:endParaRPr>
          </a:p>
          <a:p>
            <a:pPr marL="171450" lvl="0" indent="-171450">
              <a:buSzPts val="1000"/>
              <a:buFont typeface="Arial" panose="020B0604020202020204" pitchFamily="34" charset="0"/>
              <a:buChar char="•"/>
              <a:tabLst>
                <a:tab pos="457200" algn="l"/>
              </a:tabLst>
            </a:pPr>
            <a:r>
              <a:rPr lang="en-GB" sz="1200" dirty="0">
                <a:solidFill>
                  <a:srgbClr val="000000"/>
                </a:solidFill>
                <a:effectLst/>
                <a:latin typeface="Calibri Light" panose="020F0302020204030204" pitchFamily="34" charset="0"/>
                <a:ea typeface="Times New Roman" panose="02020603050405020304" pitchFamily="18" charset="0"/>
              </a:rPr>
              <a:t>Included as part of the safeguarding induction process for key members of staff</a:t>
            </a:r>
            <a:endParaRPr lang="en-GB" sz="1200" dirty="0">
              <a:solidFill>
                <a:srgbClr val="000000"/>
              </a:solidFill>
              <a:effectLst/>
              <a:latin typeface="Calibri" panose="020F0502020204030204" pitchFamily="34" charset="0"/>
              <a:ea typeface="Calibri" panose="020F0502020204030204" pitchFamily="34" charset="0"/>
            </a:endParaRPr>
          </a:p>
          <a:p>
            <a:pPr marL="171450" lvl="0" indent="-171450">
              <a:buSzPts val="1000"/>
              <a:buFont typeface="Arial" panose="020B0604020202020204" pitchFamily="34" charset="0"/>
              <a:buChar char="•"/>
              <a:tabLst>
                <a:tab pos="457200" algn="l"/>
              </a:tabLst>
            </a:pPr>
            <a:r>
              <a:rPr lang="en-GB" sz="1200" dirty="0">
                <a:solidFill>
                  <a:srgbClr val="000000"/>
                </a:solidFill>
                <a:effectLst/>
                <a:latin typeface="Calibri Light" panose="020F0302020204030204" pitchFamily="34" charset="0"/>
                <a:ea typeface="Times New Roman" panose="02020603050405020304" pitchFamily="18" charset="0"/>
              </a:rPr>
              <a:t>Many schools have online platforms to record safeguarding concerns (My Concern &amp; CPOMs are two of the most established. The S&amp;I template could easily be added into the document library on these platforms)</a:t>
            </a:r>
            <a:endParaRPr lang="en-GB" sz="1200" dirty="0">
              <a:solidFill>
                <a:srgbClr val="000000"/>
              </a:solidFill>
              <a:effectLst/>
              <a:latin typeface="Calibri" panose="020F0502020204030204" pitchFamily="34" charset="0"/>
              <a:ea typeface="Calibri" panose="020F0502020204030204" pitchFamily="34" charset="0"/>
            </a:endParaRPr>
          </a:p>
          <a:p>
            <a:pPr marL="171450" lvl="0" indent="-171450">
              <a:buSzPts val="1000"/>
              <a:buFont typeface="Arial" panose="020B0604020202020204" pitchFamily="34" charset="0"/>
              <a:buChar char="•"/>
              <a:tabLst>
                <a:tab pos="457200" algn="l"/>
              </a:tabLst>
            </a:pPr>
            <a:r>
              <a:rPr lang="en-GB" sz="1200" dirty="0">
                <a:solidFill>
                  <a:srgbClr val="000000"/>
                </a:solidFill>
                <a:effectLst/>
                <a:latin typeface="Calibri Light" panose="020F0302020204030204" pitchFamily="34" charset="0"/>
                <a:ea typeface="Times New Roman" panose="02020603050405020304" pitchFamily="18" charset="0"/>
              </a:rPr>
              <a:t>Many LA's have DSL networks &amp; also deliver the DSL refresher training where the template could be introduced/considered </a:t>
            </a:r>
          </a:p>
          <a:p>
            <a:pPr marL="0" indent="0">
              <a:buFont typeface="Arial" panose="020B0604020202020204" pitchFamily="34" charset="0"/>
              <a:buNone/>
            </a:pPr>
            <a:endParaRPr lang="en-GB" sz="1200" b="1" dirty="0">
              <a:solidFill>
                <a:srgbClr val="000000"/>
              </a:solidFill>
              <a:effectLst/>
              <a:latin typeface="Calibri Light" panose="020F0302020204030204" pitchFamily="34" charset="0"/>
              <a:ea typeface="Calibri" panose="020F0502020204030204" pitchFamily="34" charset="0"/>
            </a:endParaRPr>
          </a:p>
          <a:p>
            <a:pPr marL="0" indent="0">
              <a:buFont typeface="Arial" panose="020B0604020202020204" pitchFamily="34" charset="0"/>
              <a:buNone/>
            </a:pPr>
            <a:r>
              <a:rPr lang="en-GB" b="1" dirty="0"/>
              <a:t>Health </a:t>
            </a:r>
          </a:p>
          <a:p>
            <a:pPr marL="171450" indent="-171450">
              <a:buFont typeface="Arial" panose="020B0604020202020204" pitchFamily="34" charset="0"/>
              <a:buChar char="•"/>
            </a:pPr>
            <a:r>
              <a:rPr lang="en-GB" dirty="0"/>
              <a:t>Useful for health visitors and midwives (especially community midwives and those in homebirth teams) who will see the whole family in the home</a:t>
            </a:r>
          </a:p>
          <a:p>
            <a:pPr marL="171450" indent="-171450">
              <a:buFont typeface="Arial" panose="020B0604020202020204" pitchFamily="34" charset="0"/>
              <a:buChar char="•"/>
            </a:pPr>
            <a:r>
              <a:rPr lang="en-GB" dirty="0"/>
              <a:t>Useful in general consultation with GP who might be GP for the whole family </a:t>
            </a:r>
          </a:p>
          <a:p>
            <a:pPr marL="171450" indent="-171450">
              <a:buFont typeface="Arial" panose="020B0604020202020204" pitchFamily="34" charset="0"/>
              <a:buChar char="•"/>
            </a:pPr>
            <a:r>
              <a:rPr lang="en-GB" dirty="0"/>
              <a:t>All staff in children’s hospitals </a:t>
            </a:r>
          </a:p>
          <a:p>
            <a:pPr marL="171450" indent="-171450">
              <a:buFont typeface="Arial" panose="020B0604020202020204" pitchFamily="34" charset="0"/>
              <a:buChar char="•"/>
            </a:pPr>
            <a:r>
              <a:rPr lang="en-GB" dirty="0"/>
              <a:t>CAMHS &amp; adult mental health </a:t>
            </a:r>
          </a:p>
          <a:p>
            <a:pPr marL="171450" indent="-171450">
              <a:buFont typeface="Arial" panose="020B0604020202020204" pitchFamily="34" charset="0"/>
              <a:buChar char="•"/>
            </a:pPr>
            <a:r>
              <a:rPr lang="en-GB" dirty="0"/>
              <a:t>Community mental health teams who will be visiting the family home will be in a great place to notice signs &amp; indicators in all areas</a:t>
            </a:r>
          </a:p>
          <a:p>
            <a:pPr marL="171450" indent="-171450">
              <a:buFont typeface="Arial" panose="020B0604020202020204" pitchFamily="34" charset="0"/>
              <a:buChar char="•"/>
            </a:pPr>
            <a:r>
              <a:rPr lang="en-GB" dirty="0"/>
              <a:t>Staff in in-patient units (especially well-placed are in-patient units for families)</a:t>
            </a:r>
          </a:p>
          <a:p>
            <a:pPr marL="171450" indent="-171450">
              <a:buFont typeface="Arial" panose="020B0604020202020204" pitchFamily="34" charset="0"/>
              <a:buChar char="•"/>
            </a:pPr>
            <a:r>
              <a:rPr lang="en-GB" dirty="0"/>
              <a:t>Family therapists – lots of the info they will gather in a case formulation will transfer across/from the template </a:t>
            </a:r>
          </a:p>
          <a:p>
            <a:pPr marL="171450" indent="-171450">
              <a:buFont typeface="Arial" panose="020B0604020202020204" pitchFamily="34" charset="0"/>
              <a:buChar char="•"/>
            </a:pPr>
            <a:r>
              <a:rPr lang="en-GB" dirty="0"/>
              <a:t>Useful in referral discussions (e.g. in West Midlands Youth First do most of their work via detailed case discussions with a number of different professionals – having the template at that meeting would be a great resource)</a:t>
            </a:r>
          </a:p>
          <a:p>
            <a:pPr marL="171450" indent="-171450">
              <a:buFont typeface="Arial" panose="020B0604020202020204" pitchFamily="34" charset="0"/>
              <a:buChar char="•"/>
            </a:pPr>
            <a:r>
              <a:rPr lang="en-GB" u="none" dirty="0"/>
              <a:t>Forensic CAMHS services </a:t>
            </a:r>
          </a:p>
          <a:p>
            <a:pPr marL="0" lvl="0" indent="0">
              <a:buSzPts val="1000"/>
              <a:buFont typeface="Symbol" panose="05050102010706020507" pitchFamily="18" charset="2"/>
              <a:buNone/>
              <a:tabLst>
                <a:tab pos="457200" algn="l"/>
              </a:tabLst>
            </a:pPr>
            <a:endParaRPr lang="en-GB" sz="1200" dirty="0">
              <a:solidFill>
                <a:srgbClr val="000000"/>
              </a:solidFill>
              <a:effectLst/>
              <a:latin typeface="Calibri" panose="020F0502020204030204" pitchFamily="34" charset="0"/>
              <a:ea typeface="Calibri" panose="020F0502020204030204" pitchFamily="34" charset="0"/>
            </a:endParaRPr>
          </a:p>
          <a:p>
            <a:pPr marL="0" lvl="0" indent="0">
              <a:buSzPts val="1000"/>
              <a:buFont typeface="Symbol" panose="05050102010706020507" pitchFamily="18" charset="2"/>
              <a:buNone/>
              <a:tabLst>
                <a:tab pos="457200" algn="l"/>
              </a:tabLst>
            </a:pPr>
            <a:r>
              <a:rPr lang="en-GB" sz="1200" b="1" dirty="0">
                <a:solidFill>
                  <a:srgbClr val="000000"/>
                </a:solidFill>
                <a:effectLst/>
                <a:latin typeface="Calibri" panose="020F0502020204030204" pitchFamily="34" charset="0"/>
                <a:ea typeface="Calibri" panose="020F0502020204030204" pitchFamily="34" charset="0"/>
              </a:rPr>
              <a:t>Policing</a:t>
            </a:r>
          </a:p>
          <a:p>
            <a:pPr marL="171450" indent="-171450">
              <a:buFont typeface="Arial" panose="020B0604020202020204" pitchFamily="34" charset="0"/>
              <a:buChar char="•"/>
            </a:pPr>
            <a:r>
              <a:rPr lang="en-GB" dirty="0"/>
              <a:t>The template can be used by police officers both pre and post – event. There is an assumption that the police always tend to turn up after the event BUT so often the police have had other involvement before the event.  </a:t>
            </a:r>
          </a:p>
          <a:p>
            <a:pPr marL="171450" indent="-171450">
              <a:buFont typeface="Arial" panose="020B0604020202020204" pitchFamily="34" charset="0"/>
              <a:buChar char="•"/>
            </a:pPr>
            <a:r>
              <a:rPr lang="en-GB" dirty="0"/>
              <a:t>Explain how it  can be used in reverse (if they have attended post event) by  noting  what  people have said </a:t>
            </a:r>
            <a:r>
              <a:rPr lang="en-GB" b="1" dirty="0"/>
              <a:t>POINT 1 </a:t>
            </a:r>
            <a:r>
              <a:rPr lang="en-GB" dirty="0"/>
              <a:t>on slide perhaps about behaviours prior to the disclosure. This can be recorded and passed on to the investigating officer.</a:t>
            </a:r>
          </a:p>
          <a:p>
            <a:pPr marL="171450" indent="-171450">
              <a:buFont typeface="Arial" panose="020B0604020202020204" pitchFamily="34" charset="0"/>
              <a:buChar char="•"/>
            </a:pPr>
            <a:r>
              <a:rPr lang="en-GB" dirty="0"/>
              <a:t>The template will help them think about what the signs are across all 3 domains – Behaviour of the child/young person – Behaviour of those around the child – Environmental vulnerabilities - and provide clarity around the gaps they need to fill i.e. speak to the non-abusing parent, speak to the school etc.</a:t>
            </a:r>
          </a:p>
          <a:p>
            <a:pPr marL="0" lvl="0" indent="0">
              <a:buSzPts val="1000"/>
              <a:buFont typeface="Symbol" panose="05050102010706020507" pitchFamily="18" charset="2"/>
              <a:buNone/>
              <a:tabLst>
                <a:tab pos="457200" algn="l"/>
              </a:tabLst>
            </a:pPr>
            <a:endParaRPr lang="en-GB" sz="1200" dirty="0">
              <a:solidFill>
                <a:srgbClr val="000000"/>
              </a:solidFill>
              <a:effectLst/>
              <a:latin typeface="Calibri" panose="020F0502020204030204" pitchFamily="34" charset="0"/>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GB" dirty="0"/>
          </a:p>
        </p:txBody>
      </p:sp>
      <p:sp>
        <p:nvSpPr>
          <p:cNvPr id="4" name="Slide Number Placeholder 3"/>
          <p:cNvSpPr>
            <a:spLocks noGrp="1"/>
          </p:cNvSpPr>
          <p:nvPr>
            <p:ph type="sldNum" sz="quarter" idx="5"/>
          </p:nvPr>
        </p:nvSpPr>
        <p:spPr/>
        <p:txBody>
          <a:bodyPr/>
          <a:lstStyle/>
          <a:p>
            <a:fld id="{903D5A04-0BD2-4C4F-B397-B46A5D3B32E9}" type="slidenum">
              <a:rPr lang="en-US" smtClean="0"/>
              <a:t>10</a:t>
            </a:fld>
            <a:endParaRPr lang="en-US"/>
          </a:p>
        </p:txBody>
      </p:sp>
    </p:spTree>
    <p:extLst>
      <p:ext uri="{BB962C8B-B14F-4D97-AF65-F5344CB8AC3E}">
        <p14:creationId xmlns:p14="http://schemas.microsoft.com/office/powerpoint/2010/main" val="1666782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gives an overview of the information at the end of the template about what actions you can take after you have completed the template </a:t>
            </a:r>
          </a:p>
        </p:txBody>
      </p:sp>
      <p:sp>
        <p:nvSpPr>
          <p:cNvPr id="4" name="Slide Number Placeholder 3"/>
          <p:cNvSpPr>
            <a:spLocks noGrp="1"/>
          </p:cNvSpPr>
          <p:nvPr>
            <p:ph type="sldNum" sz="quarter" idx="5"/>
          </p:nvPr>
        </p:nvSpPr>
        <p:spPr/>
        <p:txBody>
          <a:bodyPr/>
          <a:lstStyle/>
          <a:p>
            <a:fld id="{903D5A04-0BD2-4C4F-B397-B46A5D3B32E9}" type="slidenum">
              <a:rPr lang="en-US" smtClean="0"/>
              <a:t>11</a:t>
            </a:fld>
            <a:endParaRPr lang="en-US"/>
          </a:p>
        </p:txBody>
      </p:sp>
    </p:spTree>
    <p:extLst>
      <p:ext uri="{BB962C8B-B14F-4D97-AF65-F5344CB8AC3E}">
        <p14:creationId xmlns:p14="http://schemas.microsoft.com/office/powerpoint/2010/main" val="4249729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is intended as an introduction to the following 2 slides about recording. The quote demonstrates concerns about recording concerns of child sexual abuse, especially if the child has not verbally told anyone. It is a good opportunity to remind participants that we cannot expect children to verbally tell us about abuse</a:t>
            </a:r>
          </a:p>
        </p:txBody>
      </p:sp>
      <p:sp>
        <p:nvSpPr>
          <p:cNvPr id="4" name="Slide Number Placeholder 3"/>
          <p:cNvSpPr>
            <a:spLocks noGrp="1"/>
          </p:cNvSpPr>
          <p:nvPr>
            <p:ph type="sldNum" sz="quarter" idx="5"/>
          </p:nvPr>
        </p:nvSpPr>
        <p:spPr/>
        <p:txBody>
          <a:bodyPr/>
          <a:lstStyle/>
          <a:p>
            <a:fld id="{903D5A04-0BD2-4C4F-B397-B46A5D3B32E9}" type="slidenum">
              <a:rPr lang="en-US" smtClean="0"/>
              <a:t>12</a:t>
            </a:fld>
            <a:endParaRPr lang="en-US"/>
          </a:p>
        </p:txBody>
      </p:sp>
    </p:spTree>
    <p:extLst>
      <p:ext uri="{BB962C8B-B14F-4D97-AF65-F5344CB8AC3E}">
        <p14:creationId xmlns:p14="http://schemas.microsoft.com/office/powerpoint/2010/main" val="38996265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kern="1200" dirty="0">
                <a:solidFill>
                  <a:schemeClr val="tx1"/>
                </a:solidFill>
                <a:effectLst/>
                <a:latin typeface="+mn-lt"/>
                <a:ea typeface="+mn-ea"/>
                <a:cs typeface="+mn-cs"/>
              </a:rPr>
              <a:t>Opportunity for group discussion – really important that people record their concerns (see next slide) – as otherwise we continue the silence around sexual abuse, even in children’s files.</a:t>
            </a: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Likely to be some discussion here in relation to the terms ‘disclosure’ and ‘allegation’ – there have been court rulings that have been concerned by the use of ‘disclosure’ in court bundles – arguing that where the social worker uses this language, the investigation has been biased, as they have assumed the allegation is true.   There has also been a fairly vocal group of solicitors who have argued against the term disclosure – there is a quite a history on this, including battling with NSPCC who vehemently disagree.  See two links here on the discussion arguing against the term:</a:t>
            </a:r>
          </a:p>
          <a:p>
            <a:r>
              <a:rPr lang="en-GB" sz="1200" b="0" kern="1200" dirty="0">
                <a:solidFill>
                  <a:schemeClr val="tx1"/>
                </a:solidFill>
                <a:effectLst/>
                <a:latin typeface="+mn-lt"/>
                <a:ea typeface="+mn-ea"/>
                <a:cs typeface="+mn-cs"/>
              </a:rPr>
              <a:t>https://www.childprotectionprofessionals.org.uk/our-language-matters-why-we-should-stop-using-the-term-disclosure-in-child-protection </a:t>
            </a:r>
          </a:p>
          <a:p>
            <a:r>
              <a:rPr lang="en-GB" sz="1200" b="0" kern="1200" dirty="0">
                <a:solidFill>
                  <a:schemeClr val="tx1"/>
                </a:solidFill>
                <a:effectLst/>
                <a:latin typeface="+mn-lt"/>
                <a:ea typeface="+mn-ea"/>
                <a:cs typeface="+mn-cs"/>
              </a:rPr>
              <a:t>https://transparencyproject.org.uk/why-words-matter-the-debate-about-disclosure/</a:t>
            </a: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After much deliberation – we now advise:  rather than using either the term ‘disclosure’ or ‘allegation’, social workers record simply “The child said…”   This gets away from any legal wranglings over the use of the term, is totally factual and doesn’t imply we believe or don’t believe – this is particularly important for people who access their records as adults.</a:t>
            </a:r>
          </a:p>
          <a:p>
            <a:r>
              <a:rPr lang="en-GB" sz="1200" b="0" kern="1200" dirty="0">
                <a:solidFill>
                  <a:schemeClr val="tx1"/>
                </a:solidFill>
                <a:effectLst/>
                <a:latin typeface="+mn-lt"/>
                <a:ea typeface="+mn-ea"/>
                <a:cs typeface="+mn-cs"/>
              </a:rPr>
              <a:t> (The term disclosure does also have different implications in the criminal justice/court arena, so that adds confusion).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18B93C-7F79-4621-8A4D-5647C91E6E6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5717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Recording.</a:t>
            </a:r>
          </a:p>
          <a:p>
            <a:endParaRPr lang="en-GB" sz="1300" dirty="0"/>
          </a:p>
          <a:p>
            <a:r>
              <a:rPr lang="en-GB" sz="1300" b="1" u="sng" dirty="0">
                <a:hlinkClick r:id="rId3"/>
              </a:rPr>
              <a:t>https://www.scie.org.uk/social-work/recording</a:t>
            </a:r>
            <a:endParaRPr lang="en-GB" sz="1300" dirty="0"/>
          </a:p>
          <a:p>
            <a:r>
              <a:rPr lang="en-GB" sz="1300" b="1" u="sng" dirty="0">
                <a:hlinkClick r:id="rId4"/>
              </a:rPr>
              <a:t>https://www.communitycare.co.uk/2017/06/07/tips-social-workers-case-recording-record-keeping/</a:t>
            </a:r>
            <a:endParaRPr lang="en-GB" sz="13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(see </a:t>
            </a:r>
            <a:r>
              <a:rPr lang="en-GB" sz="1200" dirty="0">
                <a:hlinkClick r:id="rId3"/>
              </a:rPr>
              <a:t>https://www.scie.org.uk/social-work/recording</a:t>
            </a:r>
            <a:r>
              <a:rPr lang="en-GB" sz="1200" dirty="0"/>
              <a:t> and </a:t>
            </a:r>
            <a:r>
              <a:rPr lang="en-GB" sz="1200" dirty="0">
                <a:hlinkClick r:id="rId4"/>
              </a:rPr>
              <a:t>https://www.communitycare.co.uk/2017/06/07/tips-social-workers-case-recording-record-keeping/</a:t>
            </a:r>
            <a:r>
              <a:rPr lang="en-GB" sz="1200" dirty="0"/>
              <a:t> )</a:t>
            </a:r>
          </a:p>
          <a:p>
            <a:endParaRPr lang="en-US" dirty="0"/>
          </a:p>
          <a:p>
            <a:r>
              <a:rPr lang="en-GB" dirty="0"/>
              <a:t>links may  need to be opened  on separate page </a:t>
            </a:r>
            <a:endParaRPr lang="en-US" dirty="0"/>
          </a:p>
        </p:txBody>
      </p:sp>
      <p:sp>
        <p:nvSpPr>
          <p:cNvPr id="4" name="Slide Number Placeholder 3"/>
          <p:cNvSpPr>
            <a:spLocks noGrp="1"/>
          </p:cNvSpPr>
          <p:nvPr>
            <p:ph type="sldNum" sz="quarter" idx="5"/>
          </p:nvPr>
        </p:nvSpPr>
        <p:spPr/>
        <p:txBody>
          <a:bodyPr/>
          <a:lstStyle/>
          <a:p>
            <a:pPr defTabSz="966155">
              <a:defRPr/>
            </a:pPr>
            <a:fld id="{2118B93C-7F79-4621-8A4D-5647C91E6E63}" type="slidenum">
              <a:rPr lang="en-GB" sz="1400">
                <a:solidFill>
                  <a:prstClr val="black"/>
                </a:solidFill>
                <a:latin typeface="Calibri" panose="020F0502020204030204"/>
              </a:rPr>
              <a:pPr defTabSz="966155">
                <a:defRPr/>
              </a:pPr>
              <a:t>14</a:t>
            </a:fld>
            <a:endParaRPr lang="en-GB" sz="1400">
              <a:solidFill>
                <a:prstClr val="black"/>
              </a:solidFill>
              <a:latin typeface="Calibri" panose="020F0502020204030204"/>
            </a:endParaRPr>
          </a:p>
        </p:txBody>
      </p:sp>
    </p:spTree>
    <p:extLst>
      <p:ext uri="{BB962C8B-B14F-4D97-AF65-F5344CB8AC3E}">
        <p14:creationId xmlns:p14="http://schemas.microsoft.com/office/powerpoint/2010/main" val="3229695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The Child Safeguarding Practice Review Panel - I wanted them all to notice</a:t>
            </a:r>
            <a:endParaRPr lang="en-GB" dirty="0"/>
          </a:p>
        </p:txBody>
      </p:sp>
      <p:sp>
        <p:nvSpPr>
          <p:cNvPr id="4" name="Slide Number Placeholder 3"/>
          <p:cNvSpPr>
            <a:spLocks noGrp="1"/>
          </p:cNvSpPr>
          <p:nvPr>
            <p:ph type="sldNum" sz="quarter" idx="5"/>
          </p:nvPr>
        </p:nvSpPr>
        <p:spPr/>
        <p:txBody>
          <a:bodyPr/>
          <a:lstStyle/>
          <a:p>
            <a:fld id="{903D5A04-0BD2-4C4F-B397-B46A5D3B32E9}" type="slidenum">
              <a:rPr lang="en-US" smtClean="0"/>
              <a:t>15</a:t>
            </a:fld>
            <a:endParaRPr lang="en-US"/>
          </a:p>
        </p:txBody>
      </p:sp>
    </p:spTree>
    <p:extLst>
      <p:ext uri="{BB962C8B-B14F-4D97-AF65-F5344CB8AC3E}">
        <p14:creationId xmlns:p14="http://schemas.microsoft.com/office/powerpoint/2010/main" val="3256896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1" i="1" dirty="0"/>
          </a:p>
          <a:p>
            <a:r>
              <a:rPr lang="en-GB" sz="1200" b="1" i="1" dirty="0"/>
              <a:t>Trainer reminder – take a register</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018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F5F9C-F57C-0E66-12B5-D9103D4477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AE3A5E-D2DC-000C-5D91-D76FA75243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F5A7C2-BDB3-ABA3-7CAF-42BEFDAE38C2}"/>
              </a:ext>
            </a:extLst>
          </p:cNvPr>
          <p:cNvSpPr>
            <a:spLocks noGrp="1"/>
          </p:cNvSpPr>
          <p:nvPr>
            <p:ph type="body" idx="1"/>
          </p:nvPr>
        </p:nvSpPr>
        <p:spPr/>
        <p:txBody>
          <a:bodyPr/>
          <a:lstStyle/>
          <a:p>
            <a:r>
              <a:rPr lang="en-GB" sz="1200" b="1" u="none" kern="1200" dirty="0">
                <a:solidFill>
                  <a:schemeClr val="tx1"/>
                </a:solidFill>
                <a:effectLst/>
                <a:latin typeface="+mn-lt"/>
                <a:ea typeface="+mn-ea"/>
                <a:cs typeface="+mn-cs"/>
              </a:rPr>
              <a:t>Why is this Important?</a:t>
            </a:r>
          </a:p>
          <a:p>
            <a:endParaRPr lang="en-GB" sz="1200" u="none"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Simple read through of slide.</a:t>
            </a:r>
            <a:endParaRPr lang="en-GB" sz="1200" kern="1200" dirty="0">
              <a:solidFill>
                <a:schemeClr val="tx1"/>
              </a:solidFill>
              <a:effectLst/>
              <a:latin typeface="+mn-lt"/>
              <a:ea typeface="+mn-ea"/>
              <a:cs typeface="+mn-cs"/>
            </a:endParaRPr>
          </a:p>
          <a:p>
            <a:endParaRPr lang="en-US" dirty="0"/>
          </a:p>
        </p:txBody>
      </p:sp>
      <p:sp>
        <p:nvSpPr>
          <p:cNvPr id="4" name="Slide Number Placeholder 3">
            <a:extLst>
              <a:ext uri="{FF2B5EF4-FFF2-40B4-BE49-F238E27FC236}">
                <a16:creationId xmlns:a16="http://schemas.microsoft.com/office/drawing/2014/main" id="{ACDFFEDE-720D-6241-07C7-A151C94465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FB7A5-D106-41F5-B54C-EFC89ADA830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5389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AIM of the Exercise:  DO NOT TELL THEM THIS AT THE START!</a:t>
            </a:r>
            <a:endParaRPr lang="en-GB" sz="1300" dirty="0"/>
          </a:p>
          <a:p>
            <a:r>
              <a:rPr lang="en-US" sz="1300" b="1" dirty="0"/>
              <a:t> </a:t>
            </a:r>
            <a:endParaRPr lang="en-GB" sz="1300" dirty="0"/>
          </a:p>
          <a:p>
            <a:r>
              <a:rPr lang="en-US" sz="1300" dirty="0"/>
              <a:t>This is an experiential exercise in which the participating workers are asked to think about how it feels to consider telling someone about an experience they don’t want to share.  </a:t>
            </a:r>
            <a:endParaRPr lang="en-GB" sz="1300" dirty="0"/>
          </a:p>
          <a:p>
            <a:r>
              <a:rPr lang="en-US" sz="1300" dirty="0"/>
              <a:t> </a:t>
            </a:r>
            <a:endParaRPr lang="en-GB" sz="1300" dirty="0"/>
          </a:p>
          <a:p>
            <a:r>
              <a:rPr lang="en-US" sz="1300" dirty="0"/>
              <a:t>The decision to tell someone that they are being abused is a massive step, which is likely to have far-reaching consequences.  Children (and adults) worry about a multitude of things when thinking about whether to tell or not.  This exercise aims to:</a:t>
            </a:r>
            <a:endParaRPr lang="en-GB" sz="1300" dirty="0"/>
          </a:p>
          <a:p>
            <a:r>
              <a:rPr lang="en-US" sz="1300" dirty="0"/>
              <a:t> </a:t>
            </a:r>
            <a:endParaRPr lang="en-GB" sz="1300" dirty="0"/>
          </a:p>
          <a:p>
            <a:pPr marL="285750" lvl="0" indent="-285750">
              <a:buFont typeface="Arial" panose="020B0604020202020204" pitchFamily="34" charset="0"/>
              <a:buChar char="•"/>
            </a:pPr>
            <a:r>
              <a:rPr lang="en-US" sz="1300" dirty="0"/>
              <a:t>Encourage participants to feel how difficult disclosure is for children;</a:t>
            </a:r>
            <a:endParaRPr lang="en-GB" sz="1300" dirty="0"/>
          </a:p>
          <a:p>
            <a:pPr marL="285750" lvl="0" indent="-285750">
              <a:buFont typeface="Arial" panose="020B0604020202020204" pitchFamily="34" charset="0"/>
              <a:buChar char="•"/>
            </a:pPr>
            <a:r>
              <a:rPr lang="en-US" sz="1300" dirty="0"/>
              <a:t>Explore the breadth of different concerns children may have about telling;</a:t>
            </a:r>
            <a:endParaRPr lang="en-GB" sz="1300" dirty="0"/>
          </a:p>
          <a:p>
            <a:pPr marL="285750" lvl="0" indent="-285750">
              <a:buFont typeface="Arial" panose="020B0604020202020204" pitchFamily="34" charset="0"/>
              <a:buChar char="•"/>
            </a:pPr>
            <a:r>
              <a:rPr lang="en-US" sz="1300" dirty="0"/>
              <a:t>Consider what they can do in their own practice to support the disclosure process.</a:t>
            </a:r>
            <a:endParaRPr lang="en-GB" sz="1300" dirty="0"/>
          </a:p>
          <a:p>
            <a:r>
              <a:rPr lang="en-US" sz="1300" dirty="0"/>
              <a:t> </a:t>
            </a:r>
            <a:endParaRPr lang="en-GB" sz="1300" dirty="0"/>
          </a:p>
          <a:p>
            <a:r>
              <a:rPr lang="en-US" sz="1300" b="1" dirty="0"/>
              <a:t>Instructions:</a:t>
            </a:r>
            <a:endParaRPr lang="en-GB" sz="1300" dirty="0"/>
          </a:p>
          <a:p>
            <a:r>
              <a:rPr lang="en-US" sz="1300" b="1" dirty="0"/>
              <a:t> </a:t>
            </a:r>
            <a:endParaRPr lang="en-GB" sz="1300" dirty="0"/>
          </a:p>
          <a:p>
            <a:r>
              <a:rPr lang="en-US" sz="1300" dirty="0"/>
              <a:t>The group facilitator needs to give the following instruction:</a:t>
            </a:r>
            <a:endParaRPr lang="en-GB" sz="1300" dirty="0"/>
          </a:p>
          <a:p>
            <a:r>
              <a:rPr lang="en-US" sz="1300" b="1" i="1" dirty="0"/>
              <a:t> </a:t>
            </a:r>
            <a:endParaRPr lang="en-GB" sz="1300" dirty="0"/>
          </a:p>
          <a:p>
            <a:r>
              <a:rPr lang="en-US" sz="1300" i="1" dirty="0"/>
              <a:t>“We’re going to do an exercise to explore children’s disclosures. </a:t>
            </a:r>
          </a:p>
          <a:p>
            <a:r>
              <a:rPr lang="en-US" sz="1300" i="1" dirty="0"/>
              <a:t> I’d like you to write down a couple of sentences about a sexual experience you have had.”</a:t>
            </a:r>
            <a:endParaRPr lang="en-GB" sz="1300" dirty="0"/>
          </a:p>
          <a:p>
            <a:r>
              <a:rPr lang="en-US" sz="1300" dirty="0"/>
              <a:t> </a:t>
            </a:r>
            <a:endParaRPr lang="en-GB" sz="1300" dirty="0"/>
          </a:p>
          <a:p>
            <a:r>
              <a:rPr lang="en-US" sz="1300" dirty="0"/>
              <a:t>There is likely to be tension in the room/virtual room throughout this exercise.  When in the room, there is often some laughter and other evidence of discomfort, also people talking to one another about it.  After a period of this, ask everyone to focus on doing the exercise on their own.  Some people may ask things such as ‘does it need to be a good or a bad experience?’, to which you can just repeat the instruction, or say it can be any experience.   </a:t>
            </a:r>
            <a:endParaRPr lang="en-GB" sz="1300" dirty="0"/>
          </a:p>
          <a:p>
            <a:r>
              <a:rPr lang="en-US" sz="1300" dirty="0"/>
              <a:t> </a:t>
            </a:r>
            <a:endParaRPr lang="en-GB" sz="1300" dirty="0"/>
          </a:p>
          <a:p>
            <a:r>
              <a:rPr lang="en-US" sz="1300" dirty="0"/>
              <a:t>Give participants around 2 – 3 minutes to write down their sexual experience.  Then give the following script:</a:t>
            </a:r>
          </a:p>
          <a:p>
            <a:r>
              <a:rPr lang="en-US" sz="1300" dirty="0"/>
              <a:t> </a:t>
            </a:r>
            <a:r>
              <a:rPr lang="en-US" sz="1300" i="1" dirty="0"/>
              <a:t>Now I am going to randomly select a few people to share what they have written with the rest of the group.</a:t>
            </a:r>
          </a:p>
          <a:p>
            <a:endParaRPr lang="en-US" sz="1300" i="1" dirty="0"/>
          </a:p>
          <a:p>
            <a:r>
              <a:rPr lang="en-US" sz="1300" i="0" dirty="0"/>
              <a:t>Pause for a few seconds before you let them know that you are </a:t>
            </a:r>
            <a:r>
              <a:rPr lang="en-US" sz="1300" b="1" i="0" dirty="0"/>
              <a:t>not </a:t>
            </a:r>
            <a:r>
              <a:rPr lang="en-US" sz="1300" b="0" i="0" dirty="0"/>
              <a:t>going to make anyone share this information</a:t>
            </a:r>
            <a:r>
              <a:rPr lang="en-US" sz="1300" i="0" dirty="0"/>
              <a:t> </a:t>
            </a:r>
          </a:p>
          <a:p>
            <a:r>
              <a:rPr lang="en-US" sz="1300" dirty="0"/>
              <a:t> </a:t>
            </a:r>
            <a:endParaRPr lang="en-GB" sz="1300" dirty="0"/>
          </a:p>
          <a:p>
            <a:r>
              <a:rPr lang="en-US" sz="1300" dirty="0"/>
              <a:t> </a:t>
            </a:r>
            <a:endParaRPr lang="en-GB" sz="1300" dirty="0"/>
          </a:p>
          <a:p>
            <a:r>
              <a:rPr lang="en-US" sz="1300" dirty="0"/>
              <a:t>The next part of the exercise explores the feelings (physical and emotional) that people felt during that exercise.  Some prompts are as follows:</a:t>
            </a:r>
            <a:endParaRPr lang="en-GB" sz="1300" dirty="0"/>
          </a:p>
          <a:p>
            <a:r>
              <a:rPr lang="en-US" sz="1300" dirty="0"/>
              <a:t> </a:t>
            </a:r>
            <a:endParaRPr lang="en-GB" sz="1300" dirty="0"/>
          </a:p>
          <a:p>
            <a:pPr marL="285750" lvl="0" indent="-285750">
              <a:buFont typeface="Arial" panose="020B0604020202020204" pitchFamily="34" charset="0"/>
              <a:buChar char="•"/>
            </a:pPr>
            <a:r>
              <a:rPr lang="en-US" sz="1300" dirty="0"/>
              <a:t>How are you all feeling?</a:t>
            </a:r>
            <a:endParaRPr lang="en-GB" sz="1300" dirty="0"/>
          </a:p>
          <a:p>
            <a:pPr marL="285750" lvl="0" indent="-285750">
              <a:buFont typeface="Arial" panose="020B0604020202020204" pitchFamily="34" charset="0"/>
              <a:buChar char="•"/>
            </a:pPr>
            <a:r>
              <a:rPr lang="en-US" sz="1300" dirty="0"/>
              <a:t>How did you feel when I asked you to write down something you didn’t want to share?  </a:t>
            </a:r>
            <a:endParaRPr lang="en-GB" sz="1300" dirty="0"/>
          </a:p>
          <a:p>
            <a:pPr marL="285750" lvl="0" indent="-285750">
              <a:buFont typeface="Arial" panose="020B0604020202020204" pitchFamily="34" charset="0"/>
              <a:buChar char="•"/>
            </a:pPr>
            <a:r>
              <a:rPr lang="en-US" sz="1300" dirty="0"/>
              <a:t>Where did you feel these feelings in your body? E.g. increased heart beat, stomach dropping, flushing.</a:t>
            </a:r>
            <a:endParaRPr lang="en-GB" sz="1300" dirty="0"/>
          </a:p>
          <a:p>
            <a:pPr marL="285750" lvl="0" indent="-285750">
              <a:buFont typeface="Arial" panose="020B0604020202020204" pitchFamily="34" charset="0"/>
              <a:buChar char="•"/>
            </a:pPr>
            <a:r>
              <a:rPr lang="en-US" sz="1300" dirty="0"/>
              <a:t>What thoughts did you have about where the exercise was going?</a:t>
            </a:r>
            <a:endParaRPr lang="en-GB" sz="1300" dirty="0"/>
          </a:p>
          <a:p>
            <a:pPr marL="285750" lvl="0" indent="-285750">
              <a:buFont typeface="Arial" panose="020B0604020202020204" pitchFamily="34" charset="0"/>
              <a:buChar char="•"/>
            </a:pPr>
            <a:r>
              <a:rPr lang="en-US" sz="1300" dirty="0"/>
              <a:t>How did you choose what to write? (Did anyone write nothing?  Give scant information? Make something up? Think of a number of different things before deciding on one?)</a:t>
            </a:r>
            <a:endParaRPr lang="en-GB" sz="1300" dirty="0"/>
          </a:p>
          <a:p>
            <a:pPr marL="285750" lvl="0" indent="-285750">
              <a:buFont typeface="Arial" panose="020B0604020202020204" pitchFamily="34" charset="0"/>
              <a:buChar char="•"/>
            </a:pPr>
            <a:r>
              <a:rPr lang="en-US" sz="1300" dirty="0"/>
              <a:t>Did you wonder where your information may be going?</a:t>
            </a:r>
            <a:endParaRPr lang="en-GB" sz="1300" dirty="0"/>
          </a:p>
          <a:p>
            <a:r>
              <a:rPr lang="en-US" sz="1300" dirty="0"/>
              <a:t> </a:t>
            </a:r>
            <a:endParaRPr lang="en-GB" sz="1300" dirty="0"/>
          </a:p>
          <a:p>
            <a:r>
              <a:rPr lang="en-US" sz="1300" dirty="0"/>
              <a:t>This discussion will have pulled out a number of the thoughts, feelings and concerns that children (and adults) will experience when thinking about whether to tell.  Ask people to think about how much more difficult this would be for a child who has been sexually abused.</a:t>
            </a:r>
            <a:endParaRPr lang="en-GB" sz="1300" dirty="0"/>
          </a:p>
          <a:p>
            <a:r>
              <a:rPr lang="en-US" sz="1300" dirty="0"/>
              <a:t> </a:t>
            </a:r>
            <a:endParaRPr lang="en-GB" sz="1300" dirty="0"/>
          </a:p>
          <a:p>
            <a:r>
              <a:rPr lang="en-US" sz="1300" dirty="0"/>
              <a:t>For the final part of the exercise ask participants to think about how the ways in which this exercise could help us in our practice with children, for example, it would be useful for them to know where sensitive information would go, were they to share it.</a:t>
            </a:r>
            <a:endParaRPr lang="en-GB" sz="1300" dirty="0"/>
          </a:p>
          <a:p>
            <a:r>
              <a:rPr lang="en-US" sz="1300" dirty="0"/>
              <a:t> </a:t>
            </a:r>
            <a:endParaRPr lang="en-GB" sz="1300" dirty="0"/>
          </a:p>
          <a:p>
            <a:r>
              <a:rPr lang="en-US" sz="1300" dirty="0"/>
              <a:t>Spend the last few minutes of the exercise checking in with all participants and acknowledging that that can be a powerful exercise to undertake.  </a:t>
            </a:r>
            <a:endParaRPr lang="en-GB" sz="1300" dirty="0"/>
          </a:p>
          <a:p>
            <a:endParaRPr lang="en-GB" dirty="0"/>
          </a:p>
        </p:txBody>
      </p:sp>
      <p:sp>
        <p:nvSpPr>
          <p:cNvPr id="4" name="Slide Number Placeholder 3"/>
          <p:cNvSpPr>
            <a:spLocks noGrp="1"/>
          </p:cNvSpPr>
          <p:nvPr>
            <p:ph type="sldNum" sz="quarter" idx="10"/>
          </p:nvPr>
        </p:nvSpPr>
        <p:spPr/>
        <p:txBody>
          <a:bodyPr/>
          <a:lstStyle/>
          <a:p>
            <a:fld id="{21664074-475A-4255-9FEC-7D9A3923AECB}" type="slidenum">
              <a:rPr lang="en-GB" smtClean="0">
                <a:solidFill>
                  <a:prstClr val="black"/>
                </a:solidFill>
              </a:rPr>
              <a:pPr/>
              <a:t>20</a:t>
            </a:fld>
            <a:endParaRPr lang="en-GB" dirty="0">
              <a:solidFill>
                <a:prstClr val="black"/>
              </a:solidFill>
            </a:endParaRPr>
          </a:p>
        </p:txBody>
      </p:sp>
    </p:spTree>
    <p:extLst>
      <p:ext uri="{BB962C8B-B14F-4D97-AF65-F5344CB8AC3E}">
        <p14:creationId xmlns:p14="http://schemas.microsoft.com/office/powerpoint/2010/main" val="1337391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t>Studies with children and young people, and retrospective studies with adult survivors, have identified a number of factors which affect a child’s willingness and capacity to disclose CSA. These include:</a:t>
            </a:r>
          </a:p>
          <a:p>
            <a:endParaRPr lang="en-GB" sz="1800" dirty="0"/>
          </a:p>
          <a:p>
            <a:pPr marL="285750" lvl="0" indent="-285750">
              <a:buFont typeface="Arial" panose="020B0604020202020204" pitchFamily="34" charset="0"/>
              <a:buChar char="•"/>
            </a:pPr>
            <a:r>
              <a:rPr lang="en-GB" sz="1800" dirty="0"/>
              <a:t>the child’s relationship with the abuser</a:t>
            </a:r>
          </a:p>
          <a:p>
            <a:pPr marL="285750" lvl="0" indent="-285750">
              <a:buFont typeface="Arial" panose="020B0604020202020204" pitchFamily="34" charset="0"/>
              <a:buChar char="•"/>
            </a:pPr>
            <a:r>
              <a:rPr lang="en-GB" sz="1800" dirty="0"/>
              <a:t>how old they were when the abuse first happened</a:t>
            </a:r>
          </a:p>
          <a:p>
            <a:pPr marL="285750" lvl="0" indent="-285750">
              <a:buFont typeface="Arial" panose="020B0604020202020204" pitchFamily="34" charset="0"/>
              <a:buChar char="•"/>
            </a:pPr>
            <a:r>
              <a:rPr lang="en-GB" sz="1800" dirty="0"/>
              <a:t>the type and severity of the abuse</a:t>
            </a:r>
          </a:p>
          <a:p>
            <a:pPr marL="285750" lvl="0" indent="-285750">
              <a:buFont typeface="Arial" panose="020B0604020202020204" pitchFamily="34" charset="0"/>
              <a:buChar char="•"/>
            </a:pPr>
            <a:r>
              <a:rPr lang="en-GB" sz="1800" dirty="0"/>
              <a:t>demographic variables such as ethnicity and gender.</a:t>
            </a:r>
          </a:p>
          <a:p>
            <a:endParaRPr lang="en-GB" sz="1800" dirty="0"/>
          </a:p>
          <a:p>
            <a:r>
              <a:rPr lang="en-GB" sz="1800" dirty="0"/>
              <a:t>Given that Intra-familial CSA involves people who feel like family to the victim, and typically starts at a younger age than extra-familial abuse, it is likely to be of particular concern in relation to disclosure.</a:t>
            </a:r>
          </a:p>
          <a:p>
            <a:r>
              <a:rPr lang="en-GB" sz="1800" dirty="0"/>
              <a:t>(</a:t>
            </a:r>
            <a:r>
              <a:rPr lang="en-GB" sz="1800" dirty="0" err="1"/>
              <a:t>McElvaney</a:t>
            </a:r>
            <a:r>
              <a:rPr lang="en-GB" sz="1800" dirty="0"/>
              <a:t>, 2016; </a:t>
            </a:r>
            <a:r>
              <a:rPr lang="en-GB" sz="1800" dirty="0" err="1"/>
              <a:t>Allnock</a:t>
            </a:r>
            <a:r>
              <a:rPr lang="en-GB" sz="1800" dirty="0"/>
              <a:t> and Miller, 2013; Warrington, 2017; </a:t>
            </a:r>
            <a:r>
              <a:rPr lang="en-GB" sz="1800" dirty="0" err="1"/>
              <a:t>Allnock</a:t>
            </a:r>
            <a:r>
              <a:rPr lang="en-GB" sz="1800" dirty="0"/>
              <a:t>, 2010; KMFR, 2018) </a:t>
            </a:r>
          </a:p>
        </p:txBody>
      </p:sp>
      <p:sp>
        <p:nvSpPr>
          <p:cNvPr id="4" name="Slide Number Placeholder 3"/>
          <p:cNvSpPr>
            <a:spLocks noGrp="1"/>
          </p:cNvSpPr>
          <p:nvPr>
            <p:ph type="sldNum" sz="quarter" idx="10"/>
          </p:nvPr>
        </p:nvSpPr>
        <p:spPr/>
        <p:txBody>
          <a:bodyPr/>
          <a:lstStyle/>
          <a:p>
            <a:fld id="{903D5A04-0BD2-4C4F-B397-B46A5D3B32E9}" type="slidenum">
              <a:rPr lang="en-US" smtClean="0"/>
              <a:t>22</a:t>
            </a:fld>
            <a:endParaRPr lang="en-US"/>
          </a:p>
        </p:txBody>
      </p:sp>
    </p:spTree>
    <p:extLst>
      <p:ext uri="{BB962C8B-B14F-4D97-AF65-F5344CB8AC3E}">
        <p14:creationId xmlns:p14="http://schemas.microsoft.com/office/powerpoint/2010/main" val="1810991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8548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US" sz="1300" dirty="0"/>
              <a:t>See report - </a:t>
            </a:r>
            <a:r>
              <a:rPr lang="en-US" sz="1300" u="sng" dirty="0">
                <a:hlinkClick r:id="rId3"/>
              </a:rPr>
              <a:t>https://www.iicsa.org.uk/publications/research/child-sexual-abuse-ethnic-minority-communities</a:t>
            </a:r>
            <a:endParaRPr lang="en-GB" sz="1300" dirty="0"/>
          </a:p>
          <a:p>
            <a:endParaRPr lang="en-GB" dirty="0"/>
          </a:p>
        </p:txBody>
      </p:sp>
      <p:sp>
        <p:nvSpPr>
          <p:cNvPr id="4" name="Slide Number Placeholder 3"/>
          <p:cNvSpPr>
            <a:spLocks noGrp="1"/>
          </p:cNvSpPr>
          <p:nvPr>
            <p:ph type="sldNum" sz="quarter" idx="10"/>
          </p:nvPr>
        </p:nvSpPr>
        <p:spPr/>
        <p:txBody>
          <a:bodyPr/>
          <a:lstStyle/>
          <a:p>
            <a:fld id="{C2896BBF-C060-4E46-BD3C-13A72FC621D2}" type="slidenum">
              <a:rPr lang="en-GB" smtClean="0"/>
              <a:t>23</a:t>
            </a:fld>
            <a:endParaRPr lang="en-GB"/>
          </a:p>
        </p:txBody>
      </p:sp>
    </p:spTree>
    <p:extLst>
      <p:ext uri="{BB962C8B-B14F-4D97-AF65-F5344CB8AC3E}">
        <p14:creationId xmlns:p14="http://schemas.microsoft.com/office/powerpoint/2010/main" val="1464214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5AD7A-6EA8-B369-6978-7E7E1BB48B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94210D-07A7-0D09-F1C8-1B5CA95FA7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83D451-D2BD-59FD-7BD2-9C90F5F35EE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Some children – such as boys, d/Deaf or disabled children, minority ethnic children and those who are lesbian, gay, bisexual, trans, questioning, intersex or asexual (LGBTQIA) – may face additional barriers based on their background or characteristics. Additionally, some professionals may make assumptions about children in some of these groups, overlooking the possibility that they may be being sexually abused.</a:t>
            </a:r>
          </a:p>
          <a:p>
            <a:endParaRPr lang="en-GB" b="1" dirty="0"/>
          </a:p>
          <a:p>
            <a:r>
              <a:rPr lang="en-GB" b="1" dirty="0"/>
              <a:t>Group activity</a:t>
            </a:r>
          </a:p>
          <a:p>
            <a:r>
              <a:rPr lang="en-GB" dirty="0"/>
              <a:t>Divide the group into 6 small groups (if the whole group size is small you can divide into fewer groups)</a:t>
            </a:r>
          </a:p>
          <a:p>
            <a:endParaRPr lang="en-GB" dirty="0"/>
          </a:p>
          <a:p>
            <a:r>
              <a:rPr lang="en-GB" dirty="0"/>
              <a:t>Ask them to think about what might create additional barriers for some groups of children. Ask the group to assign someone to take notes and someone to feed back at the end</a:t>
            </a:r>
          </a:p>
          <a:p>
            <a:endParaRPr lang="en-GB" dirty="0"/>
          </a:p>
          <a:p>
            <a:r>
              <a:rPr lang="en-GB" dirty="0"/>
              <a:t>The next group of slides will address some of these additional barriers </a:t>
            </a:r>
          </a:p>
        </p:txBody>
      </p:sp>
      <p:sp>
        <p:nvSpPr>
          <p:cNvPr id="4" name="Slide Number Placeholder 3">
            <a:extLst>
              <a:ext uri="{FF2B5EF4-FFF2-40B4-BE49-F238E27FC236}">
                <a16:creationId xmlns:a16="http://schemas.microsoft.com/office/drawing/2014/main" id="{F910EC8A-EFD2-7722-11E8-9FFA5C6FEDD9}"/>
              </a:ext>
            </a:extLst>
          </p:cNvPr>
          <p:cNvSpPr>
            <a:spLocks noGrp="1"/>
          </p:cNvSpPr>
          <p:nvPr>
            <p:ph type="sldNum" sz="quarter" idx="5"/>
          </p:nvPr>
        </p:nvSpPr>
        <p:spPr/>
        <p:txBody>
          <a:bodyPr/>
          <a:lstStyle/>
          <a:p>
            <a:fld id="{903D5A04-0BD2-4C4F-B397-B46A5D3B32E9}" type="slidenum">
              <a:rPr lang="en-US" smtClean="0"/>
              <a:t>24</a:t>
            </a:fld>
            <a:endParaRPr lang="en-US"/>
          </a:p>
        </p:txBody>
      </p:sp>
    </p:spTree>
    <p:extLst>
      <p:ext uri="{BB962C8B-B14F-4D97-AF65-F5344CB8AC3E}">
        <p14:creationId xmlns:p14="http://schemas.microsoft.com/office/powerpoint/2010/main" val="2299913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5D376-C4C6-9999-36E2-6C58383AEB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E32225-9D5E-C604-4204-55F9A71528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75E6F9-5732-33A5-64FD-A8D5D737A9FC}"/>
              </a:ext>
            </a:extLst>
          </p:cNvPr>
          <p:cNvSpPr>
            <a:spLocks noGrp="1"/>
          </p:cNvSpPr>
          <p:nvPr>
            <p:ph type="body" idx="1"/>
          </p:nvPr>
        </p:nvSpPr>
        <p:spPr/>
        <p:txBody>
          <a:bodyPr/>
          <a:lstStyle/>
          <a:p>
            <a:pPr defTabSz="1021033" fontAlgn="base">
              <a:spcBef>
                <a:spcPct val="30000"/>
              </a:spcBef>
              <a:spcAft>
                <a:spcPct val="0"/>
              </a:spcAft>
              <a:defRPr/>
            </a:pPr>
            <a:r>
              <a:rPr lang="en-GB" dirty="0"/>
              <a:t>This data shows us that at the time – children are extremely unlikely to tell – and more so if the abuse is penetrative. If children do tell, they are more likely to tell someone they know personally (e.g. a non-abusing parent for younger children, a friend for teenagers), than anyone in a professional role. We also know that Boys are far less likely to tell than girls.</a:t>
            </a:r>
          </a:p>
          <a:p>
            <a:pPr defTabSz="1021033" fontAlgn="base">
              <a:spcBef>
                <a:spcPct val="30000"/>
              </a:spcBef>
              <a:spcAft>
                <a:spcPct val="0"/>
              </a:spcAft>
              <a:defRPr/>
            </a:pPr>
            <a:endParaRPr lang="en-GB" dirty="0"/>
          </a:p>
          <a:p>
            <a:pPr defTabSz="1021033" fontAlgn="base">
              <a:spcBef>
                <a:spcPct val="30000"/>
              </a:spcBef>
              <a:spcAft>
                <a:spcPct val="0"/>
              </a:spcAft>
              <a:defRPr/>
            </a:pPr>
            <a:r>
              <a:rPr lang="en-GB" b="0" i="0" dirty="0">
                <a:solidFill>
                  <a:srgbClr val="201F1E"/>
                </a:solidFill>
                <a:effectLst/>
                <a:latin typeface="Calibri" panose="020F0502020204030204" pitchFamily="34" charset="0"/>
              </a:rPr>
              <a:t>The percentages don’t add up to 100 because respondents could tell several parties, i.e. family/friends as well as a professional. Looking at this data, it is clear that most males who did tell, told someone in their family or friends; and then some also told a professional. Among females, all told family or friends, and some also told a professional.</a:t>
            </a:r>
          </a:p>
          <a:p>
            <a:pPr defTabSz="1021033" fontAlgn="base">
              <a:spcBef>
                <a:spcPct val="30000"/>
              </a:spcBef>
              <a:spcAft>
                <a:spcPct val="0"/>
              </a:spcAft>
              <a:defRPr/>
            </a:pPr>
            <a:endParaRPr lang="en-GB" b="0" i="0" dirty="0">
              <a:solidFill>
                <a:srgbClr val="201F1E"/>
              </a:solidFill>
              <a:effectLst/>
              <a:latin typeface="Calibri" panose="020F0502020204030204" pitchFamily="34" charset="0"/>
            </a:endParaRPr>
          </a:p>
          <a:p>
            <a:pPr defTabSz="1021033" fontAlgn="base">
              <a:spcBef>
                <a:spcPct val="30000"/>
              </a:spcBef>
              <a:spcAft>
                <a:spcPct val="0"/>
              </a:spcAft>
              <a:defRPr/>
            </a:pPr>
            <a:r>
              <a:rPr lang="en-GB" b="0" i="0" dirty="0">
                <a:solidFill>
                  <a:srgbClr val="201F1E"/>
                </a:solidFill>
                <a:effectLst/>
                <a:latin typeface="Calibri" panose="020F0502020204030204" pitchFamily="34" charset="0"/>
              </a:rPr>
              <a:t>When you have presented what is on the slide, move on to the next slide to ask the group to think about what we can do to change this</a:t>
            </a:r>
          </a:p>
          <a:p>
            <a:pPr defTabSz="1021033" fontAlgn="base">
              <a:spcBef>
                <a:spcPct val="30000"/>
              </a:spcBef>
              <a:spcAft>
                <a:spcPct val="0"/>
              </a:spcAft>
              <a:defRPr/>
            </a:pPr>
            <a:endParaRPr lang="en-GB" b="0" i="0" dirty="0">
              <a:solidFill>
                <a:srgbClr val="201F1E"/>
              </a:solidFill>
              <a:effectLst/>
              <a:latin typeface="Calibri" panose="020F0502020204030204" pitchFamily="34" charset="0"/>
            </a:endParaRPr>
          </a:p>
          <a:p>
            <a:pPr defTabSz="1021033" fontAlgn="base">
              <a:spcBef>
                <a:spcPct val="30000"/>
              </a:spcBef>
              <a:spcAft>
                <a:spcPct val="0"/>
              </a:spcAft>
              <a:defRPr/>
            </a:pPr>
            <a:r>
              <a:rPr lang="en-GB" b="0" i="1" dirty="0">
                <a:solidFill>
                  <a:srgbClr val="201F1E"/>
                </a:solidFill>
                <a:effectLst/>
                <a:latin typeface="Calibri" panose="020F0502020204030204" pitchFamily="34" charset="0"/>
              </a:rPr>
              <a:t>Office for National Statistics (2020) Child Sexual Abuse in England and Wales: Year Ending March 2019. Titchfield: ONS.</a:t>
            </a:r>
            <a:endParaRPr lang="en-GB" i="1" dirty="0"/>
          </a:p>
          <a:p>
            <a:pPr defTabSz="1021033" fontAlgn="base">
              <a:spcBef>
                <a:spcPct val="30000"/>
              </a:spcBef>
              <a:spcAft>
                <a:spcPct val="0"/>
              </a:spcAft>
              <a:defRPr/>
            </a:pPr>
            <a:endParaRPr lang="en-GB" dirty="0"/>
          </a:p>
          <a:p>
            <a:pPr defTabSz="1021033" fontAlgn="base">
              <a:spcBef>
                <a:spcPct val="30000"/>
              </a:spcBef>
              <a:spcAft>
                <a:spcPct val="0"/>
              </a:spcAft>
              <a:defRPr/>
            </a:pPr>
            <a:endParaRPr lang="en-GB" dirty="0"/>
          </a:p>
        </p:txBody>
      </p:sp>
      <p:sp>
        <p:nvSpPr>
          <p:cNvPr id="4" name="Slide Number Placeholder 3">
            <a:extLst>
              <a:ext uri="{FF2B5EF4-FFF2-40B4-BE49-F238E27FC236}">
                <a16:creationId xmlns:a16="http://schemas.microsoft.com/office/drawing/2014/main" id="{1316D3EB-E7F2-6B58-7DAF-FD1D46999A5F}"/>
              </a:ext>
            </a:extLst>
          </p:cNvPr>
          <p:cNvSpPr>
            <a:spLocks noGrp="1"/>
          </p:cNvSpPr>
          <p:nvPr>
            <p:ph type="sldNum" sz="quarter" idx="5"/>
          </p:nvPr>
        </p:nvSpPr>
        <p:spPr/>
        <p:txBody>
          <a:bodyPr/>
          <a:lstStyle/>
          <a:p>
            <a:pPr defTabSz="1021033">
              <a:defRPr/>
            </a:pPr>
            <a:fld id="{3362E512-F79F-4DE3-915B-09FC10B56CCB}" type="slidenum">
              <a:rPr lang="en-US">
                <a:solidFill>
                  <a:prstClr val="black"/>
                </a:solidFill>
                <a:latin typeface="Calibri" panose="020F0502020204030204"/>
              </a:rPr>
              <a:pPr defTabSz="1021033">
                <a:def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15446454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slide presents data from the National Panel report “I wanted them all to notice” </a:t>
            </a:r>
            <a:r>
              <a:rPr lang="en-GB" dirty="0">
                <a:hlinkClick r:id="rId3"/>
              </a:rPr>
              <a:t>The Child Safeguarding Practice Review Panel - I wanted them all to notice</a:t>
            </a:r>
            <a:endParaRPr lang="en-GB" dirty="0"/>
          </a:p>
          <a:p>
            <a:endParaRPr lang="en-GB" dirty="0"/>
          </a:p>
          <a:p>
            <a:r>
              <a:rPr lang="en-GB" dirty="0"/>
              <a:t>In 98 (72%) of reviews, there was evidence that children had told someone about the abuse, sometimes on multiple occasions, although it was not always clear who they had told.</a:t>
            </a:r>
          </a:p>
          <a:p>
            <a:endParaRPr lang="en-GB" dirty="0"/>
          </a:p>
          <a:p>
            <a:r>
              <a:rPr lang="en-GB" dirty="0"/>
              <a:t>When this information was clear, it seemed that: </a:t>
            </a:r>
          </a:p>
          <a:p>
            <a:r>
              <a:rPr lang="en-GB" dirty="0"/>
              <a:t>• 26 children had told a family member (often their mother, but sometimes a brother, father, grandparent, aunt or uncle) </a:t>
            </a:r>
          </a:p>
          <a:p>
            <a:r>
              <a:rPr lang="en-GB" dirty="0"/>
              <a:t>• 12 had told a friend (either a peer or an adult family friend) </a:t>
            </a:r>
          </a:p>
          <a:p>
            <a:r>
              <a:rPr lang="en-GB" dirty="0"/>
              <a:t>• 10 had told a residential worker or foster carer </a:t>
            </a:r>
          </a:p>
          <a:p>
            <a:r>
              <a:rPr lang="en-GB" dirty="0"/>
              <a:t>• 9 had told a teacher or nursery worker </a:t>
            </a:r>
          </a:p>
          <a:p>
            <a:r>
              <a:rPr lang="en-GB" dirty="0"/>
              <a:t>• 4 had told a health professional (such as hospital staff, or a therapist) </a:t>
            </a:r>
          </a:p>
          <a:p>
            <a:r>
              <a:rPr lang="en-GB" dirty="0"/>
              <a:t>• 3 had told a social worker or student social worker </a:t>
            </a:r>
          </a:p>
          <a:p>
            <a:r>
              <a:rPr lang="en-GB" dirty="0"/>
              <a:t>In addition, in over a third (40%) of reviews, another child or adult had reported the abuse of the child to someone</a:t>
            </a:r>
          </a:p>
        </p:txBody>
      </p:sp>
      <p:sp>
        <p:nvSpPr>
          <p:cNvPr id="4" name="Slide Number Placeholder 3"/>
          <p:cNvSpPr>
            <a:spLocks noGrp="1"/>
          </p:cNvSpPr>
          <p:nvPr>
            <p:ph type="sldNum" sz="quarter" idx="5"/>
          </p:nvPr>
        </p:nvSpPr>
        <p:spPr/>
        <p:txBody>
          <a:bodyPr/>
          <a:lstStyle/>
          <a:p>
            <a:fld id="{967991F6-10D5-4D8A-B705-48C7A6B1FE3C}" type="slidenum">
              <a:rPr lang="en-GB" smtClean="0"/>
              <a:t>26</a:t>
            </a:fld>
            <a:endParaRPr lang="en-GB"/>
          </a:p>
        </p:txBody>
      </p:sp>
    </p:spTree>
    <p:extLst>
      <p:ext uri="{BB962C8B-B14F-4D97-AF65-F5344CB8AC3E}">
        <p14:creationId xmlns:p14="http://schemas.microsoft.com/office/powerpoint/2010/main" val="3841168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sz="1400" b="1" dirty="0"/>
              <a:t>Say something </a:t>
            </a:r>
            <a:br>
              <a:rPr lang="en-GB" sz="1400" b="1" dirty="0"/>
            </a:br>
            <a:r>
              <a:rPr lang="en-GB" sz="1200" dirty="0"/>
              <a:t>NSPCC </a:t>
            </a:r>
            <a:endParaRPr lang="en-US" sz="1300" dirty="0"/>
          </a:p>
          <a:p>
            <a:pPr defTabSz="966338">
              <a:defRPr/>
            </a:pPr>
            <a:r>
              <a:rPr lang="en-US" sz="1300" dirty="0"/>
              <a:t>Some participants may have seen this advert previously, however it is a useful one to play to remind people of the mirroring of anxieties in professionals and children – and the need for us, as adults, to help children tell.</a:t>
            </a:r>
          </a:p>
          <a:p>
            <a:pPr defTabSz="966338">
              <a:defRPr/>
            </a:pPr>
            <a:endParaRPr lang="en-US" sz="1300" dirty="0"/>
          </a:p>
          <a:p>
            <a:pPr defTabSz="966338">
              <a:defRPr/>
            </a:pPr>
            <a:r>
              <a:rPr lang="en-US" sz="1300" dirty="0"/>
              <a:t>Here is the YouTube link to video if needed.</a:t>
            </a:r>
          </a:p>
          <a:p>
            <a:pPr defTabSz="966338">
              <a:defRPr/>
            </a:pPr>
            <a:endParaRPr lang="en-GB" sz="1300" dirty="0"/>
          </a:p>
          <a:p>
            <a:r>
              <a:rPr lang="en-GB" dirty="0">
                <a:hlinkClick r:id="rId3"/>
              </a:rPr>
              <a:t>NSPCC TV ad, 'Say Something' 60 SEC – YouTube</a:t>
            </a:r>
            <a:endParaRPr lang="en-GB" dirty="0"/>
          </a:p>
          <a:p>
            <a:r>
              <a:rPr lang="en-GB" dirty="0"/>
              <a:t>https://www.youtube.com/watch?v=VrAwP79Dmn8</a:t>
            </a:r>
            <a:endParaRPr lang="en-GB" b="1" dirty="0"/>
          </a:p>
          <a:p>
            <a:endParaRPr lang="en-GB" dirty="0"/>
          </a:p>
        </p:txBody>
      </p:sp>
      <p:sp>
        <p:nvSpPr>
          <p:cNvPr id="4" name="Slide Number Placeholder 3"/>
          <p:cNvSpPr>
            <a:spLocks noGrp="1"/>
          </p:cNvSpPr>
          <p:nvPr>
            <p:ph type="sldNum" sz="quarter" idx="10"/>
          </p:nvPr>
        </p:nvSpPr>
        <p:spPr/>
        <p:txBody>
          <a:bodyPr/>
          <a:lstStyle/>
          <a:p>
            <a:fld id="{C2896BBF-C060-4E46-BD3C-13A72FC621D2}" type="slidenum">
              <a:rPr lang="en-GB" smtClean="0"/>
              <a:t>27</a:t>
            </a:fld>
            <a:endParaRPr lang="en-GB"/>
          </a:p>
        </p:txBody>
      </p:sp>
    </p:spTree>
    <p:extLst>
      <p:ext uri="{BB962C8B-B14F-4D97-AF65-F5344CB8AC3E}">
        <p14:creationId xmlns:p14="http://schemas.microsoft.com/office/powerpoint/2010/main" val="22382681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03D5A04-0BD2-4C4F-B397-B46A5D3B32E9}" type="slidenum">
              <a:rPr lang="en-US" smtClean="0"/>
              <a:t>28</a:t>
            </a:fld>
            <a:endParaRPr lang="en-US"/>
          </a:p>
        </p:txBody>
      </p:sp>
    </p:spTree>
    <p:extLst>
      <p:ext uri="{BB962C8B-B14F-4D97-AF65-F5344CB8AC3E}">
        <p14:creationId xmlns:p14="http://schemas.microsoft.com/office/powerpoint/2010/main" val="25852138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This resource was published in February 2022 and the link is here - http://www.csacentre.org.uk/knowledge-in-practice/practice-improvement/communicating-with-children-guide/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dirty="0"/>
              <a:t>This link may need to be opened on separate page</a:t>
            </a:r>
          </a:p>
        </p:txBody>
      </p:sp>
      <p:sp>
        <p:nvSpPr>
          <p:cNvPr id="4" name="Slide Number Placeholder 3"/>
          <p:cNvSpPr>
            <a:spLocks noGrp="1"/>
          </p:cNvSpPr>
          <p:nvPr>
            <p:ph type="sldNum" sz="quarter" idx="5"/>
          </p:nvPr>
        </p:nvSpPr>
        <p:spPr/>
        <p:txBody>
          <a:bodyPr/>
          <a:lstStyle/>
          <a:p>
            <a:fld id="{903D5A04-0BD2-4C4F-B397-B46A5D3B32E9}" type="slidenum">
              <a:rPr lang="en-US" smtClean="0"/>
              <a:t>29</a:t>
            </a:fld>
            <a:endParaRPr lang="en-US"/>
          </a:p>
        </p:txBody>
      </p:sp>
    </p:spTree>
    <p:extLst>
      <p:ext uri="{BB962C8B-B14F-4D97-AF65-F5344CB8AC3E}">
        <p14:creationId xmlns:p14="http://schemas.microsoft.com/office/powerpoint/2010/main" val="10223141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Children need help to tell.</a:t>
            </a:r>
          </a:p>
          <a:p>
            <a:r>
              <a:rPr lang="en-GB" sz="1200" kern="1200" dirty="0">
                <a:solidFill>
                  <a:schemeClr val="tx1"/>
                </a:solidFill>
                <a:effectLst/>
                <a:latin typeface="+mn-lt"/>
                <a:ea typeface="+mn-ea"/>
                <a:cs typeface="+mn-cs"/>
              </a:rPr>
              <a:t> </a:t>
            </a:r>
          </a:p>
          <a:p>
            <a:r>
              <a:rPr lang="en-GB" sz="1200" b="1" u="sng" kern="1200" dirty="0">
                <a:solidFill>
                  <a:schemeClr val="tx1"/>
                </a:solidFill>
                <a:effectLst/>
                <a:latin typeface="+mn-lt"/>
                <a:ea typeface="+mn-ea"/>
                <a:cs typeface="+mn-cs"/>
              </a:rPr>
              <a:t>Trainer Note - Display slide and give brief description.</a:t>
            </a:r>
            <a:endParaRPr lang="en-GB" sz="1200" kern="1200" dirty="0">
              <a:solidFill>
                <a:schemeClr val="tx1"/>
              </a:solidFill>
              <a:effectLst/>
              <a:latin typeface="+mn-lt"/>
              <a:ea typeface="+mn-ea"/>
              <a:cs typeface="+mn-cs"/>
            </a:endParaRPr>
          </a:p>
          <a:p>
            <a:r>
              <a:rPr lang="en-GB" sz="1200" b="1" u="none" strike="noStrike"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We see children’s disclosures as a one way process – they give us info, we receive it….however…</a:t>
            </a:r>
            <a:r>
              <a:rPr lang="en-GB" dirty="0"/>
              <a:t>This one directional view does not recognize the relational and social-interactional context of disclosures.</a:t>
            </a:r>
          </a:p>
          <a:p>
            <a:endParaRPr lang="en-GB" dirty="0"/>
          </a:p>
        </p:txBody>
      </p:sp>
      <p:sp>
        <p:nvSpPr>
          <p:cNvPr id="4" name="Slide Number Placeholder 3"/>
          <p:cNvSpPr>
            <a:spLocks noGrp="1"/>
          </p:cNvSpPr>
          <p:nvPr>
            <p:ph type="sldNum" sz="quarter" idx="5"/>
          </p:nvPr>
        </p:nvSpPr>
        <p:spPr/>
        <p:txBody>
          <a:bodyPr/>
          <a:lstStyle/>
          <a:p>
            <a:fld id="{903D5A04-0BD2-4C4F-B397-B46A5D3B32E9}" type="slidenum">
              <a:rPr lang="en-US" smtClean="0"/>
              <a:t>30</a:t>
            </a:fld>
            <a:endParaRPr lang="en-US"/>
          </a:p>
        </p:txBody>
      </p:sp>
    </p:spTree>
    <p:extLst>
      <p:ext uri="{BB962C8B-B14F-4D97-AF65-F5344CB8AC3E}">
        <p14:creationId xmlns:p14="http://schemas.microsoft.com/office/powerpoint/2010/main" val="2597737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Disclosure is a two-way process - </a:t>
            </a:r>
            <a:r>
              <a:rPr lang="en-GB" sz="1200" b="1" dirty="0"/>
              <a:t>An Interpersonal And Interactive Process Between Children And Adults.</a:t>
            </a:r>
          </a:p>
          <a:p>
            <a:r>
              <a:rPr lang="en-GB" sz="1200" b="1" dirty="0"/>
              <a:t> </a:t>
            </a:r>
          </a:p>
          <a:p>
            <a:r>
              <a:rPr lang="en-GB" sz="1200" dirty="0"/>
              <a:t>Disclosure is a relational process, which is renegotiated by each interaction and evolves over an extended period of time.</a:t>
            </a:r>
          </a:p>
          <a:p>
            <a:r>
              <a:rPr lang="en-GB" sz="1200" dirty="0"/>
              <a:t> </a:t>
            </a:r>
          </a:p>
          <a:p>
            <a:r>
              <a:rPr lang="en-GB" sz="1200" dirty="0"/>
              <a:t>It is a life long process from the moment abuse starts, through behavioural and verbal clues and on.</a:t>
            </a:r>
          </a:p>
          <a:p>
            <a:r>
              <a:rPr lang="en-GB" sz="1200" dirty="0"/>
              <a:t> </a:t>
            </a:r>
          </a:p>
          <a:p>
            <a:r>
              <a:rPr lang="en-GB" sz="1200" dirty="0"/>
              <a:t>The characteristics and reactions of the interaction partner appear to be as critical to this process as the behaviour and words of children themselves.  </a:t>
            </a:r>
            <a:r>
              <a:rPr lang="en-GB" sz="1200" b="1" dirty="0"/>
              <a:t>How we act counts!!</a:t>
            </a:r>
          </a:p>
          <a:p>
            <a:endParaRPr lang="en-GB" sz="1200" dirty="0"/>
          </a:p>
          <a:p>
            <a:r>
              <a:rPr lang="en-GB" sz="1200" dirty="0"/>
              <a:t>Therefore – </a:t>
            </a:r>
            <a:r>
              <a:rPr lang="en-GB" sz="1200" b="1" dirty="0"/>
              <a:t>we as professionals are as critical to the disclosure process as the children themselves.</a:t>
            </a:r>
            <a:endParaRPr lang="en-GB" sz="1200" dirty="0"/>
          </a:p>
          <a:p>
            <a:endParaRPr lang="en-GB" dirty="0"/>
          </a:p>
        </p:txBody>
      </p:sp>
      <p:sp>
        <p:nvSpPr>
          <p:cNvPr id="4" name="Slide Number Placeholder 3"/>
          <p:cNvSpPr>
            <a:spLocks noGrp="1"/>
          </p:cNvSpPr>
          <p:nvPr>
            <p:ph type="sldNum" sz="quarter" idx="10"/>
          </p:nvPr>
        </p:nvSpPr>
        <p:spPr/>
        <p:txBody>
          <a:bodyPr/>
          <a:lstStyle/>
          <a:p>
            <a:pPr marL="0" marR="0" lvl="0" indent="0" algn="r" defTabSz="1021226" rtl="0" eaLnBrk="1" fontAlgn="auto" latinLnBrk="0" hangingPunct="1">
              <a:lnSpc>
                <a:spcPct val="100000"/>
              </a:lnSpc>
              <a:spcBef>
                <a:spcPts val="0"/>
              </a:spcBef>
              <a:spcAft>
                <a:spcPts val="0"/>
              </a:spcAft>
              <a:buClrTx/>
              <a:buSzTx/>
              <a:buFontTx/>
              <a:buNone/>
              <a:tabLst/>
              <a:defRPr/>
            </a:pPr>
            <a:fld id="{558D09DC-2FAF-4942-B6B5-AFF929D3D350}" type="slidenum">
              <a:rPr kumimoji="0" lang="en-GB" sz="1300" b="0" i="0" u="none" strike="noStrike" kern="1200" cap="none" spc="0" normalizeH="0" baseline="0" noProof="0">
                <a:ln>
                  <a:noFill/>
                </a:ln>
                <a:solidFill>
                  <a:prstClr val="black"/>
                </a:solidFill>
                <a:effectLst/>
                <a:uLnTx/>
                <a:uFillTx/>
                <a:latin typeface="Calibri"/>
                <a:ea typeface="+mn-ea"/>
                <a:cs typeface="+mn-cs"/>
              </a:rPr>
              <a:pPr marL="0" marR="0" lvl="0" indent="0" algn="r" defTabSz="1021226" rtl="0" eaLnBrk="1" fontAlgn="auto" latinLnBrk="0" hangingPunct="1">
                <a:lnSpc>
                  <a:spcPct val="100000"/>
                </a:lnSpc>
                <a:spcBef>
                  <a:spcPts val="0"/>
                </a:spcBef>
                <a:spcAft>
                  <a:spcPts val="0"/>
                </a:spcAft>
                <a:buClrTx/>
                <a:buSzTx/>
                <a:buFontTx/>
                <a:buNone/>
                <a:tabLst/>
                <a:defRPr/>
              </a:pPr>
              <a:t>31</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12797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36C4D-6C5D-6655-615E-9F35ED699F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1089D7-6E0D-EFB3-E270-3CAABF339D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D64D0C-AC61-21F7-8CBB-3A3D356349CC}"/>
              </a:ext>
            </a:extLst>
          </p:cNvPr>
          <p:cNvSpPr>
            <a:spLocks noGrp="1"/>
          </p:cNvSpPr>
          <p:nvPr>
            <p:ph type="body" idx="1"/>
          </p:nvPr>
        </p:nvSpPr>
        <p:spPr/>
        <p:txBody>
          <a:bodyPr/>
          <a:lstStyle/>
          <a:p>
            <a:r>
              <a:rPr lang="en-GB" sz="1200" b="1" kern="1200" dirty="0">
                <a:solidFill>
                  <a:schemeClr val="tx1"/>
                </a:solidFill>
                <a:effectLst/>
                <a:latin typeface="+mn-lt"/>
                <a:ea typeface="+mn-ea"/>
                <a:cs typeface="+mn-cs"/>
              </a:rPr>
              <a:t>Containing the Secret and the Pressure Cooker Effect.</a:t>
            </a:r>
          </a:p>
          <a:p>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Simple read through of slide.</a:t>
            </a:r>
          </a:p>
          <a:p>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following article explains </a:t>
            </a:r>
            <a:r>
              <a:rPr lang="en-US" sz="1200" kern="1200" dirty="0" err="1">
                <a:solidFill>
                  <a:schemeClr val="tx1"/>
                </a:solidFill>
                <a:effectLst/>
                <a:latin typeface="+mn-lt"/>
                <a:ea typeface="+mn-ea"/>
                <a:cs typeface="+mn-cs"/>
              </a:rPr>
              <a:t>McElvaney’s</a:t>
            </a:r>
            <a:r>
              <a:rPr lang="en-US" sz="1200" kern="1200" dirty="0">
                <a:solidFill>
                  <a:schemeClr val="tx1"/>
                </a:solidFill>
                <a:effectLst/>
                <a:latin typeface="+mn-lt"/>
                <a:ea typeface="+mn-ea"/>
                <a:cs typeface="+mn-cs"/>
              </a:rPr>
              <a:t> idea around the ‘pressure cooker effect’:</a:t>
            </a:r>
          </a:p>
          <a:p>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Containing the Secret of Child Sexual Abuse.   Journal of Interpersonal Violence, 27(6) 1155 – 1175.  </a:t>
            </a:r>
            <a:r>
              <a:rPr lang="en-US" sz="1200" kern="1200" dirty="0" err="1">
                <a:solidFill>
                  <a:schemeClr val="tx1"/>
                </a:solidFill>
                <a:effectLst/>
                <a:latin typeface="+mn-lt"/>
                <a:ea typeface="+mn-ea"/>
                <a:cs typeface="+mn-cs"/>
              </a:rPr>
              <a:t>McElvaney</a:t>
            </a:r>
            <a:r>
              <a:rPr lang="en-US" sz="1200" kern="1200" dirty="0">
                <a:solidFill>
                  <a:schemeClr val="tx1"/>
                </a:solidFill>
                <a:effectLst/>
                <a:latin typeface="+mn-lt"/>
                <a:ea typeface="+mn-ea"/>
                <a:cs typeface="+mn-cs"/>
              </a:rPr>
              <a:t>, R., Greene, S., Hogan, D.  (2012)</a:t>
            </a:r>
          </a:p>
          <a:p>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useful for practitioners to think about this process to inform their work with children – for example, during stage two (the pressure cooker effect), children are torn about whether to tell or not – so if we think about this as professionals, then we can think about what they may need to hear from us to help them to problem solve in this situation.</a:t>
            </a:r>
            <a:endParaRPr lang="en-GB" sz="1200" kern="1200" dirty="0">
              <a:solidFill>
                <a:schemeClr val="tx1"/>
              </a:solidFill>
              <a:effectLst/>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DCC6D0FA-47AF-51D4-EF41-0F3894D949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FB7A5-D106-41F5-B54C-EFC89ADA830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3906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information on this slide is taken from this report </a:t>
            </a:r>
            <a:r>
              <a:rPr lang="en-GB" dirty="0">
                <a:hlinkClick r:id="rId3"/>
              </a:rPr>
              <a:t>The Child Safeguarding Practice Review Panel - I wanted them all to notice</a:t>
            </a:r>
            <a:endParaRPr lang="en-GB" dirty="0"/>
          </a:p>
        </p:txBody>
      </p:sp>
      <p:sp>
        <p:nvSpPr>
          <p:cNvPr id="4" name="Slide Number Placeholder 3"/>
          <p:cNvSpPr>
            <a:spLocks noGrp="1"/>
          </p:cNvSpPr>
          <p:nvPr>
            <p:ph type="sldNum" sz="quarter" idx="5"/>
          </p:nvPr>
        </p:nvSpPr>
        <p:spPr/>
        <p:txBody>
          <a:bodyPr/>
          <a:lstStyle/>
          <a:p>
            <a:fld id="{903D5A04-0BD2-4C4F-B397-B46A5D3B32E9}" type="slidenum">
              <a:rPr lang="en-US" smtClean="0"/>
              <a:t>3</a:t>
            </a:fld>
            <a:endParaRPr lang="en-US"/>
          </a:p>
        </p:txBody>
      </p:sp>
    </p:spTree>
    <p:extLst>
      <p:ext uri="{BB962C8B-B14F-4D97-AF65-F5344CB8AC3E}">
        <p14:creationId xmlns:p14="http://schemas.microsoft.com/office/powerpoint/2010/main" val="3136515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6B4BA-29BB-B2FE-E2DC-87201D3573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54FA8A-B44C-6E41-F3B5-24CACB2E27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B15D5A-C821-C1C6-2F76-FC9107352B87}"/>
              </a:ext>
            </a:extLst>
          </p:cNvPr>
          <p:cNvSpPr>
            <a:spLocks noGrp="1"/>
          </p:cNvSpPr>
          <p:nvPr>
            <p:ph type="body" idx="1"/>
          </p:nvPr>
        </p:nvSpPr>
        <p:spPr/>
        <p:txBody>
          <a:bodyPr/>
          <a:lstStyle/>
          <a:p>
            <a:r>
              <a:rPr lang="en-GB" dirty="0"/>
              <a:t>Ask the group to reflect on this on their own for a few minutes. Invite people to share anything that they feel comfortable in sharing.</a:t>
            </a:r>
          </a:p>
        </p:txBody>
      </p:sp>
      <p:sp>
        <p:nvSpPr>
          <p:cNvPr id="4" name="Slide Number Placeholder 3">
            <a:extLst>
              <a:ext uri="{FF2B5EF4-FFF2-40B4-BE49-F238E27FC236}">
                <a16:creationId xmlns:a16="http://schemas.microsoft.com/office/drawing/2014/main" id="{985F5372-505F-069B-1D5D-1F1FDA303D7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FB7A5-D106-41F5-B54C-EFC89ADA830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79530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2508C-EF25-776F-B9E5-DF5E470506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07C0EE-7C0B-5FD0-675D-10D0102603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9191FB-D308-722F-61A2-5D363B382D3A}"/>
              </a:ext>
            </a:extLst>
          </p:cNvPr>
          <p:cNvSpPr>
            <a:spLocks noGrp="1"/>
          </p:cNvSpPr>
          <p:nvPr>
            <p:ph type="body" idx="1"/>
          </p:nvPr>
        </p:nvSpPr>
        <p:spPr/>
        <p:txBody>
          <a:bodyPr/>
          <a:lstStyle/>
          <a:p>
            <a:r>
              <a:rPr lang="en-US" dirty="0"/>
              <a:t>Go into breakout rooms for a 5 minute discussion on how comfortable we feel about gathering this information, bearing in mind the group’s previous individual reflections </a:t>
            </a:r>
          </a:p>
        </p:txBody>
      </p:sp>
      <p:sp>
        <p:nvSpPr>
          <p:cNvPr id="4" name="Slide Number Placeholder 3">
            <a:extLst>
              <a:ext uri="{FF2B5EF4-FFF2-40B4-BE49-F238E27FC236}">
                <a16:creationId xmlns:a16="http://schemas.microsoft.com/office/drawing/2014/main" id="{AD2A953A-057A-D639-E28A-0FB9D84B5C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FB7A5-D106-41F5-B54C-EFC89ADA830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1558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video shows the introduction to the Communicating with children resource </a:t>
            </a:r>
          </a:p>
        </p:txBody>
      </p:sp>
      <p:sp>
        <p:nvSpPr>
          <p:cNvPr id="4" name="Slide Number Placeholder 3"/>
          <p:cNvSpPr>
            <a:spLocks noGrp="1"/>
          </p:cNvSpPr>
          <p:nvPr>
            <p:ph type="sldNum" sz="quarter" idx="5"/>
          </p:nvPr>
        </p:nvSpPr>
        <p:spPr/>
        <p:txBody>
          <a:bodyPr/>
          <a:lstStyle/>
          <a:p>
            <a:fld id="{903D5A04-0BD2-4C4F-B397-B46A5D3B32E9}" type="slidenum">
              <a:rPr lang="en-US" smtClean="0"/>
              <a:t>36</a:t>
            </a:fld>
            <a:endParaRPr lang="en-US"/>
          </a:p>
        </p:txBody>
      </p:sp>
    </p:spTree>
    <p:extLst>
      <p:ext uri="{BB962C8B-B14F-4D97-AF65-F5344CB8AC3E}">
        <p14:creationId xmlns:p14="http://schemas.microsoft.com/office/powerpoint/2010/main" val="18178673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slide looks at the findings from ‘</a:t>
            </a:r>
            <a:r>
              <a:rPr lang="en-US" sz="1200" b="1" dirty="0"/>
              <a:t>No One Noticed, No One Heard</a:t>
            </a:r>
            <a:r>
              <a:rPr lang="en-US" sz="1200" dirty="0"/>
              <a:t>:  A study of disclosures of childhood abuse’ (</a:t>
            </a:r>
            <a:r>
              <a:rPr lang="en-US" sz="1200" dirty="0" err="1"/>
              <a:t>Allnock</a:t>
            </a:r>
            <a:r>
              <a:rPr lang="en-US" sz="1200" dirty="0"/>
              <a:t> and Miller, 2013) on what prompted young people to disclose.  </a:t>
            </a:r>
            <a:endParaRPr lang="en-GB" sz="1200" dirty="0"/>
          </a:p>
          <a:p>
            <a:r>
              <a:rPr lang="en-US" sz="1200" dirty="0"/>
              <a:t> </a:t>
            </a:r>
            <a:endParaRPr lang="en-GB" sz="1200" dirty="0"/>
          </a:p>
          <a:p>
            <a:pPr lvl="0"/>
            <a:r>
              <a:rPr lang="en-GB" sz="1200" b="1" dirty="0"/>
              <a:t>When someone noticed the signs and impact of abuse and asked about it - </a:t>
            </a:r>
            <a:r>
              <a:rPr lang="en-GB" sz="1200" i="1" dirty="0"/>
              <a:t>It is a very powerful motivator for young people to disclose if an adult takes notice of their struggles and asks them about them.  </a:t>
            </a:r>
          </a:p>
          <a:p>
            <a:pPr lvl="0"/>
            <a:r>
              <a:rPr lang="en-GB" sz="1200" i="1" dirty="0"/>
              <a:t>Useful to highlight to participants that this is well within all of our capacity.  </a:t>
            </a:r>
            <a:endParaRPr lang="en-GB" sz="1200" dirty="0"/>
          </a:p>
          <a:p>
            <a:pPr lvl="0"/>
            <a:endParaRPr lang="en-GB" sz="1200" b="1" dirty="0"/>
          </a:p>
          <a:p>
            <a:pPr marL="285750" lvl="0" indent="-285750">
              <a:buFont typeface="Arial" panose="020B0604020202020204" pitchFamily="34" charset="0"/>
              <a:buChar char="•"/>
            </a:pPr>
            <a:r>
              <a:rPr lang="en-GB" sz="1200" b="1" dirty="0"/>
              <a:t>For some it was when asked a direct question</a:t>
            </a:r>
          </a:p>
          <a:p>
            <a:pPr marL="285750" lvl="0" indent="-285750">
              <a:buFont typeface="Arial" panose="020B0604020202020204" pitchFamily="34" charset="0"/>
              <a:buChar char="•"/>
            </a:pPr>
            <a:endParaRPr lang="en-GB" sz="1200" b="1" dirty="0"/>
          </a:p>
          <a:p>
            <a:pPr marL="285750" lvl="0" indent="-285750">
              <a:buFont typeface="Arial" panose="020B0604020202020204" pitchFamily="34" charset="0"/>
              <a:buChar char="•"/>
            </a:pPr>
            <a:r>
              <a:rPr lang="en-GB" sz="1200" b="1" dirty="0"/>
              <a:t>For others through building trust by providing a safe place to talk  </a:t>
            </a:r>
          </a:p>
          <a:p>
            <a:pPr lvl="0"/>
            <a:endParaRPr lang="en-GB" sz="1200" b="1" i="1" dirty="0"/>
          </a:p>
          <a:p>
            <a:pPr lvl="0"/>
            <a:r>
              <a:rPr lang="en-GB" sz="1200" b="0" i="1" dirty="0"/>
              <a:t>Consider which might be best for the child and you and try both….. </a:t>
            </a:r>
            <a:endParaRPr lang="en-GB" sz="1200" b="0" dirty="0"/>
          </a:p>
          <a:p>
            <a:r>
              <a:rPr lang="en-GB" sz="1200" dirty="0"/>
              <a:t> </a:t>
            </a:r>
          </a:p>
          <a:p>
            <a:r>
              <a:rPr lang="en-GB" sz="1200" b="1" dirty="0"/>
              <a:t>The study also identified the following factors which prompt disclosure:</a:t>
            </a:r>
          </a:p>
          <a:p>
            <a:r>
              <a:rPr lang="en-GB" sz="1200" dirty="0"/>
              <a:t> </a:t>
            </a:r>
          </a:p>
          <a:p>
            <a:pPr lvl="0"/>
            <a:r>
              <a:rPr lang="en-GB" sz="1200" b="1" dirty="0"/>
              <a:t>1. Developmental Changes And Learning </a:t>
            </a:r>
            <a:r>
              <a:rPr lang="en-GB" sz="1200" dirty="0"/>
              <a:t>– </a:t>
            </a:r>
            <a:r>
              <a:rPr lang="en-GB" sz="1200" i="1" dirty="0"/>
              <a:t>for some, entering puberty and developing fears around pregnancy meant they told, for others having sex education at school and realising they were experiencing abuse</a:t>
            </a:r>
          </a:p>
          <a:p>
            <a:pPr lvl="0"/>
            <a:endParaRPr lang="en-GB" sz="1200" dirty="0"/>
          </a:p>
          <a:p>
            <a:pPr lvl="0"/>
            <a:r>
              <a:rPr lang="en-GB" sz="1200" b="1" dirty="0"/>
              <a:t>2. When They Could No Longer Cope </a:t>
            </a:r>
            <a:r>
              <a:rPr lang="en-GB" sz="1200" dirty="0"/>
              <a:t>– </a:t>
            </a:r>
            <a:r>
              <a:rPr lang="en-GB" sz="1200" i="1" dirty="0"/>
              <a:t>for some, just feeling that they could take no more, and in weighing it up, telling felt like the best option- Feeling like a pressure cooker holding unto the secret </a:t>
            </a:r>
          </a:p>
          <a:p>
            <a:pPr lvl="0"/>
            <a:endParaRPr lang="en-GB" sz="1200" dirty="0"/>
          </a:p>
          <a:p>
            <a:pPr lvl="0"/>
            <a:r>
              <a:rPr lang="en-GB" sz="1200" b="1" dirty="0"/>
              <a:t>3. Escalating Violence In The Abusive Acts </a:t>
            </a:r>
            <a:r>
              <a:rPr lang="en-GB" sz="1200" dirty="0"/>
              <a:t>– </a:t>
            </a:r>
            <a:r>
              <a:rPr lang="en-GB" sz="1200" i="1" dirty="0"/>
              <a:t>for some, when they felt the abuse was becoming more serious, for example moving towards penetration or rape.</a:t>
            </a:r>
          </a:p>
          <a:p>
            <a:pPr lvl="0"/>
            <a:endParaRPr lang="en-GB" sz="1200" dirty="0"/>
          </a:p>
          <a:p>
            <a:pPr lvl="0"/>
            <a:r>
              <a:rPr lang="en-GB" sz="1200" b="1" dirty="0"/>
              <a:t>4. To Protect Others From Similar Abuse </a:t>
            </a:r>
            <a:r>
              <a:rPr lang="en-GB" sz="1200" dirty="0"/>
              <a:t>– </a:t>
            </a:r>
            <a:r>
              <a:rPr lang="en-GB" sz="1200" i="1" dirty="0"/>
              <a:t>a particularly common point where children, young people and adults tell in order to protect siblings or other family members</a:t>
            </a:r>
            <a:endParaRPr lang="en-GB" dirty="0"/>
          </a:p>
          <a:p>
            <a:pPr>
              <a:lnSpc>
                <a:spcPct val="115000"/>
              </a:lnSpc>
              <a:spcBef>
                <a:spcPts val="600"/>
              </a:spcBef>
              <a:spcAft>
                <a:spcPts val="600"/>
              </a:spcAft>
            </a:pPr>
            <a:endParaRPr lang="en-GB" sz="1200" b="1"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76477BCA-ACAB-4B8E-99B4-663D3CDE2756}" type="slidenum">
              <a:rPr lang="en-GB" smtClean="0"/>
              <a:t>37</a:t>
            </a:fld>
            <a:endParaRPr lang="en-GB"/>
          </a:p>
        </p:txBody>
      </p:sp>
    </p:spTree>
    <p:extLst>
      <p:ext uri="{BB962C8B-B14F-4D97-AF65-F5344CB8AC3E}">
        <p14:creationId xmlns:p14="http://schemas.microsoft.com/office/powerpoint/2010/main" val="26725870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 will talk more about each of these in the next few slides</a:t>
            </a:r>
          </a:p>
          <a:p>
            <a:endParaRPr lang="en-GB" dirty="0">
              <a:cs typeface="Calibri"/>
            </a:endParaRPr>
          </a:p>
        </p:txBody>
      </p:sp>
      <p:sp>
        <p:nvSpPr>
          <p:cNvPr id="4" name="Slide Number Placeholder 3"/>
          <p:cNvSpPr>
            <a:spLocks noGrp="1"/>
          </p:cNvSpPr>
          <p:nvPr>
            <p:ph type="sldNum" sz="quarter" idx="5"/>
          </p:nvPr>
        </p:nvSpPr>
        <p:spPr/>
        <p:txBody>
          <a:bodyPr/>
          <a:lstStyle/>
          <a:p>
            <a:fld id="{903D5A04-0BD2-4C4F-B397-B46A5D3B32E9}" type="slidenum">
              <a:rPr lang="en-US" smtClean="0"/>
              <a:t>38</a:t>
            </a:fld>
            <a:endParaRPr lang="en-US"/>
          </a:p>
        </p:txBody>
      </p:sp>
    </p:spTree>
    <p:extLst>
      <p:ext uri="{BB962C8B-B14F-4D97-AF65-F5344CB8AC3E}">
        <p14:creationId xmlns:p14="http://schemas.microsoft.com/office/powerpoint/2010/main" val="20335365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903D5A04-0BD2-4C4F-B397-B46A5D3B32E9}" type="slidenum">
              <a:rPr lang="en-US" smtClean="0"/>
              <a:t>39</a:t>
            </a:fld>
            <a:endParaRPr lang="en-US"/>
          </a:p>
        </p:txBody>
      </p:sp>
    </p:spTree>
    <p:extLst>
      <p:ext uri="{BB962C8B-B14F-4D97-AF65-F5344CB8AC3E}">
        <p14:creationId xmlns:p14="http://schemas.microsoft.com/office/powerpoint/2010/main" val="41819603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Times New Roman" panose="02020603050405020304" pitchFamily="18" charset="0"/>
              </a:rPr>
              <a:t>Suggested script</a:t>
            </a:r>
          </a:p>
          <a:p>
            <a:endParaRPr lang="en-US" dirty="0">
              <a:ea typeface="Times New Roman" panose="02020603050405020304" pitchFamily="18" charset="0"/>
            </a:endParaRPr>
          </a:p>
          <a:p>
            <a:r>
              <a:rPr lang="en-GB" dirty="0"/>
              <a:t>In situations where the child has not told you that they are being or have been abused, but they may recently have become unusually quiet and withdrawn, bullied other children, displayed sexualised behaviour, or showed signs of distress or other signs which could indicate sexual abuse, </a:t>
            </a:r>
            <a:r>
              <a:rPr lang="en-US" dirty="0">
                <a:ea typeface="Times New Roman" panose="02020603050405020304" pitchFamily="18" charset="0"/>
              </a:rPr>
              <a:t>“I have noticed” statements are useful in demonstrating to the child that you are thinking about them and holding them in mind. </a:t>
            </a:r>
          </a:p>
          <a:p>
            <a:endParaRPr lang="en-US" dirty="0">
              <a:ea typeface="Times New Roman" panose="02020603050405020304" pitchFamily="18" charset="0"/>
            </a:endParaRPr>
          </a:p>
          <a:p>
            <a:r>
              <a:rPr lang="en-US" dirty="0">
                <a:ea typeface="Times New Roman" panose="02020603050405020304" pitchFamily="18" charset="0"/>
              </a:rPr>
              <a:t>The child may or may not respond to you at this point and it is important that you don’t expect to receive a response. However, you may want to say more to open up a conversation and you may choose to say things like:</a:t>
            </a:r>
            <a:endParaRPr lang="en-GB" dirty="0">
              <a:ea typeface="Times New Roman" panose="02020603050405020304" pitchFamily="18" charset="0"/>
            </a:endParaRPr>
          </a:p>
          <a:p>
            <a:r>
              <a:rPr lang="en-US" dirty="0">
                <a:ea typeface="Times New Roman" panose="02020603050405020304" pitchFamily="18" charset="0"/>
              </a:rPr>
              <a:t> </a:t>
            </a:r>
            <a:endParaRPr lang="en-GB" dirty="0">
              <a:ea typeface="Times New Roman" panose="02020603050405020304" pitchFamily="18" charset="0"/>
            </a:endParaRPr>
          </a:p>
          <a:p>
            <a:pPr marL="362377" indent="-362377">
              <a:spcBef>
                <a:spcPts val="634"/>
              </a:spcBef>
              <a:buFont typeface="Calibri" panose="020F0502020204030204" pitchFamily="34" charset="0"/>
              <a:buChar char="-"/>
            </a:pPr>
            <a:r>
              <a:rPr lang="en-US" dirty="0">
                <a:ea typeface="Times New Roman" panose="02020603050405020304" pitchFamily="18" charset="0"/>
                <a:cs typeface="Arial" panose="020B0604020202020204" pitchFamily="34" charset="0"/>
              </a:rPr>
              <a:t>Help me understand</a:t>
            </a:r>
            <a:endParaRPr lang="en-GB" dirty="0">
              <a:ea typeface="Yu Mincho" panose="02020400000000000000" pitchFamily="18" charset="-128"/>
              <a:cs typeface="Arial" panose="020B0604020202020204" pitchFamily="34" charset="0"/>
            </a:endParaRPr>
          </a:p>
          <a:p>
            <a:pPr marL="362377" indent="-362377">
              <a:buFont typeface="Calibri" panose="020F0502020204030204" pitchFamily="34" charset="0"/>
              <a:buChar char="-"/>
            </a:pPr>
            <a:r>
              <a:rPr lang="en-US" dirty="0">
                <a:ea typeface="Times New Roman" panose="02020603050405020304" pitchFamily="18" charset="0"/>
                <a:cs typeface="Arial" panose="020B0604020202020204" pitchFamily="34" charset="0"/>
              </a:rPr>
              <a:t>Can you tell me more about that</a:t>
            </a:r>
            <a:endParaRPr lang="en-GB" dirty="0">
              <a:ea typeface="Yu Mincho" panose="02020400000000000000" pitchFamily="18" charset="-128"/>
              <a:cs typeface="Arial" panose="020B0604020202020204" pitchFamily="34" charset="0"/>
            </a:endParaRPr>
          </a:p>
          <a:p>
            <a:pPr marL="362377" indent="-362377">
              <a:buFont typeface="Calibri" panose="020F0502020204030204" pitchFamily="34" charset="0"/>
              <a:buChar char="-"/>
            </a:pPr>
            <a:r>
              <a:rPr lang="en-US" dirty="0">
                <a:ea typeface="Times New Roman" panose="02020603050405020304" pitchFamily="18" charset="0"/>
                <a:cs typeface="Arial" panose="020B0604020202020204" pitchFamily="34" charset="0"/>
              </a:rPr>
              <a:t>I have noticed X and I wonder what might be going on for you at the moment</a:t>
            </a:r>
            <a:endParaRPr lang="en-GB" dirty="0">
              <a:ea typeface="Yu Mincho" panose="02020400000000000000" pitchFamily="18" charset="-128"/>
              <a:cs typeface="Arial" panose="020B0604020202020204" pitchFamily="34" charset="0"/>
            </a:endParaRPr>
          </a:p>
          <a:p>
            <a:pPr marL="362377" indent="-362377">
              <a:spcAft>
                <a:spcPts val="634"/>
              </a:spcAft>
              <a:buFont typeface="Calibri" panose="020F0502020204030204" pitchFamily="34" charset="0"/>
              <a:buChar char="-"/>
            </a:pPr>
            <a:r>
              <a:rPr lang="en-US" dirty="0">
                <a:ea typeface="Times New Roman" panose="02020603050405020304" pitchFamily="18" charset="0"/>
                <a:cs typeface="Arial" panose="020B0604020202020204" pitchFamily="34" charset="0"/>
              </a:rPr>
              <a:t>I have noticed X and would like to understand more about that</a:t>
            </a:r>
          </a:p>
          <a:p>
            <a:pPr>
              <a:spcAft>
                <a:spcPts val="634"/>
              </a:spcAft>
            </a:pPr>
            <a:endParaRPr lang="en-US" dirty="0">
              <a:ea typeface="Yu Mincho" panose="02020400000000000000" pitchFamily="18" charset="-128"/>
              <a:cs typeface="Arial" panose="020B0604020202020204" pitchFamily="34" charset="0"/>
            </a:endParaRPr>
          </a:p>
          <a:p>
            <a:endParaRPr lang="en-GB" dirty="0"/>
          </a:p>
          <a:p>
            <a:endParaRPr lang="en-US" b="1" dirty="0">
              <a:cs typeface="Calibri"/>
            </a:endParaRPr>
          </a:p>
        </p:txBody>
      </p:sp>
      <p:sp>
        <p:nvSpPr>
          <p:cNvPr id="4" name="Slide Number Placeholder 3"/>
          <p:cNvSpPr>
            <a:spLocks noGrp="1"/>
          </p:cNvSpPr>
          <p:nvPr>
            <p:ph type="sldNum" sz="quarter" idx="10"/>
          </p:nvPr>
        </p:nvSpPr>
        <p:spPr/>
        <p:txBody>
          <a:bodyPr/>
          <a:lstStyle/>
          <a:p>
            <a:pPr defTabSz="966338">
              <a:defRPr/>
            </a:pPr>
            <a:fld id="{903D5A04-0BD2-4C4F-B397-B46A5D3B32E9}" type="slidenum">
              <a:rPr lang="en-US" sz="1400">
                <a:solidFill>
                  <a:prstClr val="black"/>
                </a:solidFill>
                <a:latin typeface="Calibri"/>
              </a:rPr>
              <a:pPr defTabSz="966338">
                <a:defRPr/>
              </a:pPr>
              <a:t>40</a:t>
            </a:fld>
            <a:endParaRPr lang="en-US" sz="1400">
              <a:solidFill>
                <a:prstClr val="black"/>
              </a:solidFill>
              <a:latin typeface="Calibri"/>
            </a:endParaRPr>
          </a:p>
        </p:txBody>
      </p:sp>
    </p:spTree>
    <p:extLst>
      <p:ext uri="{BB962C8B-B14F-4D97-AF65-F5344CB8AC3E}">
        <p14:creationId xmlns:p14="http://schemas.microsoft.com/office/powerpoint/2010/main" val="16820014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will likely be times when you need to ask more direct or specific questions. This continuum of question types can help you think about how to adapt your questioning style to meet the needs of the child and </a:t>
            </a:r>
          </a:p>
          <a:p>
            <a:endParaRPr lang="en-GB" dirty="0"/>
          </a:p>
          <a:p>
            <a:r>
              <a:rPr lang="en-GB" dirty="0"/>
              <a:t>The continuum ranges from very open general invitations (“tell me…”) to biased or suggestive questions where the answer is presupposed by the adult (“he hurt you, didn’t he”)</a:t>
            </a:r>
          </a:p>
          <a:p>
            <a:endParaRPr lang="en-GB" dirty="0"/>
          </a:p>
          <a:p>
            <a:r>
              <a:rPr lang="en-GB" b="1" dirty="0"/>
              <a:t>General invitation</a:t>
            </a:r>
          </a:p>
          <a:p>
            <a:r>
              <a:rPr lang="en-GB" dirty="0"/>
              <a:t>Thought to give the most accurate responses. However, younger children (under 5) may struggle with general invitations and may need more directive questions to be able to tell. So, for example, younger children may need more cued invitations……</a:t>
            </a:r>
          </a:p>
          <a:p>
            <a:endParaRPr lang="en-GB" dirty="0"/>
          </a:p>
          <a:p>
            <a:r>
              <a:rPr lang="en-GB" b="1" dirty="0"/>
              <a:t>Cued invitation</a:t>
            </a:r>
          </a:p>
          <a:p>
            <a:r>
              <a:rPr lang="en-GB" dirty="0"/>
              <a:t>Open invitation using undisputed facts from the child (“you said he hurt you……tell me more about that”) – these need to be undisputed facts from the child’s own words so you would only use this specific example if the child used the words “he hurt me”. Younger children may need this kind of scaffolding </a:t>
            </a:r>
          </a:p>
          <a:p>
            <a:endParaRPr lang="en-GB" dirty="0"/>
          </a:p>
          <a:p>
            <a:r>
              <a:rPr lang="en-GB" b="1" dirty="0"/>
              <a:t>Open-ended directive</a:t>
            </a:r>
          </a:p>
          <a:p>
            <a:r>
              <a:rPr lang="en-GB" dirty="0"/>
              <a:t>W questions which invite a narrative (“what else happened?”) – these may help children aged 3-5 but you need to make sure the child understands the complexity of the question</a:t>
            </a:r>
          </a:p>
          <a:p>
            <a:endParaRPr lang="en-GB" dirty="0"/>
          </a:p>
          <a:p>
            <a:r>
              <a:rPr lang="en-GB" b="1" dirty="0"/>
              <a:t>Closed-ended directive</a:t>
            </a:r>
          </a:p>
          <a:p>
            <a:r>
              <a:rPr lang="en-GB" dirty="0"/>
              <a:t>W questions which can be answered in one or two words (e.g. where did he touch you?”) – be careful not to ask questions that assume (e.g. asking “who else was there?” assumes that there was someone else present</a:t>
            </a:r>
          </a:p>
          <a:p>
            <a:endParaRPr lang="en-GB" dirty="0"/>
          </a:p>
          <a:p>
            <a:r>
              <a:rPr lang="en-GB" b="1" dirty="0"/>
              <a:t>Option posing questions</a:t>
            </a:r>
          </a:p>
          <a:p>
            <a:r>
              <a:rPr lang="en-GB" dirty="0"/>
              <a:t>Be careful with these questions – offering choices that close down a range of other options can be leading and especially difficult for younger children to answer</a:t>
            </a:r>
          </a:p>
          <a:p>
            <a:endParaRPr lang="en-GB" dirty="0"/>
          </a:p>
          <a:p>
            <a:r>
              <a:rPr lang="en-GB" b="1" dirty="0"/>
              <a:t>Suggestively worded questions</a:t>
            </a:r>
          </a:p>
          <a:p>
            <a:r>
              <a:rPr lang="en-GB" dirty="0"/>
              <a:t>To be avoided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42345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the child uses ambiguous language (e.g., referring to “my flower”) you may need to clarify their meaning. You may say, “Children often use different words to describe things; can you tell me what you mean when you say ‘flower’?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a:lnSpc>
                <a:spcPct val="100000"/>
              </a:lnSpc>
            </a:pPr>
            <a:r>
              <a:rPr lang="en-GB" sz="1200" dirty="0"/>
              <a:t>Questions beginning with ‘why’ should be avoided ad they can sound blaming to the child and can be interpreted as accusatory</a:t>
            </a:r>
          </a:p>
          <a:p>
            <a:pPr>
              <a:lnSpc>
                <a:spcPct val="100000"/>
              </a:lnSpc>
            </a:pPr>
            <a:r>
              <a:rPr lang="en-GB" sz="1200" dirty="0"/>
              <a:t> </a:t>
            </a:r>
          </a:p>
          <a:p>
            <a:pPr>
              <a:lnSpc>
                <a:spcPct val="100000"/>
              </a:lnSpc>
            </a:pPr>
            <a:r>
              <a:rPr lang="en-GB" sz="1200" dirty="0"/>
              <a:t>If you want to understand more about the reasons for a child’s fear of going home, for example, ask instead: </a:t>
            </a:r>
            <a:r>
              <a:rPr lang="en-GB" sz="1200" dirty="0">
                <a:solidFill>
                  <a:schemeClr val="accent3"/>
                </a:solidFill>
              </a:rPr>
              <a:t>“</a:t>
            </a:r>
            <a:r>
              <a:rPr lang="en-GB" sz="1200" b="1" dirty="0">
                <a:solidFill>
                  <a:schemeClr val="accent3"/>
                </a:solidFill>
              </a:rPr>
              <a:t>What is it you are afraid will happen if you go home</a:t>
            </a:r>
            <a:r>
              <a:rPr lang="en-GB" sz="1200" dirty="0">
                <a:solidFill>
                  <a:schemeClr val="accent3"/>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903D5A04-0BD2-4C4F-B397-B46A5D3B32E9}" type="slidenum">
              <a:rPr lang="en-US" smtClean="0"/>
              <a:t>42</a:t>
            </a:fld>
            <a:endParaRPr lang="en-US"/>
          </a:p>
        </p:txBody>
      </p:sp>
    </p:spTree>
    <p:extLst>
      <p:ext uri="{BB962C8B-B14F-4D97-AF65-F5344CB8AC3E}">
        <p14:creationId xmlns:p14="http://schemas.microsoft.com/office/powerpoint/2010/main" val="37967240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867" indent="-285718">
              <a:defRPr>
                <a:solidFill>
                  <a:schemeClr val="tx1"/>
                </a:solidFill>
                <a:latin typeface="Calibri" pitchFamily="34" charset="0"/>
              </a:defRPr>
            </a:lvl2pPr>
            <a:lvl3pPr marL="1142872" indent="-228574">
              <a:defRPr>
                <a:solidFill>
                  <a:schemeClr val="tx1"/>
                </a:solidFill>
                <a:latin typeface="Calibri" pitchFamily="34" charset="0"/>
              </a:defRPr>
            </a:lvl3pPr>
            <a:lvl4pPr marL="1600020" indent="-228574">
              <a:defRPr>
                <a:solidFill>
                  <a:schemeClr val="tx1"/>
                </a:solidFill>
                <a:latin typeface="Calibri" pitchFamily="34" charset="0"/>
              </a:defRPr>
            </a:lvl4pPr>
            <a:lvl5pPr marL="2057170" indent="-228574">
              <a:defRPr>
                <a:solidFill>
                  <a:schemeClr val="tx1"/>
                </a:solidFill>
                <a:latin typeface="Calibri" pitchFamily="34" charset="0"/>
              </a:defRPr>
            </a:lvl5pPr>
            <a:lvl6pPr marL="2514318" indent="-228574" fontAlgn="base">
              <a:spcBef>
                <a:spcPct val="0"/>
              </a:spcBef>
              <a:spcAft>
                <a:spcPct val="0"/>
              </a:spcAft>
              <a:defRPr>
                <a:solidFill>
                  <a:schemeClr val="tx1"/>
                </a:solidFill>
                <a:latin typeface="Calibri" pitchFamily="34" charset="0"/>
              </a:defRPr>
            </a:lvl6pPr>
            <a:lvl7pPr marL="2971468" indent="-228574" fontAlgn="base">
              <a:spcBef>
                <a:spcPct val="0"/>
              </a:spcBef>
              <a:spcAft>
                <a:spcPct val="0"/>
              </a:spcAft>
              <a:defRPr>
                <a:solidFill>
                  <a:schemeClr val="tx1"/>
                </a:solidFill>
                <a:latin typeface="Calibri" pitchFamily="34" charset="0"/>
              </a:defRPr>
            </a:lvl7pPr>
            <a:lvl8pPr marL="3428616" indent="-228574" fontAlgn="base">
              <a:spcBef>
                <a:spcPct val="0"/>
              </a:spcBef>
              <a:spcAft>
                <a:spcPct val="0"/>
              </a:spcAft>
              <a:defRPr>
                <a:solidFill>
                  <a:schemeClr val="tx1"/>
                </a:solidFill>
                <a:latin typeface="Calibri" pitchFamily="34" charset="0"/>
              </a:defRPr>
            </a:lvl8pPr>
            <a:lvl9pPr marL="3885766" indent="-228574"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7F3E5C35-F2F2-43EC-A33D-4A2971EB3E92}" type="slidenum">
              <a:rPr lang="en-GB" altLang="en-US" smtClean="0">
                <a:solidFill>
                  <a:prstClr val="black"/>
                </a:solidFill>
                <a:latin typeface="Arial" charset="0"/>
              </a:rPr>
              <a:pPr fontAlgn="base">
                <a:spcBef>
                  <a:spcPct val="0"/>
                </a:spcBef>
                <a:spcAft>
                  <a:spcPct val="0"/>
                </a:spcAft>
                <a:defRPr/>
              </a:pPr>
              <a:t>43</a:t>
            </a:fld>
            <a:endParaRPr lang="en-GB" altLang="en-US" dirty="0">
              <a:solidFill>
                <a:prstClr val="black"/>
              </a:solidFill>
              <a:latin typeface="Arial" charset="0"/>
            </a:endParaRPr>
          </a:p>
        </p:txBody>
      </p:sp>
      <p:sp>
        <p:nvSpPr>
          <p:cNvPr id="15667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a:solidFill>
                  <a:schemeClr val="tx1"/>
                </a:solidFill>
                <a:effectLst/>
                <a:latin typeface="+mn-lt"/>
                <a:ea typeface="+mn-ea"/>
                <a:cs typeface="+mn-cs"/>
              </a:rPr>
              <a:t>Not being believed.</a:t>
            </a:r>
          </a:p>
          <a:p>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Children are far more likely to </a:t>
            </a:r>
            <a:r>
              <a:rPr lang="en-US" sz="1200" b="1"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tell us what is going on, than make up something that isn’t.</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156677" name="Slide Number Placeholder 3"/>
          <p:cNvSpPr txBox="1">
            <a:spLocks noGrp="1"/>
          </p:cNvSpPr>
          <p:nvPr/>
        </p:nvSpPr>
        <p:spPr bwMode="auto">
          <a:xfrm>
            <a:off x="3883855" y="8684899"/>
            <a:ext cx="2972547" cy="457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984FDFB1-AF7B-49AB-9C6F-9DC1040669DC}" type="slidenum">
              <a:rPr lang="en-GB" altLang="en-US">
                <a:solidFill>
                  <a:prstClr val="black"/>
                </a:solidFill>
              </a:rPr>
              <a:pPr algn="r" eaLnBrk="1" hangingPunct="1">
                <a:spcBef>
                  <a:spcPct val="0"/>
                </a:spcBef>
              </a:pPr>
              <a:t>43</a:t>
            </a:fld>
            <a:endParaRPr lang="en-GB" altLang="en-US" dirty="0">
              <a:solidFill>
                <a:prstClr val="black"/>
              </a:solidFill>
            </a:endParaRPr>
          </a:p>
        </p:txBody>
      </p:sp>
    </p:spTree>
    <p:extLst>
      <p:ext uri="{BB962C8B-B14F-4D97-AF65-F5344CB8AC3E}">
        <p14:creationId xmlns:p14="http://schemas.microsoft.com/office/powerpoint/2010/main" val="2765125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t>How we would ‘definitely know’ </a:t>
            </a:r>
            <a:r>
              <a:rPr lang="en-US" sz="1300" b="1" dirty="0"/>
              <a:t>beyond reasonable doubt</a:t>
            </a:r>
            <a:r>
              <a:rPr lang="en-US" sz="1300" dirty="0"/>
              <a:t> that sexual abuse has taken place – take a moment to consider and make a note of your ideas. </a:t>
            </a:r>
            <a:endParaRPr lang="en-GB" sz="1300" dirty="0"/>
          </a:p>
          <a:p>
            <a:r>
              <a:rPr lang="en-US" sz="1300" dirty="0"/>
              <a:t> </a:t>
            </a:r>
            <a:endParaRPr lang="en-GB" sz="1300" dirty="0"/>
          </a:p>
          <a:p>
            <a:endParaRPr lang="en-US" sz="1300" dirty="0"/>
          </a:p>
          <a:p>
            <a:r>
              <a:rPr lang="en-US" sz="1300" dirty="0"/>
              <a:t>AIM:  To help people think about what we mean when we say ‘we haven’t got the evidence’ – see blog which explains this further and may be shared with the group at the end of the introductory day.</a:t>
            </a:r>
            <a:endParaRPr lang="en-GB" sz="1300" dirty="0"/>
          </a:p>
          <a:p>
            <a:r>
              <a:rPr lang="en-US" sz="1300" b="1" dirty="0"/>
              <a:t> </a:t>
            </a:r>
            <a:endParaRPr lang="en-GB" sz="1300" dirty="0"/>
          </a:p>
          <a:p>
            <a:r>
              <a:rPr lang="en-US" sz="1300" dirty="0"/>
              <a:t>Useful reading/viewing for facilitators:</a:t>
            </a:r>
            <a:endParaRPr lang="en-GB" sz="1300" dirty="0"/>
          </a:p>
          <a:p>
            <a:r>
              <a:rPr lang="en-US" sz="1300" u="sng" dirty="0">
                <a:hlinkClick r:id="rId3"/>
              </a:rPr>
              <a:t>http://www.csacentre.org.uk/resources/blog/the-myth-of-absolute-knowing/</a:t>
            </a:r>
            <a:endParaRPr lang="en-GB" sz="1300" dirty="0"/>
          </a:p>
          <a:p>
            <a:r>
              <a:rPr lang="en-US" sz="1300" dirty="0"/>
              <a:t> </a:t>
            </a:r>
            <a:endParaRPr lang="en-GB" sz="1300" dirty="0"/>
          </a:p>
          <a:p>
            <a:r>
              <a:rPr lang="en-US" sz="1300" dirty="0"/>
              <a:t>Don’t reveal the list on the slide until the end of the exercise.  </a:t>
            </a:r>
            <a:endParaRPr lang="en-GB" sz="1300" dirty="0"/>
          </a:p>
          <a:p>
            <a:r>
              <a:rPr lang="en-US" sz="1300" dirty="0"/>
              <a:t> </a:t>
            </a:r>
            <a:endParaRPr lang="en-GB" sz="1300" dirty="0"/>
          </a:p>
          <a:p>
            <a:r>
              <a:rPr lang="en-US" sz="1300" dirty="0"/>
              <a:t>Sometimes people will offer an answer that doesn’t fit this criteria, for example, that the child is sexually touching other children.  In these circumstances it is useful to say, ‘</a:t>
            </a:r>
            <a:r>
              <a:rPr lang="en-US" sz="1300" b="1" i="1" dirty="0"/>
              <a:t>yes that is indeed a strong indicator, but what might we say another cause may be for this?</a:t>
            </a:r>
            <a:r>
              <a:rPr lang="en-US" sz="1300" b="1" dirty="0"/>
              <a:t>’</a:t>
            </a:r>
            <a:r>
              <a:rPr lang="en-US" sz="1300" dirty="0"/>
              <a:t>.  They will usually then come up with the other reasons we give, e.g. ‘</a:t>
            </a:r>
            <a:r>
              <a:rPr lang="en-US" sz="1300" b="1" i="1" dirty="0"/>
              <a:t>they saw it online’</a:t>
            </a:r>
            <a:r>
              <a:rPr lang="en-US" sz="1300" b="1" dirty="0"/>
              <a:t>.  </a:t>
            </a:r>
          </a:p>
          <a:p>
            <a:endParaRPr lang="en-US" sz="1300" dirty="0"/>
          </a:p>
          <a:p>
            <a:r>
              <a:rPr lang="en-US" sz="1300" dirty="0"/>
              <a:t>Most often, they are able to come up with each of the points on the slide.  As they do this, it is an opportunity to educate, as follows.</a:t>
            </a:r>
          </a:p>
          <a:p>
            <a:endParaRPr lang="en-US" sz="1300" dirty="0"/>
          </a:p>
          <a:p>
            <a:r>
              <a:rPr lang="en-US" sz="1300" b="1" dirty="0"/>
              <a:t>REVEAL the following AFTER DISCUSSION – Stating how rare they are …</a:t>
            </a:r>
            <a:endParaRPr lang="en-GB" sz="1300" b="1" dirty="0"/>
          </a:p>
          <a:p>
            <a:r>
              <a:rPr lang="en-US" sz="1300" dirty="0"/>
              <a:t> </a:t>
            </a:r>
            <a:endParaRPr lang="en-GB" sz="1300" b="1" dirty="0"/>
          </a:p>
          <a:p>
            <a:pPr lvl="0"/>
            <a:r>
              <a:rPr lang="en-GB" sz="1300" b="1" dirty="0"/>
              <a:t>Clear Disclosure Of Sexual Abuse</a:t>
            </a:r>
            <a:r>
              <a:rPr lang="en-GB" sz="1300" dirty="0"/>
              <a:t>…repeated at least twice – </a:t>
            </a:r>
            <a:r>
              <a:rPr lang="en-GB" sz="1300" i="1" dirty="0"/>
              <a:t>yes, and sometimes more than twice, with good recollection of detail (e.g. what they were wearing and where they were) – even though trauma affects recall.  They need to say it when they first disclose, then to the police/social worker, then on video, then in evidence in court</a:t>
            </a:r>
          </a:p>
          <a:p>
            <a:pPr lvl="0"/>
            <a:endParaRPr lang="en-GB" sz="1300" dirty="0"/>
          </a:p>
          <a:p>
            <a:pPr lvl="0"/>
            <a:r>
              <a:rPr lang="en-GB" sz="1300" b="1" dirty="0"/>
              <a:t>Medical Evidence Of Sexual Harm </a:t>
            </a:r>
            <a:r>
              <a:rPr lang="en-GB" sz="1300" dirty="0"/>
              <a:t>– ‘</a:t>
            </a:r>
            <a:r>
              <a:rPr lang="en-GB" sz="1300" i="1" dirty="0"/>
              <a:t>yes, and how often do you think we get medical evidence of sexual harm?  How many of you have received a report from a paediatrician saying there is medical evidence of sexual abuse?’  The majority of reports come back with an ‘inconclusive’  finding – why do you think that is?</a:t>
            </a:r>
          </a:p>
          <a:p>
            <a:pPr lvl="0"/>
            <a:endParaRPr lang="en-GB" sz="1300" dirty="0"/>
          </a:p>
          <a:p>
            <a:pPr lvl="1"/>
            <a:r>
              <a:rPr lang="en-GB" sz="1300" i="1" dirty="0"/>
              <a:t>1.Children usually take some time to disclose their abuse</a:t>
            </a:r>
            <a:endParaRPr lang="en-GB" sz="1300" dirty="0"/>
          </a:p>
          <a:p>
            <a:pPr lvl="1"/>
            <a:r>
              <a:rPr lang="en-GB" sz="1300" i="1" dirty="0"/>
              <a:t>2.The younger the child the quicker they heal, so any injuries are likely to be gone by the time of the examination</a:t>
            </a:r>
            <a:endParaRPr lang="en-GB" sz="1300" dirty="0"/>
          </a:p>
          <a:p>
            <a:pPr lvl="1"/>
            <a:r>
              <a:rPr lang="en-GB" sz="1300" i="1" dirty="0"/>
              <a:t>3.In one study (cited in Taskforce Report, 2010) 93% of cases where penetration was proved via other means, no medical evidence was found.</a:t>
            </a:r>
            <a:endParaRPr lang="en-GB" sz="1300" dirty="0"/>
          </a:p>
          <a:p>
            <a:pPr lvl="1"/>
            <a:r>
              <a:rPr lang="en-GB" sz="1300" i="1" dirty="0"/>
              <a:t>4.Sexual abuse doesn’t always cause physical harm – getting a child to touch themselves sexually, touching them sexually, masturbating over a child etc. – none of these would necessarily cause injuries.</a:t>
            </a:r>
            <a:endParaRPr lang="en-GB" sz="1300" dirty="0"/>
          </a:p>
          <a:p>
            <a:pPr lvl="0"/>
            <a:endParaRPr lang="en-GB" sz="1300" dirty="0"/>
          </a:p>
          <a:p>
            <a:pPr lvl="0"/>
            <a:r>
              <a:rPr lang="en-GB" sz="1300" b="1" dirty="0"/>
              <a:t>Admission Of Guilt From Perpetrator </a:t>
            </a:r>
            <a:r>
              <a:rPr lang="en-GB" sz="1300" dirty="0"/>
              <a:t>– ‘</a:t>
            </a:r>
            <a:r>
              <a:rPr lang="en-GB" sz="1300" i="1" dirty="0"/>
              <a:t>yes, and how often do we think this happens?  Rarely – There are strong barriers to a perpetrator of abuse admitting it – </a:t>
            </a:r>
          </a:p>
          <a:p>
            <a:pPr lvl="0"/>
            <a:r>
              <a:rPr lang="en-GB" sz="1300" i="1" dirty="0"/>
              <a:t>Mental barriers that assist with denial and help the abuser to think of themselves as a good person whilst sexually abusing a child. </a:t>
            </a:r>
          </a:p>
          <a:p>
            <a:pPr lvl="0"/>
            <a:r>
              <a:rPr lang="en-GB" sz="1300" i="1" dirty="0"/>
              <a:t>Losses in home, family, status, freedom etc etc  </a:t>
            </a:r>
          </a:p>
          <a:p>
            <a:pPr lvl="0"/>
            <a:endParaRPr lang="en-GB" sz="1300" dirty="0"/>
          </a:p>
          <a:p>
            <a:pPr lvl="0"/>
            <a:r>
              <a:rPr lang="en-GB" sz="1300" b="1" dirty="0"/>
              <a:t>Witnessed By Someone Else </a:t>
            </a:r>
            <a:r>
              <a:rPr lang="en-GB" sz="1300" dirty="0"/>
              <a:t>‘</a:t>
            </a:r>
            <a:r>
              <a:rPr lang="en-GB" sz="1300" i="1" dirty="0"/>
              <a:t>yes, and how often do we think this happens?  Particularly with intra-familial CSA?  </a:t>
            </a:r>
          </a:p>
          <a:p>
            <a:pPr lvl="0"/>
            <a:r>
              <a:rPr lang="en-GB" sz="1300" i="1" dirty="0"/>
              <a:t>Most adults who abuse will do everything in their power to protect themselves from being found out – if they are they will lose their liberty, family, employment, self respect etc..  So they are unlikely to act abusively in front of others.  </a:t>
            </a:r>
          </a:p>
          <a:p>
            <a:pPr lvl="0"/>
            <a:endParaRPr lang="en-GB" sz="1300" i="1" dirty="0"/>
          </a:p>
          <a:p>
            <a:pPr lvl="0"/>
            <a:r>
              <a:rPr lang="en-GB" sz="1300" i="1" dirty="0"/>
              <a:t>In some cases, siblings may witness the abuse, however defence lawyers often argue that the siblings somehow colluded with one another, thereby diminishing the quality of the evidence’.</a:t>
            </a:r>
          </a:p>
          <a:p>
            <a:pPr lvl="0"/>
            <a:endParaRPr lang="en-GB" sz="1300" dirty="0"/>
          </a:p>
          <a:p>
            <a:pPr lvl="0"/>
            <a:r>
              <a:rPr lang="en-GB" sz="1300" b="1" dirty="0"/>
              <a:t>Images/Computer Records Of The Abuse Exist </a:t>
            </a:r>
            <a:r>
              <a:rPr lang="en-GB" sz="1300" dirty="0"/>
              <a:t>‘</a:t>
            </a:r>
            <a:r>
              <a:rPr lang="en-GB" sz="1300" i="1" dirty="0"/>
              <a:t>yes, and this is one area where there has been an increase in convictions, however many people who abuse would not risk taking images.  </a:t>
            </a:r>
          </a:p>
          <a:p>
            <a:pPr lvl="0"/>
            <a:r>
              <a:rPr lang="en-GB" sz="1300" i="1" dirty="0"/>
              <a:t>However, research also indicates that we as professionals often forget to ask the child during investigation whether any photos or other technology was used – thereby missing key evidence’.</a:t>
            </a:r>
            <a:endParaRPr lang="en-GB" sz="1300" dirty="0"/>
          </a:p>
          <a:p>
            <a:r>
              <a:rPr lang="en-US" sz="1300" b="0" dirty="0"/>
              <a:t> </a:t>
            </a:r>
          </a:p>
          <a:p>
            <a:r>
              <a:rPr lang="en-US" sz="1300" b="1" dirty="0"/>
              <a:t>Conclusion </a:t>
            </a:r>
          </a:p>
          <a:p>
            <a:endParaRPr lang="en-US" sz="1300" dirty="0"/>
          </a:p>
          <a:p>
            <a:r>
              <a:rPr lang="en-US" sz="1300" i="1" dirty="0"/>
              <a:t>So, despite the fact all of these are incredibly difficult to achieve, we continue to say ‘well, we haven’t got the evidence here’ as a reason not to continue to work with the family – </a:t>
            </a:r>
          </a:p>
          <a:p>
            <a:endParaRPr lang="en-US" sz="1300" i="1" dirty="0"/>
          </a:p>
          <a:p>
            <a:r>
              <a:rPr lang="en-US" sz="1300" b="1" i="1" dirty="0"/>
              <a:t>it is somewhat of a myth that we will gain this level of evidence, and yet we still use it to justify closing cases’.</a:t>
            </a:r>
            <a:endParaRPr lang="en-GB" sz="1300" b="1" dirty="0"/>
          </a:p>
          <a:p>
            <a:r>
              <a:rPr lang="en-US" sz="1300" dirty="0"/>
              <a:t> </a:t>
            </a:r>
            <a:endParaRPr lang="en-GB" sz="1300" dirty="0"/>
          </a:p>
          <a:p>
            <a:r>
              <a:rPr lang="en-US" sz="1300" dirty="0"/>
              <a:t>Check the audience understand the point made.  </a:t>
            </a:r>
          </a:p>
          <a:p>
            <a:r>
              <a:rPr lang="en-US" sz="1300" dirty="0"/>
              <a:t>Then advise them that in other sessions we will be considering evidence much more broadly – from the signs and indicators in the child, their family and the context of the abuse.</a:t>
            </a:r>
            <a:endParaRPr lang="en-GB" sz="1300" dirty="0"/>
          </a:p>
          <a:p>
            <a:r>
              <a:rPr lang="en-US" sz="1300" b="1" dirty="0"/>
              <a:t> </a:t>
            </a:r>
            <a:endParaRPr lang="en-GB" sz="1300" dirty="0"/>
          </a:p>
        </p:txBody>
      </p:sp>
      <p:sp>
        <p:nvSpPr>
          <p:cNvPr id="4" name="Slide Number Placeholder 3"/>
          <p:cNvSpPr>
            <a:spLocks noGrp="1"/>
          </p:cNvSpPr>
          <p:nvPr>
            <p:ph type="sldNum" sz="quarter" idx="10"/>
          </p:nvPr>
        </p:nvSpPr>
        <p:spPr/>
        <p:txBody>
          <a:bodyPr/>
          <a:lstStyle/>
          <a:p>
            <a:fld id="{21664074-475A-4255-9FEC-7D9A3923AECB}" type="slidenum">
              <a:rPr lang="en-GB" smtClean="0">
                <a:solidFill>
                  <a:prstClr val="black"/>
                </a:solidFill>
              </a:rPr>
              <a:pPr/>
              <a:t>4</a:t>
            </a:fld>
            <a:endParaRPr lang="en-GB" dirty="0">
              <a:solidFill>
                <a:prstClr val="black"/>
              </a:solidFill>
            </a:endParaRPr>
          </a:p>
        </p:txBody>
      </p:sp>
    </p:spTree>
    <p:extLst>
      <p:ext uri="{BB962C8B-B14F-4D97-AF65-F5344CB8AC3E}">
        <p14:creationId xmlns:p14="http://schemas.microsoft.com/office/powerpoint/2010/main" val="3214876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3400"/>
            <a:r>
              <a:rPr lang="en-GB" sz="1200" b="0" i="0" u="none" strike="noStrike" baseline="0" dirty="0">
                <a:solidFill>
                  <a:srgbClr val="000000"/>
                </a:solidFill>
                <a:latin typeface="HelveticaNeueLT Pro 55 Roman"/>
              </a:rPr>
              <a:t>This slide is intended to introduce the importance of focusing on the child’s welfare whether a criminal investigation is pursued or not </a:t>
            </a:r>
          </a:p>
          <a:p>
            <a:pPr marR="3400"/>
            <a:endParaRPr lang="en-GB" sz="1200" b="1" i="0" u="none" strike="noStrike" baseline="0" dirty="0">
              <a:solidFill>
                <a:srgbClr val="000000"/>
              </a:solidFill>
              <a:latin typeface="HelveticaNeueLT Pro 55 Roman"/>
            </a:endParaRPr>
          </a:p>
          <a:p>
            <a:pPr marR="3400"/>
            <a:r>
              <a:rPr lang="en-GB" sz="1200" b="1" i="0" u="none" strike="noStrike" baseline="0" dirty="0">
                <a:solidFill>
                  <a:srgbClr val="000000"/>
                </a:solidFill>
                <a:latin typeface="HelveticaNeueLT Pro 55 Roman"/>
              </a:rPr>
              <a:t>Government should take necessary steps to improve the quality of joint enquiries so that decisions are more consistently in children’s interests. </a:t>
            </a:r>
            <a:endParaRPr lang="en-GB" sz="1200" b="0" i="0" u="none" strike="noStrike" baseline="0" dirty="0">
              <a:solidFill>
                <a:srgbClr val="000000"/>
              </a:solidFill>
              <a:latin typeface="HelveticaNeueLT Pro 55 Roman"/>
            </a:endParaRPr>
          </a:p>
          <a:p>
            <a:r>
              <a:rPr lang="en-GB" sz="1200" b="0" i="0" u="none" strike="noStrike" baseline="0" dirty="0">
                <a:solidFill>
                  <a:srgbClr val="000000"/>
                </a:solidFill>
                <a:latin typeface="HelveticaNeueLT Pro 55 Roman"/>
              </a:rPr>
              <a:t>This review reveals that the criminal standard of proof pervades decision making throughout the child protection system and beyond, which prevents many children who have suffered sexual abuse receiving the help and protection they need. </a:t>
            </a:r>
          </a:p>
          <a:p>
            <a:r>
              <a:rPr lang="en-GB" sz="1200" b="0" i="0" u="none" strike="noStrike" baseline="0" dirty="0">
                <a:solidFill>
                  <a:srgbClr val="000000"/>
                </a:solidFill>
                <a:latin typeface="HelveticaNeueLT Pro 55 Roman"/>
              </a:rPr>
              <a:t>Responding to this should include: </a:t>
            </a:r>
          </a:p>
          <a:p>
            <a:pPr marL="285750" indent="-285750">
              <a:buFont typeface="Arial" panose="020B0604020202020204" pitchFamily="34" charset="0"/>
              <a:buChar char="•"/>
            </a:pPr>
            <a:r>
              <a:rPr lang="en-GB" sz="1200" b="0" i="0" u="none" strike="noStrike" baseline="0" dirty="0">
                <a:solidFill>
                  <a:srgbClr val="000000"/>
                </a:solidFill>
                <a:latin typeface="HelveticaNeueLT Pro 55 Roman"/>
              </a:rPr>
              <a:t>requiring safeguarding partners to audit and review local guidance and practice so that a clear distinction is made between thresholds about significant harm to a child and those influencing criminal investigations. Safeguarding decisions must be based on all indicators of sexual abuse and should not rely solely on verbal statements from children. </a:t>
            </a:r>
          </a:p>
          <a:p>
            <a:pPr marL="285750" indent="-285750">
              <a:buFont typeface="Arial" panose="020B0604020202020204" pitchFamily="34" charset="0"/>
              <a:buChar char="•"/>
            </a:pPr>
            <a:r>
              <a:rPr lang="en-GB" sz="1200" b="0" i="0" u="none" strike="noStrike" baseline="0" dirty="0">
                <a:solidFill>
                  <a:srgbClr val="000000"/>
                </a:solidFill>
                <a:latin typeface="HelveticaNeueLT Pro 55 Roman"/>
              </a:rPr>
              <a:t>make any necessary changes to Working Together guidance to clarify that a section 47 enquiry concludes when the multi‑agency group who have led the enquiry decide together if there are outstanding concerns, and if so, to notify relevant agencies so that any necessary actions needed to safeguard the child and/or other children can be considered. </a:t>
            </a:r>
          </a:p>
          <a:p>
            <a:pPr marL="285750" indent="-285750">
              <a:buFont typeface="Arial" panose="020B0604020202020204" pitchFamily="34" charset="0"/>
              <a:buChar char="•"/>
            </a:pPr>
            <a:r>
              <a:rPr lang="en-GB" sz="1200" b="0" i="0" u="none" strike="noStrike" baseline="0" dirty="0">
                <a:solidFill>
                  <a:srgbClr val="000000"/>
                </a:solidFill>
                <a:latin typeface="HelveticaNeueLT Pro 55 Roman"/>
              </a:rPr>
              <a:t>when applicable, that the child’s records should state ‘no further police action at this time’, with an appropriate explanation, instead of ‘no further action’. Too often when the police record that they are taking no further action it is understood by other professionals to infer that the abuse did not happen.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CDB24-1B2E-4E5D-9116-25D64DB3D52A}"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46585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Police and Children Services can work in tandem to support the child and their family alongside other agencies. </a:t>
            </a:r>
          </a:p>
          <a:p>
            <a:endParaRPr lang="en-GB" dirty="0"/>
          </a:p>
          <a:p>
            <a:r>
              <a:rPr lang="en-GB" dirty="0"/>
              <a:t>Therapeutic or other support should not be withheld because of a criminal investigation – CPS guidance is clear that the decision to offer therapeutic support to the child should be made on the basis of the child’s best interests, not the impact of it on the investigation.  See further info </a:t>
            </a:r>
            <a:r>
              <a:rPr lang="en-GB"/>
              <a:t>at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Pre-Trial Therapy | The Crown Prosecution Service (cps.gov.uk)</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endParaRPr lang="en-GB" dirty="0"/>
          </a:p>
          <a:p>
            <a:r>
              <a:rPr lang="en-GB" dirty="0"/>
              <a:t>Do not speak to the child about what has been disclosed by them during the investigation – i.e. detail of their Achieving Best Evidence interview.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896BBF-C060-4E46-BD3C-13A72FC621D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9686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Bluestar_Pre-trial-Therapy-Protocol_S4V1.pdf (bluestarproject.co.uk)</a:t>
            </a:r>
            <a:endParaRPr lang="en-GB" dirty="0"/>
          </a:p>
          <a:p>
            <a:endParaRPr lang="en-GB" dirty="0"/>
          </a:p>
          <a:p>
            <a:pPr>
              <a:buNone/>
            </a:pPr>
            <a:r>
              <a:rPr lang="en-GB" sz="1800" b="1" dirty="0">
                <a:effectLst/>
                <a:latin typeface="Calibri" panose="020F0502020204030204" pitchFamily="34" charset="0"/>
                <a:ea typeface="Aptos" panose="020B0004020202020204" pitchFamily="34" charset="0"/>
                <a:cs typeface="Aptos" panose="020B0004020202020204" pitchFamily="34" charset="0"/>
              </a:rPr>
              <a:t>Fundamental principles from CPS guidance </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a:buNone/>
            </a:pPr>
            <a:r>
              <a:rPr lang="en-GB" sz="1800" b="1" dirty="0">
                <a:effectLst/>
                <a:latin typeface="Calibri" panose="020F0502020204030204" pitchFamily="34" charset="0"/>
                <a:ea typeface="Aptos" panose="020B0004020202020204" pitchFamily="34" charset="0"/>
                <a:cs typeface="Aptos" panose="020B0004020202020204" pitchFamily="34" charset="0"/>
              </a:rPr>
              <a:t>On the prioritisation that the guidance will give to victim health and wellbeing:</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Aptos" panose="020B0004020202020204" pitchFamily="34" charset="0"/>
              </a:rPr>
              <a:t>The health and wellbeing of the victim should always be the determinative factor in whether, when and with whom they seek pre-trial therapy.</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Aptos" panose="020B0004020202020204" pitchFamily="34" charset="0"/>
              </a:rPr>
              <a:t>It is for the victim to make decisions about therapy with their therapist, including what type of therapy is obtained and when that therapy is obtained. Criminal justice practitioners should play no role in the decision-making process beyond alerting victims to the availability of therapy.</a:t>
            </a:r>
            <a:endParaRPr lang="en-GB" sz="1800" dirty="0">
              <a:effectLst/>
              <a:latin typeface="Aptos" panose="020B0004020202020204" pitchFamily="34" charset="0"/>
              <a:ea typeface="Aptos" panose="020B0004020202020204" pitchFamily="34" charset="0"/>
              <a:cs typeface="Aptos" panose="020B0004020202020204" pitchFamily="34" charset="0"/>
            </a:endParaRPr>
          </a:p>
          <a:p>
            <a:pPr marL="342900" lvl="0" indent="-342900">
              <a:buSzPts val="1000"/>
              <a:buFont typeface="Symbol" panose="05050102010706020507" pitchFamily="18" charset="2"/>
              <a:buChar char=""/>
              <a:tabLst>
                <a:tab pos="457200" algn="l"/>
              </a:tabLst>
            </a:pPr>
            <a:r>
              <a:rPr lang="en-GB" sz="1800" dirty="0">
                <a:effectLst/>
                <a:latin typeface="Calibri" panose="020F0502020204030204" pitchFamily="34" charset="0"/>
                <a:ea typeface="Times New Roman" panose="02020603050405020304" pitchFamily="18" charset="0"/>
                <a:cs typeface="Aptos" panose="020B0004020202020204" pitchFamily="34" charset="0"/>
              </a:rPr>
              <a:t>It is paramount that all victims are aware that they can access therapy to ensure that their emotional and psychological needs are met before, during and after any potential trial. There is no requirement to delay therapy on account of an ongoing police investigation or prosecution.</a:t>
            </a:r>
            <a:endParaRPr lang="en-GB" sz="1800" dirty="0">
              <a:effectLst/>
              <a:latin typeface="Aptos" panose="020B0004020202020204" pitchFamily="34" charset="0"/>
              <a:ea typeface="Aptos" panose="020B0004020202020204" pitchFamily="34" charset="0"/>
              <a:cs typeface="Aptos" panose="020B0004020202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D5A04-0BD2-4C4F-B397-B46A5D3B32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094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u="none" kern="1200" dirty="0">
                <a:solidFill>
                  <a:schemeClr val="tx1"/>
                </a:solidFill>
                <a:effectLst/>
                <a:latin typeface="+mn-lt"/>
                <a:ea typeface="+mn-ea"/>
                <a:cs typeface="+mn-cs"/>
              </a:rPr>
              <a:t>Intervention for Children.</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slide presents a range of areas in which we can provide psycho-educative work to children about their abuse:</a:t>
            </a:r>
          </a:p>
          <a:p>
            <a:r>
              <a:rPr lang="en-GB" sz="1200" kern="1200" dirty="0">
                <a:solidFill>
                  <a:schemeClr val="tx1"/>
                </a:solidFill>
                <a:effectLst/>
                <a:latin typeface="+mn-lt"/>
                <a:ea typeface="+mn-ea"/>
                <a:cs typeface="+mn-cs"/>
              </a:rPr>
              <a:t>Protective behaviours/keep safe work (NOT stand alone </a:t>
            </a:r>
            <a:r>
              <a:rPr lang="en-US" sz="1200" kern="1200" dirty="0">
                <a:solidFill>
                  <a:schemeClr val="tx1"/>
                </a:solidFill>
                <a:effectLst/>
                <a:latin typeface="+mn-lt"/>
                <a:ea typeface="+mn-ea"/>
                <a:cs typeface="+mn-cs"/>
              </a:rPr>
              <a:t>– in some places these sessions are called ‘protective </a:t>
            </a:r>
            <a:r>
              <a:rPr lang="en-US" sz="1200" kern="1200" dirty="0" err="1">
                <a:solidFill>
                  <a:schemeClr val="tx1"/>
                </a:solidFill>
                <a:effectLst/>
                <a:latin typeface="+mn-lt"/>
                <a:ea typeface="+mn-ea"/>
                <a:cs typeface="+mn-cs"/>
              </a:rPr>
              <a:t>behaviour</a:t>
            </a:r>
            <a:r>
              <a:rPr lang="en-US" sz="1200" kern="1200" dirty="0">
                <a:solidFill>
                  <a:schemeClr val="tx1"/>
                </a:solidFill>
                <a:effectLst/>
                <a:latin typeface="+mn-lt"/>
                <a:ea typeface="+mn-ea"/>
                <a:cs typeface="+mn-cs"/>
              </a:rPr>
              <a:t>’ sessions, in others ‘keep safe’ sessions.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While these are incredibly useful in educating children about sexual abuse, no child has the capacity to protect themselves from abuse by an older person on their own, nor should they be made responsible for their own protection and safety.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Sometimes when we don’t know what to do with a case as we don’t feel we have the ‘evidence’, the only recommendation we make is for the children to have this work – this is not acceptable.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sessions should always be in the context of other work with the family about who we are concerned, e.g. the non-abusing parent and should always include activities which are meant to keep the child safe.  </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work tends to include the following areas:  </a:t>
            </a:r>
          </a:p>
          <a:p>
            <a:r>
              <a:rPr lang="en-GB" sz="1200" kern="1200" dirty="0">
                <a:solidFill>
                  <a:schemeClr val="tx1"/>
                </a:solidFill>
                <a:effectLst/>
                <a:latin typeface="+mn-lt"/>
                <a:ea typeface="+mn-ea"/>
                <a:cs typeface="+mn-cs"/>
              </a:rPr>
              <a:t>Feelings and emotions; early warning signs; identifying a safe network; safe and unsafe; private and public; boundaries; secrets and </a:t>
            </a:r>
            <a:r>
              <a:rPr lang="en-GB" sz="1200" kern="1200" dirty="0" err="1">
                <a:solidFill>
                  <a:schemeClr val="tx1"/>
                </a:solidFill>
                <a:effectLst/>
                <a:latin typeface="+mn-lt"/>
                <a:ea typeface="+mn-ea"/>
                <a:cs typeface="+mn-cs"/>
              </a:rPr>
              <a:t>suprises</a:t>
            </a:r>
            <a:r>
              <a:rPr lang="en-GB" sz="1200" kern="1200" dirty="0">
                <a:solidFill>
                  <a:schemeClr val="tx1"/>
                </a:solidFill>
                <a:effectLst/>
                <a:latin typeface="+mn-lt"/>
                <a:ea typeface="+mn-ea"/>
                <a:cs typeface="+mn-cs"/>
              </a:rPr>
              <a:t>; unwritten rules; rights and responsibilities; online safety.  </a:t>
            </a:r>
          </a:p>
          <a:p>
            <a:r>
              <a:rPr lang="en-GB" sz="1200" kern="1200" dirty="0">
                <a:solidFill>
                  <a:schemeClr val="tx1"/>
                </a:solidFill>
                <a:effectLst/>
                <a:latin typeface="+mn-lt"/>
                <a:ea typeface="+mn-ea"/>
                <a:cs typeface="+mn-cs"/>
              </a:rPr>
              <a:t>An example of a programme of work, including worksheets can be shared with interested participants.</a:t>
            </a:r>
          </a:p>
          <a:p>
            <a:r>
              <a:rPr lang="en-GB" sz="1200" kern="1200" dirty="0">
                <a:solidFill>
                  <a:schemeClr val="tx1"/>
                </a:solidFill>
                <a:effectLst/>
                <a:latin typeface="+mn-lt"/>
                <a:ea typeface="+mn-ea"/>
                <a:cs typeface="+mn-cs"/>
              </a:rPr>
              <a:t>Trauma – see earlier slide.</a:t>
            </a:r>
          </a:p>
          <a:p>
            <a:r>
              <a:rPr lang="en-GB" sz="1200" kern="1200" dirty="0">
                <a:solidFill>
                  <a:schemeClr val="tx1"/>
                </a:solidFill>
                <a:effectLst/>
                <a:latin typeface="+mn-lt"/>
                <a:ea typeface="+mn-ea"/>
                <a:cs typeface="+mn-cs"/>
              </a:rPr>
              <a:t>Mental Health (including sleep issues) – using the tools to find out how a child’s mental health has been impacted and then addressing those issues.</a:t>
            </a:r>
          </a:p>
          <a:p>
            <a:r>
              <a:rPr lang="en-GB" sz="1200" kern="1200" dirty="0">
                <a:solidFill>
                  <a:schemeClr val="tx1"/>
                </a:solidFill>
                <a:effectLst/>
                <a:latin typeface="+mn-lt"/>
                <a:ea typeface="+mn-ea"/>
                <a:cs typeface="+mn-cs"/>
              </a:rPr>
              <a:t>Sexuality, sexual development, sex education – abuse can leave children with many worries about their sexuality and development, and many do not have a good understanding of sex and healthy sexual relationships. </a:t>
            </a:r>
          </a:p>
          <a:p>
            <a:r>
              <a:rPr lang="en-GB" sz="1200" kern="1200" dirty="0">
                <a:solidFill>
                  <a:schemeClr val="tx1"/>
                </a:solidFill>
                <a:effectLst/>
                <a:latin typeface="+mn-lt"/>
                <a:ea typeface="+mn-ea"/>
                <a:cs typeface="+mn-cs"/>
              </a:rPr>
              <a:t>How and why abuse happens – helping children understand the grooming process can help them recognise that they are not responsible for the abuse – this can be delivered in an age-appropriate way.</a:t>
            </a:r>
          </a:p>
          <a:p>
            <a:r>
              <a:rPr lang="en-GB" sz="1200" kern="1200" dirty="0">
                <a:solidFill>
                  <a:schemeClr val="tx1"/>
                </a:solidFill>
                <a:effectLst/>
                <a:latin typeface="+mn-lt"/>
                <a:ea typeface="+mn-ea"/>
                <a:cs typeface="+mn-cs"/>
              </a:rPr>
              <a:t>Self-esteem, assertiveness – abuse impacts self-esteem and children’s capacity to assert themselves.</a:t>
            </a:r>
          </a:p>
          <a:p>
            <a:r>
              <a:rPr lang="en-GB" sz="1200" kern="1200" dirty="0">
                <a:solidFill>
                  <a:schemeClr val="tx1"/>
                </a:solidFill>
                <a:effectLst/>
                <a:latin typeface="+mn-lt"/>
                <a:ea typeface="+mn-ea"/>
                <a:cs typeface="+mn-cs"/>
              </a:rPr>
              <a:t>Brains and bodies – helping children understand trauma responses and sexual arousal can assist with confusion around how their body responded at the times of abuse.</a:t>
            </a:r>
          </a:p>
          <a:p>
            <a:r>
              <a:rPr lang="en-GB" sz="1200" kern="1200" dirty="0">
                <a:solidFill>
                  <a:schemeClr val="tx1"/>
                </a:solidFill>
                <a:effectLst/>
                <a:latin typeface="+mn-lt"/>
                <a:ea typeface="+mn-ea"/>
                <a:cs typeface="+mn-cs"/>
              </a:rPr>
              <a:t>Myth busting – see some of the common myths that children and young people hold about sexual abuse in ‘The Truth about Sexual Abuse’ by the National Child Traumatic Stress Network.</a:t>
            </a:r>
          </a:p>
          <a:p>
            <a:r>
              <a:rPr lang="en-GB" sz="1200" kern="1200" dirty="0">
                <a:solidFill>
                  <a:schemeClr val="tx1"/>
                </a:solidFill>
                <a:effectLst/>
                <a:latin typeface="+mn-lt"/>
                <a:ea typeface="+mn-ea"/>
                <a:cs typeface="+mn-cs"/>
              </a:rPr>
              <a:t>Sexually harmful behaviour – one of the key indicators of sexual abuse, in particular for young children, is sexually touching other children.  This behaviour needs to be addressed as early as possible – if we don’t do this, it is likely to cause issues in school, home and placement.  Session 6 will address this in more detail.</a:t>
            </a:r>
          </a:p>
          <a:p>
            <a:r>
              <a:rPr lang="en-GB" sz="1200" kern="1200" dirty="0">
                <a:solidFill>
                  <a:schemeClr val="tx1"/>
                </a:solidFill>
                <a:effectLst/>
                <a:latin typeface="+mn-lt"/>
                <a:ea typeface="+mn-ea"/>
                <a:cs typeface="+mn-cs"/>
              </a:rPr>
              <a:t>Coping strategies – helping children develop ways to cope with the feelings that arise from abuse will be very useful for them, and help prevent other issues (such as problems at school) developing.</a:t>
            </a:r>
          </a:p>
          <a:p>
            <a:r>
              <a:rPr lang="en-GB" sz="1200" kern="1200" dirty="0">
                <a:solidFill>
                  <a:schemeClr val="tx1"/>
                </a:solidFill>
                <a:effectLst/>
                <a:latin typeface="+mn-lt"/>
                <a:ea typeface="+mn-ea"/>
                <a:cs typeface="+mn-cs"/>
              </a:rPr>
              <a:t>On line issues – assessing a child or young person’s use of the internet (including pornography and social media) is important so that we can provide appropriate advice and support to them and their parents/carers.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EC4EE-FDC2-4137-9B1B-EC705C60B5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64553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u="none" kern="1200" dirty="0">
                <a:solidFill>
                  <a:schemeClr val="tx1"/>
                </a:solidFill>
                <a:effectLst/>
                <a:latin typeface="+mn-lt"/>
                <a:ea typeface="+mn-ea"/>
                <a:cs typeface="+mn-cs"/>
              </a:rPr>
              <a:t>Challenges of Accessing Support for Ethnic Minority Communities.</a:t>
            </a:r>
          </a:p>
          <a:p>
            <a:endParaRPr lang="en-GB"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Many victims and survivors reported experiences of not knowing where to go and sometimes finding that support was just not available</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need to be able to share the experience of child sexual abuse with someone who understands and is not judgemental was cited by many participants as the most important support need for recovery.</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Finding non-judgemental support was challenging, both from services and from informal family and support networks. In particular, a lack of understanding from family and community members highlighted the importance of access to appropriate statutory and voluntary support organisations.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Many victims and survivors expressed a preference for receiving support from someone similar to themselves.  For some participants, this meant people with similar experiences of abuse. For other participants, this meant being from the same ethnic group or gender:</a:t>
            </a:r>
          </a:p>
          <a:p>
            <a:pPr marL="171450" lvl="0" indent="-171450">
              <a:buFont typeface="Arial" panose="020B0604020202020204" pitchFamily="34" charset="0"/>
              <a:buChar char="•"/>
            </a:pPr>
            <a:endParaRPr lang="en-GB" sz="1200" kern="1200" dirty="0">
              <a:solidFill>
                <a:schemeClr val="tx1"/>
              </a:solidFill>
              <a:effectLst/>
              <a:latin typeface="+mn-lt"/>
              <a:ea typeface="+mn-ea"/>
              <a:cs typeface="+mn-cs"/>
            </a:endParaRPr>
          </a:p>
          <a:p>
            <a:r>
              <a:rPr lang="en-US" sz="1200" u="sng" kern="1200" dirty="0">
                <a:solidFill>
                  <a:schemeClr val="tx1"/>
                </a:solidFill>
                <a:effectLst/>
                <a:latin typeface="+mn-lt"/>
                <a:ea typeface="+mn-ea"/>
                <a:cs typeface="+mn-cs"/>
                <a:hlinkClick r:id="rId3"/>
              </a:rPr>
              <a:t>https://www.iicsa.org.uk/publications/research/child-sexual-abuse-ethnic-minority-communities</a:t>
            </a:r>
            <a:endParaRPr lang="en-US" sz="1200" u="sng"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PDF Document provided in Reading List - “Independent Inquiry CSA”</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2FB7A5-D106-41F5-B54C-EFC89ADA830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89895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u="none" kern="1200" dirty="0">
                <a:solidFill>
                  <a:schemeClr val="tx1"/>
                </a:solidFill>
                <a:effectLst/>
                <a:latin typeface="+mn-lt"/>
                <a:ea typeface="+mn-ea"/>
                <a:cs typeface="+mn-cs"/>
              </a:rPr>
              <a:t>This is intended to introduce the importance of family communication before moving on to the next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6D5DFF-176E-4AD0-8FA5-6241A7A42360}"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12970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Unicode" pitchFamily="34" charset="0"/>
              </a:defRPr>
            </a:lvl1pPr>
            <a:lvl2pPr marL="785150" indent="-301981">
              <a:defRPr>
                <a:solidFill>
                  <a:schemeClr val="tx1"/>
                </a:solidFill>
                <a:latin typeface="Lucida Sans Unicode" pitchFamily="34" charset="0"/>
              </a:defRPr>
            </a:lvl2pPr>
            <a:lvl3pPr marL="1207922" indent="-241584">
              <a:defRPr>
                <a:solidFill>
                  <a:schemeClr val="tx1"/>
                </a:solidFill>
                <a:latin typeface="Lucida Sans Unicode" pitchFamily="34" charset="0"/>
              </a:defRPr>
            </a:lvl3pPr>
            <a:lvl4pPr marL="1691091" indent="-241584">
              <a:defRPr>
                <a:solidFill>
                  <a:schemeClr val="tx1"/>
                </a:solidFill>
                <a:latin typeface="Lucida Sans Unicode" pitchFamily="34" charset="0"/>
              </a:defRPr>
            </a:lvl4pPr>
            <a:lvl5pPr marL="2174260" indent="-241584">
              <a:defRPr>
                <a:solidFill>
                  <a:schemeClr val="tx1"/>
                </a:solidFill>
                <a:latin typeface="Lucida Sans Unicode" pitchFamily="34" charset="0"/>
              </a:defRPr>
            </a:lvl5pPr>
            <a:lvl6pPr marL="2657429" indent="-241584" fontAlgn="base">
              <a:spcBef>
                <a:spcPct val="0"/>
              </a:spcBef>
              <a:spcAft>
                <a:spcPct val="0"/>
              </a:spcAft>
              <a:defRPr>
                <a:solidFill>
                  <a:schemeClr val="tx1"/>
                </a:solidFill>
                <a:latin typeface="Lucida Sans Unicode" pitchFamily="34" charset="0"/>
              </a:defRPr>
            </a:lvl6pPr>
            <a:lvl7pPr marL="3140598" indent="-241584" fontAlgn="base">
              <a:spcBef>
                <a:spcPct val="0"/>
              </a:spcBef>
              <a:spcAft>
                <a:spcPct val="0"/>
              </a:spcAft>
              <a:defRPr>
                <a:solidFill>
                  <a:schemeClr val="tx1"/>
                </a:solidFill>
                <a:latin typeface="Lucida Sans Unicode" pitchFamily="34" charset="0"/>
              </a:defRPr>
            </a:lvl7pPr>
            <a:lvl8pPr marL="3623767" indent="-241584" fontAlgn="base">
              <a:spcBef>
                <a:spcPct val="0"/>
              </a:spcBef>
              <a:spcAft>
                <a:spcPct val="0"/>
              </a:spcAft>
              <a:defRPr>
                <a:solidFill>
                  <a:schemeClr val="tx1"/>
                </a:solidFill>
                <a:latin typeface="Lucida Sans Unicode" pitchFamily="34" charset="0"/>
              </a:defRPr>
            </a:lvl8pPr>
            <a:lvl9pPr marL="4106936" indent="-241584" fontAlgn="base">
              <a:spcBef>
                <a:spcPct val="0"/>
              </a:spcBef>
              <a:spcAft>
                <a:spcPct val="0"/>
              </a:spcAft>
              <a:defRPr>
                <a:solidFill>
                  <a:schemeClr val="tx1"/>
                </a:solidFill>
                <a:latin typeface="Lucida Sans Unicode"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1D2332A-0DD7-4675-BB1D-6F33AF8F09E9}" type="slidenum">
              <a:rPr kumimoji="0" lang="en-GB" altLang="en-US" sz="1200" b="0" i="0" u="none" strike="noStrike" kern="1200" cap="none" spc="0" normalizeH="0" baseline="0" noProof="0" smtClean="0">
                <a:ln>
                  <a:noFill/>
                </a:ln>
                <a:solidFill>
                  <a:srgbClr val="000000"/>
                </a:solidFill>
                <a:effectLst/>
                <a:uLnTx/>
                <a:uFillTx/>
                <a:latin typeface="Calibri"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altLang="en-US" sz="1200" b="0" i="0" u="none" strike="noStrike" kern="1200" cap="none" spc="0" normalizeH="0" baseline="0" noProof="0">
              <a:ln>
                <a:noFill/>
              </a:ln>
              <a:solidFill>
                <a:srgbClr val="000000"/>
              </a:solidFill>
              <a:effectLst/>
              <a:uLnTx/>
              <a:uFillTx/>
              <a:latin typeface="Calibri" pitchFamily="34" charset="0"/>
              <a:ea typeface="+mn-ea"/>
              <a:cs typeface="+mn-cs"/>
            </a:endParaRP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Tree>
    <p:extLst>
      <p:ext uri="{BB962C8B-B14F-4D97-AF65-F5344CB8AC3E}">
        <p14:creationId xmlns:p14="http://schemas.microsoft.com/office/powerpoint/2010/main" val="3234892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4EC4EE-FDC2-4137-9B1B-EC705C60B5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6547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Areas for Intervention.</a:t>
            </a:r>
          </a:p>
          <a:p>
            <a:r>
              <a:rPr lang="en-GB" sz="1200" kern="1200" dirty="0">
                <a:solidFill>
                  <a:schemeClr val="tx1"/>
                </a:solidFill>
                <a:effectLst/>
                <a:latin typeface="+mn-lt"/>
                <a:ea typeface="+mn-ea"/>
                <a:cs typeface="+mn-cs"/>
              </a:rPr>
              <a:t>This is for the Trainer to demonstrate all the different areas that need to be worked on in intervention – and even if we don’t ‘definitely know’ that abuse has taken place, we can still work to reduce risk factors and build protective factors.</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Address individual and relevant risk factors</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e.g. alcohol/drug use or mental health – of both the alleged abuser and the non-abusing parent</a:t>
            </a:r>
          </a:p>
          <a:p>
            <a:r>
              <a:rPr lang="en-GB" sz="1200" b="1" kern="1200" dirty="0">
                <a:solidFill>
                  <a:schemeClr val="tx1"/>
                </a:solidFill>
                <a:effectLst/>
                <a:latin typeface="+mn-lt"/>
                <a:ea typeface="+mn-ea"/>
                <a:cs typeface="+mn-cs"/>
              </a:rPr>
              <a:t>Relationships </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Couple relationship</a:t>
            </a:r>
          </a:p>
          <a:p>
            <a:pPr lvl="0"/>
            <a:r>
              <a:rPr lang="en-GB" sz="1200" kern="1200" dirty="0">
                <a:solidFill>
                  <a:schemeClr val="tx1"/>
                </a:solidFill>
                <a:effectLst/>
                <a:latin typeface="+mn-lt"/>
                <a:ea typeface="+mn-ea"/>
                <a:cs typeface="+mn-cs"/>
              </a:rPr>
              <a:t>Relationship between parents and children</a:t>
            </a:r>
          </a:p>
          <a:p>
            <a:r>
              <a:rPr lang="en-GB" sz="1200" b="1" kern="1200" dirty="0">
                <a:solidFill>
                  <a:schemeClr val="tx1"/>
                </a:solidFill>
                <a:effectLst/>
                <a:latin typeface="+mn-lt"/>
                <a:ea typeface="+mn-ea"/>
                <a:cs typeface="+mn-cs"/>
              </a:rPr>
              <a:t>Family communication</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When sexual abuse takes place, good and open communication is the first casualty – so this needs to be a major focus</a:t>
            </a:r>
          </a:p>
          <a:p>
            <a:r>
              <a:rPr lang="en-GB" sz="1200" b="1" kern="1200" dirty="0">
                <a:solidFill>
                  <a:schemeClr val="tx1"/>
                </a:solidFill>
                <a:effectLst/>
                <a:latin typeface="+mn-lt"/>
                <a:ea typeface="+mn-ea"/>
                <a:cs typeface="+mn-cs"/>
              </a:rPr>
              <a:t>Address individual needs</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e.g. supportive &amp; therapeutic intervention for child</a:t>
            </a:r>
          </a:p>
          <a:p>
            <a:r>
              <a:rPr lang="en-GB" sz="1200" b="1" kern="1200" dirty="0">
                <a:solidFill>
                  <a:schemeClr val="tx1"/>
                </a:solidFill>
                <a:effectLst/>
                <a:latin typeface="+mn-lt"/>
                <a:ea typeface="+mn-ea"/>
                <a:cs typeface="+mn-cs"/>
              </a:rPr>
              <a:t>Education</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Knowledge is power – need to educate the non-abusing parent about how this happened, NOT JUST THE CHILD (no child can keep themselves safe from an adult who wants to abuse them)</a:t>
            </a:r>
          </a:p>
          <a:p>
            <a:r>
              <a:rPr lang="en-GB" sz="1200" b="1" kern="1200" dirty="0">
                <a:solidFill>
                  <a:schemeClr val="tx1"/>
                </a:solidFill>
                <a:effectLst/>
                <a:latin typeface="+mn-lt"/>
                <a:ea typeface="+mn-ea"/>
                <a:cs typeface="+mn-cs"/>
              </a:rPr>
              <a:t>Safety planning</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Not a written agreement – but a meaningful plan of how everyone in the family can be kept safe.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6C31D7-F9E7-43C4-A1E4-7AF4781AC18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65315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Emphasise that a child telling someone about sexual abuse is a process, not a single, one-off event. Helping children to tell over time is important.</a:t>
            </a:r>
            <a:endParaRPr kumimoji="0" lang="en-GB" sz="1600" b="0" i="0" u="none" strike="noStrike" kern="1200" cap="none" spc="0" normalizeH="0" baseline="0" noProof="0" dirty="0">
              <a:ln>
                <a:noFill/>
              </a:ln>
              <a:solidFill>
                <a:srgbClr val="555859"/>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endParaRPr kumimoji="0" lang="en-GB" sz="1600" b="0" i="0" u="none" strike="noStrike" kern="1200" cap="none" spc="0" normalizeH="0" baseline="0" noProof="0" dirty="0">
              <a:ln>
                <a:noFill/>
              </a:ln>
              <a:solidFill>
                <a:srgbClr val="555859"/>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If you think a child is being sexually abused but they have not told you this in words, then think about how you can reduce risk factors and increase protective factors within the whole family, and continue the conversation with the child to give them time to feel comfortable enough to tell.</a:t>
            </a:r>
            <a:endParaRPr kumimoji="0" lang="en-GB" sz="1600" b="0" i="0" u="none" strike="noStrike" kern="1200" cap="none" spc="0" normalizeH="0" baseline="0" noProof="0" dirty="0">
              <a:ln>
                <a:noFill/>
              </a:ln>
              <a:solidFill>
                <a:srgbClr val="555859"/>
              </a:solidFill>
              <a:effectLst/>
              <a:uLnTx/>
              <a:uFillTx/>
              <a:latin typeface="Calibri" panose="020F0502020204030204" pitchFamily="34" charset="0"/>
              <a:ea typeface="Calibri" panose="020F0502020204030204" pitchFamily="34" charset="0"/>
              <a:cs typeface="+mn-cs"/>
            </a:endParaRPr>
          </a:p>
          <a:p>
            <a:endParaRPr lang="en-GB" dirty="0"/>
          </a:p>
        </p:txBody>
      </p:sp>
      <p:sp>
        <p:nvSpPr>
          <p:cNvPr id="4" name="Slide Number Placeholder 3"/>
          <p:cNvSpPr>
            <a:spLocks noGrp="1"/>
          </p:cNvSpPr>
          <p:nvPr>
            <p:ph type="sldNum" sz="quarter" idx="5"/>
          </p:nvPr>
        </p:nvSpPr>
        <p:spPr/>
        <p:txBody>
          <a:bodyPr/>
          <a:lstStyle/>
          <a:p>
            <a:fld id="{903D5A04-0BD2-4C4F-B397-B46A5D3B32E9}" type="slidenum">
              <a:rPr lang="en-US" smtClean="0"/>
              <a:t>54</a:t>
            </a:fld>
            <a:endParaRPr lang="en-US"/>
          </a:p>
        </p:txBody>
      </p:sp>
    </p:spTree>
    <p:extLst>
      <p:ext uri="{BB962C8B-B14F-4D97-AF65-F5344CB8AC3E}">
        <p14:creationId xmlns:p14="http://schemas.microsoft.com/office/powerpoint/2010/main" val="3894426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20CDD99-691D-49F4-BE35-7822B638817D}" type="slidenum">
              <a:rPr lang="en-GB" smtClean="0"/>
              <a:t>5</a:t>
            </a:fld>
            <a:endParaRPr lang="en-GB"/>
          </a:p>
        </p:txBody>
      </p:sp>
    </p:spTree>
    <p:extLst>
      <p:ext uri="{BB962C8B-B14F-4D97-AF65-F5344CB8AC3E}">
        <p14:creationId xmlns:p14="http://schemas.microsoft.com/office/powerpoint/2010/main" val="253945324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E228E1-1009-F615-241E-2D64009409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775504-118E-9FC0-C15B-6F6970A0C9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4279FE-E6B3-5BA1-D3D9-6823997FF94E}"/>
              </a:ext>
            </a:extLst>
          </p:cNvPr>
          <p:cNvSpPr>
            <a:spLocks noGrp="1"/>
          </p:cNvSpPr>
          <p:nvPr>
            <p:ph type="body" idx="1"/>
          </p:nvPr>
        </p:nvSpPr>
        <p:spPr/>
        <p:txBody>
          <a:bodyPr/>
          <a:lstStyle/>
          <a:p>
            <a:r>
              <a:rPr lang="en-GB" dirty="0"/>
              <a:t>Ask the group to make a note of one thing they have learnt from the session, one thing they will share with colleagues, and one thing they will take forward in their own practice</a:t>
            </a:r>
          </a:p>
          <a:p>
            <a:endParaRPr lang="en-GB" dirty="0"/>
          </a:p>
          <a:p>
            <a:r>
              <a:rPr lang="en-GB" dirty="0"/>
              <a:t>Ask them to pick one of these to share in the chat</a:t>
            </a:r>
          </a:p>
          <a:p>
            <a:endParaRPr lang="en-GB" dirty="0"/>
          </a:p>
          <a:p>
            <a:r>
              <a:rPr lang="en-GB" dirty="0"/>
              <a:t>Give everyone 5 mins for this </a:t>
            </a:r>
          </a:p>
        </p:txBody>
      </p:sp>
      <p:sp>
        <p:nvSpPr>
          <p:cNvPr id="4" name="Slide Number Placeholder 3">
            <a:extLst>
              <a:ext uri="{FF2B5EF4-FFF2-40B4-BE49-F238E27FC236}">
                <a16:creationId xmlns:a16="http://schemas.microsoft.com/office/drawing/2014/main" id="{45FB90BC-E958-7328-1E14-178678F1B8A7}"/>
              </a:ext>
            </a:extLst>
          </p:cNvPr>
          <p:cNvSpPr>
            <a:spLocks noGrp="1"/>
          </p:cNvSpPr>
          <p:nvPr>
            <p:ph type="sldNum" sz="quarter" idx="5"/>
          </p:nvPr>
        </p:nvSpPr>
        <p:spPr/>
        <p:txBody>
          <a:bodyPr/>
          <a:lstStyle/>
          <a:p>
            <a:fld id="{903D5A04-0BD2-4C4F-B397-B46A5D3B32E9}" type="slidenum">
              <a:rPr lang="en-US" smtClean="0"/>
              <a:t>55</a:t>
            </a:fld>
            <a:endParaRPr lang="en-US"/>
          </a:p>
        </p:txBody>
      </p:sp>
    </p:spTree>
    <p:extLst>
      <p:ext uri="{BB962C8B-B14F-4D97-AF65-F5344CB8AC3E}">
        <p14:creationId xmlns:p14="http://schemas.microsoft.com/office/powerpoint/2010/main" val="20993787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Bef>
                <a:spcPts val="300"/>
              </a:spcBef>
              <a:spcAft>
                <a:spcPts val="600"/>
              </a:spcAft>
              <a:buClr>
                <a:srgbClr val="702474"/>
              </a:buClr>
            </a:pPr>
            <a:r>
              <a:rPr lang="en-US" sz="1200" dirty="0">
                <a:solidFill>
                  <a:srgbClr val="555859"/>
                </a:solidFill>
                <a:effectLst/>
                <a:latin typeface="Arial" panose="020B0604020202020204" pitchFamily="34" charset="0"/>
                <a:ea typeface="SimHei" panose="02010609060101010101" pitchFamily="49" charset="-122"/>
                <a:cs typeface="Arial" panose="020B0604020202020204" pitchFamily="34" charset="0"/>
              </a:rPr>
              <a:t>People can search by location, or by clicking on a region on the map. It contains support services for all those who may be impacted by child sexual abuse, including children and young people, parents and carers, and adult victims and survivors of child sexual abuse.  </a:t>
            </a:r>
          </a:p>
          <a:p>
            <a:pPr lvl="0">
              <a:spcBef>
                <a:spcPts val="300"/>
              </a:spcBef>
              <a:spcAft>
                <a:spcPts val="600"/>
              </a:spcAft>
              <a:buClr>
                <a:srgbClr val="702474"/>
              </a:buClr>
            </a:pPr>
            <a:endParaRPr lang="en-GB" sz="1200" dirty="0">
              <a:solidFill>
                <a:srgbClr val="555859"/>
              </a:solidFill>
              <a:effectLst/>
              <a:latin typeface="Arial" panose="020B0604020202020204" pitchFamily="34" charset="0"/>
              <a:ea typeface="SimHei" panose="02010609060101010101" pitchFamily="49" charset="-122"/>
              <a:cs typeface="Arial" panose="020B0604020202020204" pitchFamily="34" charset="0"/>
            </a:endParaRPr>
          </a:p>
          <a:p>
            <a:pPr lvl="0">
              <a:spcBef>
                <a:spcPts val="300"/>
              </a:spcBef>
              <a:spcAft>
                <a:spcPts val="600"/>
              </a:spcAft>
              <a:buClr>
                <a:srgbClr val="702474"/>
              </a:buClr>
            </a:pPr>
            <a:r>
              <a:rPr lang="en-US" sz="1200" dirty="0">
                <a:solidFill>
                  <a:srgbClr val="555859"/>
                </a:solidFill>
                <a:effectLst/>
                <a:latin typeface="Arial" panose="020B0604020202020204" pitchFamily="34" charset="0"/>
                <a:ea typeface="SimHei" panose="02010609060101010101" pitchFamily="49" charset="-122"/>
                <a:cs typeface="Arial" panose="020B0604020202020204" pitchFamily="34" charset="0"/>
              </a:rPr>
              <a:t>It is completely confidential to access - no sign-up is required, and no information is saved when people search for support.</a:t>
            </a:r>
          </a:p>
          <a:p>
            <a:pPr lvl="0">
              <a:spcBef>
                <a:spcPts val="300"/>
              </a:spcBef>
              <a:spcAft>
                <a:spcPts val="600"/>
              </a:spcAft>
              <a:buClr>
                <a:srgbClr val="702474"/>
              </a:buClr>
            </a:pPr>
            <a:endParaRPr lang="en-GB" sz="1200" dirty="0">
              <a:solidFill>
                <a:srgbClr val="555859"/>
              </a:solidFill>
              <a:effectLst/>
              <a:latin typeface="Arial" panose="020B0604020202020204" pitchFamily="34" charset="0"/>
              <a:ea typeface="SimHei" panose="02010609060101010101" pitchFamily="49" charset="-122"/>
              <a:cs typeface="Arial" panose="020B0604020202020204" pitchFamily="34" charset="0"/>
            </a:endParaRPr>
          </a:p>
          <a:p>
            <a:pPr marL="0" marR="0" lvl="0" indent="0" algn="l" defTabSz="914400" rtl="0" eaLnBrk="1" fontAlgn="auto" latinLnBrk="0" hangingPunct="1">
              <a:lnSpc>
                <a:spcPct val="100000"/>
              </a:lnSpc>
              <a:spcBef>
                <a:spcPts val="300"/>
              </a:spcBef>
              <a:spcAft>
                <a:spcPts val="600"/>
              </a:spcAft>
              <a:buClr>
                <a:srgbClr val="702474"/>
              </a:buClr>
              <a:buSzTx/>
              <a:buFontTx/>
              <a:buNone/>
              <a:tabLst/>
              <a:defRPr/>
            </a:pPr>
            <a:r>
              <a:rPr lang="en-US" sz="1200" dirty="0">
                <a:solidFill>
                  <a:srgbClr val="555859"/>
                </a:solidFill>
                <a:effectLst/>
                <a:latin typeface="Arial" panose="020B0604020202020204" pitchFamily="34" charset="0"/>
                <a:ea typeface="SimHei" panose="02010609060101010101" pitchFamily="49" charset="-122"/>
                <a:cs typeface="Arial" panose="020B0604020202020204" pitchFamily="34" charset="0"/>
              </a:rPr>
              <a:t>Those seeking help can also find local and national services offering focused support for women and girls, men and boys, LGBTQ+ people, disabled people and for people specifically from ethnic minority backgrounds.</a:t>
            </a:r>
          </a:p>
          <a:p>
            <a:pPr marL="0" marR="0" lvl="0" indent="0" algn="l" defTabSz="914400" rtl="0" eaLnBrk="1" fontAlgn="auto" latinLnBrk="0" hangingPunct="1">
              <a:lnSpc>
                <a:spcPct val="100000"/>
              </a:lnSpc>
              <a:spcBef>
                <a:spcPts val="300"/>
              </a:spcBef>
              <a:spcAft>
                <a:spcPts val="600"/>
              </a:spcAft>
              <a:buClr>
                <a:srgbClr val="702474"/>
              </a:buClr>
              <a:buSzTx/>
              <a:buFontTx/>
              <a:buNone/>
              <a:tabLst/>
              <a:defRPr/>
            </a:pPr>
            <a:endParaRPr lang="en-GB" sz="1200" dirty="0">
              <a:solidFill>
                <a:srgbClr val="555859"/>
              </a:solidFill>
              <a:effectLst/>
              <a:latin typeface="Arial" panose="020B0604020202020204" pitchFamily="34" charset="0"/>
              <a:ea typeface="SimHei" panose="02010609060101010101" pitchFamily="49" charset="-122"/>
              <a:cs typeface="Arial" panose="020B0604020202020204" pitchFamily="34" charset="0"/>
            </a:endParaRPr>
          </a:p>
          <a:p>
            <a:pPr lvl="0">
              <a:spcBef>
                <a:spcPts val="300"/>
              </a:spcBef>
              <a:spcAft>
                <a:spcPts val="600"/>
              </a:spcAft>
              <a:buClr>
                <a:srgbClr val="702474"/>
              </a:buClr>
            </a:pPr>
            <a:r>
              <a:rPr lang="en-US" sz="1200" dirty="0">
                <a:solidFill>
                  <a:srgbClr val="555859"/>
                </a:solidFill>
                <a:effectLst/>
                <a:latin typeface="Arial" panose="020B0604020202020204" pitchFamily="34" charset="0"/>
                <a:ea typeface="SimHei" panose="02010609060101010101" pitchFamily="49" charset="-122"/>
                <a:cs typeface="Arial" panose="020B0604020202020204" pitchFamily="34" charset="0"/>
              </a:rPr>
              <a:t>It’s a particularly valuable tool for professionals working with those affected by childhood sexual abuse to quickly find and recommend support for the children and adults they work with.</a:t>
            </a:r>
          </a:p>
          <a:p>
            <a:pPr lvl="0">
              <a:spcBef>
                <a:spcPts val="300"/>
              </a:spcBef>
              <a:spcAft>
                <a:spcPts val="600"/>
              </a:spcAft>
              <a:buClr>
                <a:srgbClr val="702474"/>
              </a:buClr>
            </a:pPr>
            <a:endParaRPr lang="en-GB" sz="1200" dirty="0">
              <a:solidFill>
                <a:srgbClr val="555859"/>
              </a:solidFill>
              <a:effectLst/>
              <a:latin typeface="Arial" panose="020B0604020202020204" pitchFamily="34" charset="0"/>
              <a:ea typeface="SimHei" panose="02010609060101010101" pitchFamily="49" charset="-122"/>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903D5A04-0BD2-4C4F-B397-B46A5D3B32E9}" type="slidenum">
              <a:rPr lang="en-US" smtClean="0"/>
              <a:t>56</a:t>
            </a:fld>
            <a:endParaRPr lang="en-US"/>
          </a:p>
        </p:txBody>
      </p:sp>
    </p:spTree>
    <p:extLst>
      <p:ext uri="{BB962C8B-B14F-4D97-AF65-F5344CB8AC3E}">
        <p14:creationId xmlns:p14="http://schemas.microsoft.com/office/powerpoint/2010/main" val="25416881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COPY INTO CHAT IF UNABLE TO USE QR CODE: Practice Leads Programme (PLP) Participant Sessional Survey: </a:t>
            </a:r>
            <a:r>
              <a:rPr lang="fr-FR" u="sng" dirty="0">
                <a:hlinkClick r:id="rId3" tooltip="https://www.surveymonkey.com/r/PLPParticipantsurvey"/>
              </a:rPr>
              <a:t>https://www.surveymonkey.com/r/PLPParticipantsurvey</a:t>
            </a:r>
            <a:endParaRPr lang="en-GB" sz="1400" dirty="0"/>
          </a:p>
          <a:p>
            <a:endParaRPr lang="en-GB" dirty="0"/>
          </a:p>
          <a:p>
            <a:endParaRPr lang="en-GB" dirty="0"/>
          </a:p>
          <a:p>
            <a:pPr fontAlgn="base"/>
            <a:r>
              <a:rPr lang="en-GB" b="1" u="sng" dirty="0"/>
              <a:t>FACILITATORS!  </a:t>
            </a:r>
            <a:r>
              <a:rPr lang="en-GB" dirty="0"/>
              <a:t>Don’t forget your survey too: </a:t>
            </a:r>
            <a:r>
              <a:rPr lang="en-GB" sz="1200" kern="1200" dirty="0">
                <a:solidFill>
                  <a:schemeClr val="tx1"/>
                </a:solidFill>
                <a:effectLst/>
                <a:latin typeface="+mn-lt"/>
                <a:ea typeface="+mn-ea"/>
                <a:cs typeface="+mn-cs"/>
              </a:rPr>
              <a:t>Practice Leads Programme (PLP) Facilitator Sessional Survey: </a:t>
            </a:r>
            <a:r>
              <a:rPr lang="en-GB" sz="1200" u="sng" kern="1200" dirty="0">
                <a:solidFill>
                  <a:schemeClr val="tx1"/>
                </a:solidFill>
                <a:effectLst/>
                <a:latin typeface="+mn-lt"/>
                <a:ea typeface="+mn-ea"/>
                <a:cs typeface="+mn-cs"/>
                <a:hlinkClick r:id="rId4" tooltip="https://www.surveymonkey.com/r/PLPFacilitatorsurvey"/>
              </a:rPr>
              <a:t>https://www.surveymonkey.com/r/PLPFacilitatorsurvey</a:t>
            </a:r>
            <a:endParaRPr lang="en-GB" sz="1200" kern="1200" dirty="0">
              <a:solidFill>
                <a:schemeClr val="tx1"/>
              </a:solidFill>
              <a:effectLst/>
              <a:latin typeface="+mn-lt"/>
              <a:ea typeface="+mn-ea"/>
              <a:cs typeface="+mn-cs"/>
            </a:endParaRPr>
          </a:p>
          <a:p>
            <a:br>
              <a:rPr lang="en-GB" sz="1200" kern="1200" dirty="0">
                <a:solidFill>
                  <a:schemeClr val="tx1"/>
                </a:solidFill>
                <a:effectLst/>
                <a:latin typeface="+mn-lt"/>
                <a:ea typeface="+mn-ea"/>
                <a:cs typeface="+mn-cs"/>
              </a:rPr>
            </a:br>
            <a:endParaRPr lang="en-GB" dirty="0"/>
          </a:p>
        </p:txBody>
      </p:sp>
      <p:sp>
        <p:nvSpPr>
          <p:cNvPr id="4" name="Slide Number Placeholder 3"/>
          <p:cNvSpPr>
            <a:spLocks noGrp="1"/>
          </p:cNvSpPr>
          <p:nvPr>
            <p:ph type="sldNum" sz="quarter" idx="5"/>
          </p:nvPr>
        </p:nvSpPr>
        <p:spPr/>
        <p:txBody>
          <a:bodyPr/>
          <a:lstStyle/>
          <a:p>
            <a:fld id="{903D5A04-0BD2-4C4F-B397-B46A5D3B32E9}" type="slidenum">
              <a:rPr lang="en-US" smtClean="0"/>
              <a:t>59</a:t>
            </a:fld>
            <a:endParaRPr lang="en-US"/>
          </a:p>
        </p:txBody>
      </p:sp>
    </p:spTree>
    <p:extLst>
      <p:ext uri="{BB962C8B-B14F-4D97-AF65-F5344CB8AC3E}">
        <p14:creationId xmlns:p14="http://schemas.microsoft.com/office/powerpoint/2010/main" val="3290806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dirty="0"/>
              <a:t>Video introducing the CSA Centre’s ‘Signs and Indicators’ template.</a:t>
            </a:r>
          </a:p>
        </p:txBody>
      </p:sp>
      <p:sp>
        <p:nvSpPr>
          <p:cNvPr id="4" name="Slide Number Placeholder 3"/>
          <p:cNvSpPr>
            <a:spLocks noGrp="1"/>
          </p:cNvSpPr>
          <p:nvPr>
            <p:ph type="sldNum" sz="quarter" idx="5"/>
          </p:nvPr>
        </p:nvSpPr>
        <p:spPr/>
        <p:txBody>
          <a:bodyPr/>
          <a:lstStyle/>
          <a:p>
            <a:fld id="{903D5A04-0BD2-4C4F-B397-B46A5D3B32E9}" type="slidenum">
              <a:rPr lang="en-US" smtClean="0"/>
              <a:t>6</a:t>
            </a:fld>
            <a:endParaRPr lang="en-US"/>
          </a:p>
        </p:txBody>
      </p:sp>
    </p:spTree>
    <p:extLst>
      <p:ext uri="{BB962C8B-B14F-4D97-AF65-F5344CB8AC3E}">
        <p14:creationId xmlns:p14="http://schemas.microsoft.com/office/powerpoint/2010/main" val="32600066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033">
              <a:defRPr/>
            </a:pPr>
            <a:r>
              <a:rPr lang="en-US" sz="1200" dirty="0">
                <a:latin typeface="Arial" panose="020B0604020202020204" pitchFamily="34" charset="0"/>
                <a:ea typeface="Arial" panose="020B0604020202020204" pitchFamily="34" charset="0"/>
                <a:cs typeface="Arial" panose="020B0604020202020204" pitchFamily="34" charset="0"/>
              </a:rPr>
              <a:t>The idea of this slide is to convey how we can miss signs of sexual abuse in some children because we make assumptions about what these signs mean as a result of certain demographics. These are all addressed in the template.</a:t>
            </a:r>
          </a:p>
          <a:p>
            <a:pPr defTabSz="1021033">
              <a:defRPr/>
            </a:pPr>
            <a:r>
              <a:rPr lang="en-US" sz="1200" b="1" dirty="0">
                <a:latin typeface="Arial" panose="020B0604020202020204" pitchFamily="34" charset="0"/>
                <a:ea typeface="Arial" panose="020B0604020202020204" pitchFamily="34" charset="0"/>
                <a:cs typeface="Arial" panose="020B0604020202020204" pitchFamily="34" charset="0"/>
              </a:rPr>
              <a:t>Gender and ethnicity</a:t>
            </a:r>
          </a:p>
          <a:p>
            <a:pPr defTabSz="1021033">
              <a:defRPr/>
            </a:pPr>
            <a:r>
              <a:rPr lang="en-US" sz="1200" dirty="0">
                <a:latin typeface="Arial" panose="020B0604020202020204" pitchFamily="34" charset="0"/>
                <a:ea typeface="Arial" panose="020B0604020202020204" pitchFamily="34" charset="0"/>
                <a:cs typeface="Arial" panose="020B0604020202020204" pitchFamily="34" charset="0"/>
              </a:rPr>
              <a:t>  So, for example – a black boy presenting as aggressive may be seen as ‘an angry black boy’ rather than an indicator of sexual abuse. </a:t>
            </a:r>
          </a:p>
          <a:p>
            <a:pPr defTabSz="1021033">
              <a:defRPr/>
            </a:pPr>
            <a:r>
              <a:rPr lang="en-US" sz="1200" dirty="0">
                <a:latin typeface="Arial" panose="020B0604020202020204" pitchFamily="34" charset="0"/>
                <a:ea typeface="Arial" panose="020B0604020202020204" pitchFamily="34" charset="0"/>
                <a:cs typeface="Arial" panose="020B0604020202020204" pitchFamily="34" charset="0"/>
              </a:rPr>
              <a:t>Some groups of children are perceived by others to be less innocent or more adult-like than their peers – this is known as </a:t>
            </a:r>
            <a:r>
              <a:rPr lang="en-US" sz="1200" i="1" dirty="0">
                <a:latin typeface="Arial" panose="020B0604020202020204" pitchFamily="34" charset="0"/>
                <a:ea typeface="Arial" panose="020B0604020202020204" pitchFamily="34" charset="0"/>
                <a:cs typeface="Arial" panose="020B0604020202020204" pitchFamily="34" charset="0"/>
              </a:rPr>
              <a:t>adultification bias </a:t>
            </a:r>
            <a:r>
              <a:rPr lang="en-US" sz="1200" dirty="0">
                <a:latin typeface="Arial" panose="020B0604020202020204" pitchFamily="34" charset="0"/>
                <a:ea typeface="Arial" panose="020B0604020202020204" pitchFamily="34" charset="0"/>
                <a:cs typeface="Arial" panose="020B0604020202020204" pitchFamily="34" charset="0"/>
              </a:rPr>
              <a:t>and it is a form of racial prejudice.  Adultification bias can influence how others view young people’s sexual development, for example sexually uninhibited behavior from Black girls or girls from gypsy/</a:t>
            </a:r>
            <a:r>
              <a:rPr lang="en-US" sz="1200" dirty="0" err="1">
                <a:latin typeface="Arial" panose="020B0604020202020204" pitchFamily="34" charset="0"/>
                <a:ea typeface="Arial" panose="020B0604020202020204" pitchFamily="34" charset="0"/>
                <a:cs typeface="Arial" panose="020B0604020202020204" pitchFamily="34" charset="0"/>
              </a:rPr>
              <a:t>traveller</a:t>
            </a:r>
            <a:r>
              <a:rPr lang="en-US" sz="1200" dirty="0">
                <a:latin typeface="Arial" panose="020B0604020202020204" pitchFamily="34" charset="0"/>
                <a:ea typeface="Arial" panose="020B0604020202020204" pitchFamily="34" charset="0"/>
                <a:cs typeface="Arial" panose="020B0604020202020204" pitchFamily="34" charset="0"/>
              </a:rPr>
              <a:t> communities dressing in a sexualized manner may be seen as ‘natural’ rather than an indicator of concern. </a:t>
            </a:r>
          </a:p>
          <a:p>
            <a:pPr defTabSz="1021033">
              <a:defRPr/>
            </a:pPr>
            <a:r>
              <a:rPr lang="en-US" sz="1200" b="1" dirty="0">
                <a:latin typeface="Arial" panose="020B0604020202020204" pitchFamily="34" charset="0"/>
                <a:ea typeface="Arial" panose="020B0604020202020204" pitchFamily="34" charset="0"/>
                <a:cs typeface="Arial" panose="020B0604020202020204" pitchFamily="34" charset="0"/>
              </a:rPr>
              <a:t>Disability</a:t>
            </a:r>
          </a:p>
          <a:p>
            <a:pPr defTabSz="1021033">
              <a:defRPr/>
            </a:pPr>
            <a:r>
              <a:rPr lang="en-US" sz="1200" dirty="0">
                <a:latin typeface="Arial" panose="020B0604020202020204" pitchFamily="34" charset="0"/>
                <a:ea typeface="Arial" panose="020B0604020202020204" pitchFamily="34" charset="0"/>
                <a:cs typeface="Arial" panose="020B0604020202020204" pitchFamily="34" charset="0"/>
              </a:rPr>
              <a:t> Or, a disabled child with unusual bruising we may put down to mobility issues, rather than sexual abuse.  </a:t>
            </a:r>
          </a:p>
          <a:p>
            <a:r>
              <a:rPr lang="en-US" sz="1200" b="1" dirty="0">
                <a:latin typeface="Arial" panose="020B0604020202020204" pitchFamily="34" charset="0"/>
                <a:cs typeface="Arial" panose="020B0604020202020204" pitchFamily="34" charset="0"/>
              </a:rPr>
              <a:t>Sexuality</a:t>
            </a:r>
          </a:p>
          <a:p>
            <a:r>
              <a:rPr lang="en-GB" sz="1200" dirty="0"/>
              <a:t>Teenagers having sex with lots of people</a:t>
            </a:r>
          </a:p>
          <a:p>
            <a:r>
              <a:rPr lang="en-GB" sz="1200" kern="1200" dirty="0">
                <a:solidFill>
                  <a:schemeClr val="dk1"/>
                </a:solidFill>
                <a:effectLst/>
              </a:rPr>
              <a:t>Being secretive about online/mobile phone use or upset/angry afterwards</a:t>
            </a:r>
            <a:endParaRPr lang="en-GB" sz="1200" dirty="0"/>
          </a:p>
        </p:txBody>
      </p:sp>
      <p:sp>
        <p:nvSpPr>
          <p:cNvPr id="4" name="Slide Number Placeholder 3"/>
          <p:cNvSpPr>
            <a:spLocks noGrp="1"/>
          </p:cNvSpPr>
          <p:nvPr>
            <p:ph type="sldNum" sz="quarter" idx="5"/>
          </p:nvPr>
        </p:nvSpPr>
        <p:spPr/>
        <p:txBody>
          <a:bodyPr/>
          <a:lstStyle/>
          <a:p>
            <a:fld id="{903D5A04-0BD2-4C4F-B397-B46A5D3B32E9}" type="slidenum">
              <a:rPr lang="en-US" smtClean="0"/>
              <a:t>7</a:t>
            </a:fld>
            <a:endParaRPr lang="en-US"/>
          </a:p>
        </p:txBody>
      </p:sp>
    </p:spTree>
    <p:extLst>
      <p:ext uri="{BB962C8B-B14F-4D97-AF65-F5344CB8AC3E}">
        <p14:creationId xmlns:p14="http://schemas.microsoft.com/office/powerpoint/2010/main" val="2188811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Bef>
                <a:spcPts val="600"/>
              </a:spcBef>
              <a:spcAft>
                <a:spcPts val="600"/>
              </a:spcAft>
            </a:pPr>
            <a:r>
              <a:rPr lang="en-US" sz="1800" dirty="0">
                <a:effectLst/>
                <a:latin typeface="Arial" panose="020B0604020202020204" pitchFamily="34" charset="0"/>
                <a:ea typeface="Calibri" panose="020F0502020204030204" pitchFamily="34" charset="0"/>
                <a:cs typeface="Calibri" panose="020F0502020204030204" pitchFamily="34" charset="0"/>
              </a:rPr>
              <a:t> </a:t>
            </a:r>
            <a:endParaRPr lang="en-GB" sz="1800" dirty="0">
              <a:effectLst/>
              <a:latin typeface="Arial" panose="020B0604020202020204" pitchFamily="34" charset="0"/>
              <a:ea typeface="SimHei" panose="02010609060101010101" pitchFamily="49" charset="-122"/>
              <a:cs typeface="Arial" panose="020B0604020202020204" pitchFamily="34" charset="0"/>
            </a:endParaRPr>
          </a:p>
          <a:p>
            <a:pPr>
              <a:lnSpc>
                <a:spcPct val="115000"/>
              </a:lnSpc>
              <a:spcBef>
                <a:spcPts val="600"/>
              </a:spcBef>
              <a:spcAft>
                <a:spcPts val="600"/>
              </a:spcAft>
            </a:pPr>
            <a:r>
              <a:rPr lang="en-US" sz="1800" dirty="0">
                <a:effectLst/>
                <a:latin typeface="Arial" panose="020B0604020202020204" pitchFamily="34" charset="0"/>
                <a:ea typeface="SimHei" panose="02010609060101010101" pitchFamily="49" charset="-122"/>
                <a:cs typeface="Arial" panose="020B0604020202020204" pitchFamily="34" charset="0"/>
              </a:rPr>
              <a:t>Our signs and indicators template is designed to provide a common language among professionals to discuss, record and share concerns that a child is being, or has been sexually abused.</a:t>
            </a:r>
            <a:endParaRPr lang="en-GB" sz="1800" dirty="0">
              <a:effectLst/>
              <a:latin typeface="Arial" panose="020B0604020202020204" pitchFamily="34" charset="0"/>
              <a:ea typeface="SimHei" panose="02010609060101010101" pitchFamily="49" charset="-122"/>
              <a:cs typeface="Arial" panose="020B0604020202020204" pitchFamily="34" charset="0"/>
            </a:endParaRPr>
          </a:p>
          <a:p>
            <a:endParaRPr lang="en-GB" dirty="0"/>
          </a:p>
          <a:p>
            <a:pPr>
              <a:lnSpc>
                <a:spcPct val="115000"/>
              </a:lnSpc>
              <a:spcBef>
                <a:spcPts val="600"/>
              </a:spcBef>
              <a:spcAft>
                <a:spcPts val="600"/>
              </a:spcAft>
            </a:pPr>
            <a:r>
              <a:rPr lang="en-US" sz="1800" dirty="0">
                <a:effectLst/>
                <a:latin typeface="Arial" panose="020B0604020202020204" pitchFamily="34" charset="0"/>
                <a:ea typeface="SimHei" panose="02010609060101010101" pitchFamily="49" charset="-122"/>
                <a:cs typeface="Arial" panose="020B0604020202020204" pitchFamily="34" charset="0"/>
              </a:rPr>
              <a:t>It’s natural to worry about getting it wrong, but even though we might hope it isn’t sexual abuse, and it might be difficult and uncomfortable to explore, we need to ask ourselves not what if I’m wrong, but what if I am right?  What if this child </a:t>
            </a:r>
            <a:r>
              <a:rPr lang="en-US" sz="1800" i="1" dirty="0">
                <a:effectLst/>
                <a:latin typeface="Arial" panose="020B0604020202020204" pitchFamily="34" charset="0"/>
                <a:ea typeface="SimHei" panose="02010609060101010101" pitchFamily="49" charset="-122"/>
                <a:cs typeface="Arial" panose="020B0604020202020204" pitchFamily="34" charset="0"/>
              </a:rPr>
              <a:t>is</a:t>
            </a:r>
            <a:r>
              <a:rPr lang="en-US" sz="1800" dirty="0">
                <a:effectLst/>
                <a:latin typeface="Arial" panose="020B0604020202020204" pitchFamily="34" charset="0"/>
                <a:ea typeface="SimHei" panose="02010609060101010101" pitchFamily="49" charset="-122"/>
                <a:cs typeface="Arial" panose="020B0604020202020204" pitchFamily="34" charset="0"/>
              </a:rPr>
              <a:t> being sexually harmed?’ ‘What do we need to do, to make this child safer?’</a:t>
            </a:r>
            <a:endParaRPr lang="en-GB" sz="1800" dirty="0">
              <a:effectLst/>
              <a:latin typeface="Arial" panose="020B0604020202020204" pitchFamily="34" charset="0"/>
              <a:ea typeface="SimHei" panose="02010609060101010101" pitchFamily="49" charset="-122"/>
              <a:cs typeface="Arial" panose="020B0604020202020204" pitchFamily="34" charset="0"/>
            </a:endParaRPr>
          </a:p>
          <a:p>
            <a:pPr>
              <a:lnSpc>
                <a:spcPct val="115000"/>
              </a:lnSpc>
              <a:spcBef>
                <a:spcPts val="600"/>
              </a:spcBef>
              <a:spcAft>
                <a:spcPts val="600"/>
              </a:spcAft>
            </a:pPr>
            <a:r>
              <a:rPr lang="en-US" sz="1800" dirty="0">
                <a:effectLst/>
                <a:latin typeface="Arial" panose="020B0604020202020204" pitchFamily="34" charset="0"/>
                <a:ea typeface="Calibri" panose="020F0502020204030204" pitchFamily="34" charset="0"/>
                <a:cs typeface="Calibri" panose="020F0502020204030204" pitchFamily="34" charset="0"/>
              </a:rPr>
              <a:t> </a:t>
            </a:r>
            <a:endParaRPr lang="en-GB" sz="1800" dirty="0">
              <a:effectLst/>
              <a:latin typeface="Arial" panose="020B0604020202020204" pitchFamily="34" charset="0"/>
              <a:ea typeface="SimHei" panose="02010609060101010101" pitchFamily="49" charset="-122"/>
              <a:cs typeface="Arial" panose="020B0604020202020204" pitchFamily="34" charset="0"/>
            </a:endParaRPr>
          </a:p>
          <a:p>
            <a:pPr>
              <a:lnSpc>
                <a:spcPct val="115000"/>
              </a:lnSpc>
              <a:spcBef>
                <a:spcPts val="600"/>
              </a:spcBef>
              <a:spcAft>
                <a:spcPts val="600"/>
              </a:spcAft>
            </a:pPr>
            <a:r>
              <a:rPr lang="en-US" sz="1800" dirty="0">
                <a:effectLst/>
                <a:latin typeface="Arial" panose="020B0604020202020204" pitchFamily="34" charset="0"/>
                <a:ea typeface="SimHei" panose="02010609060101010101" pitchFamily="49" charset="-122"/>
                <a:cs typeface="Arial" panose="020B0604020202020204" pitchFamily="34" charset="0"/>
              </a:rPr>
              <a:t>As professionals in the children’s workforce, it is our job to be alert to wider signs and indicators that something isn’t right for a child and explore </a:t>
            </a:r>
            <a:r>
              <a:rPr lang="en-US" sz="1800" i="1" dirty="0">
                <a:effectLst/>
                <a:latin typeface="Arial" panose="020B0604020202020204" pitchFamily="34" charset="0"/>
                <a:ea typeface="SimHei" panose="02010609060101010101" pitchFamily="49" charset="-122"/>
                <a:cs typeface="Arial" panose="020B0604020202020204" pitchFamily="34" charset="0"/>
              </a:rPr>
              <a:t>all</a:t>
            </a:r>
            <a:r>
              <a:rPr lang="en-US" sz="1800" dirty="0">
                <a:effectLst/>
                <a:latin typeface="Arial" panose="020B0604020202020204" pitchFamily="34" charset="0"/>
                <a:ea typeface="SimHei" panose="02010609060101010101" pitchFamily="49" charset="-122"/>
                <a:cs typeface="Arial" panose="020B0604020202020204" pitchFamily="34" charset="0"/>
              </a:rPr>
              <a:t> possibilities of what might be happening to them.</a:t>
            </a:r>
            <a:endParaRPr lang="en-GB" sz="1800" dirty="0">
              <a:effectLst/>
              <a:latin typeface="Arial" panose="020B0604020202020204" pitchFamily="34" charset="0"/>
              <a:ea typeface="SimHei" panose="02010609060101010101" pitchFamily="49" charset="-122"/>
              <a:cs typeface="Arial" panose="020B0604020202020204" pitchFamily="34" charset="0"/>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SimHei" panose="02010609060101010101" pitchFamily="49" charset="-122"/>
                <a:cs typeface="Arial" panose="020B0604020202020204" pitchFamily="34" charset="0"/>
              </a:rPr>
              <a:t>In our ‘Signs and indicators of child sexual abuse’ template, you can record and make notes of the signs and indicators of concern.</a:t>
            </a:r>
            <a:endParaRPr lang="en-GB" sz="1800" dirty="0">
              <a:effectLst/>
              <a:latin typeface="Arial" panose="020B0604020202020204" pitchFamily="34" charset="0"/>
              <a:ea typeface="SimHei" panose="02010609060101010101" pitchFamily="49" charset="-122"/>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903D5A04-0BD2-4C4F-B397-B46A5D3B32E9}" type="slidenum">
              <a:rPr lang="en-US" smtClean="0"/>
              <a:t>8</a:t>
            </a:fld>
            <a:endParaRPr lang="en-US"/>
          </a:p>
        </p:txBody>
      </p:sp>
    </p:spTree>
    <p:extLst>
      <p:ext uri="{BB962C8B-B14F-4D97-AF65-F5344CB8AC3E}">
        <p14:creationId xmlns:p14="http://schemas.microsoft.com/office/powerpoint/2010/main" val="5933029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Trainer note – use the group discussion to think about any ideas the group have as a lead in to the next slides </a:t>
            </a:r>
          </a:p>
          <a:p>
            <a:endParaRPr lang="en-GB" dirty="0"/>
          </a:p>
          <a:p>
            <a:r>
              <a:rPr lang="en-GB" dirty="0">
                <a:hlinkClick r:id="rId3"/>
              </a:rPr>
              <a:t>Signs &amp; Indicators Template - CSA Centre</a:t>
            </a:r>
            <a:r>
              <a:rPr lang="en-GB" dirty="0"/>
              <a:t>   link might need to be opened  on separate page </a:t>
            </a:r>
          </a:p>
          <a:p>
            <a:endParaRPr lang="en-GB" dirty="0"/>
          </a:p>
          <a:p>
            <a:r>
              <a:rPr lang="en-GB" dirty="0"/>
              <a:t>https://www.csacentre.org.uk/app/uploads/2023/09/Signs-and-Indicators-Template.pdf</a:t>
            </a:r>
          </a:p>
        </p:txBody>
      </p:sp>
      <p:sp>
        <p:nvSpPr>
          <p:cNvPr id="4" name="Slide Number Placeholder 3"/>
          <p:cNvSpPr>
            <a:spLocks noGrp="1"/>
          </p:cNvSpPr>
          <p:nvPr>
            <p:ph type="sldNum" sz="quarter" idx="5"/>
          </p:nvPr>
        </p:nvSpPr>
        <p:spPr/>
        <p:txBody>
          <a:bodyPr/>
          <a:lstStyle/>
          <a:p>
            <a:pPr defTabSz="966155">
              <a:defRPr/>
            </a:pPr>
            <a:fld id="{903D5A04-0BD2-4C4F-B397-B46A5D3B32E9}" type="slidenum">
              <a:rPr lang="en-US">
                <a:solidFill>
                  <a:prstClr val="black"/>
                </a:solidFill>
                <a:latin typeface="Calibri" panose="020F0502020204030204"/>
              </a:rPr>
              <a:pPr defTabSz="966155">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40331784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19275"/>
            <a:ext cx="7772400" cy="1156097"/>
          </a:xfrm>
        </p:spPr>
        <p:txBody>
          <a:bodyPr anchor="b">
            <a:normAutofit/>
          </a:bodyPr>
          <a:lstStyle>
            <a:lvl1pPr algn="l">
              <a:defRPr sz="3000"/>
            </a:lvl1pPr>
          </a:lstStyle>
          <a:p>
            <a:r>
              <a:rPr lang="en-US"/>
              <a:t>Click to edit Master title style</a:t>
            </a:r>
            <a:endParaRPr lang="en-US" dirty="0"/>
          </a:p>
        </p:txBody>
      </p:sp>
      <p:sp>
        <p:nvSpPr>
          <p:cNvPr id="3" name="Subtitle 2"/>
          <p:cNvSpPr>
            <a:spLocks noGrp="1"/>
          </p:cNvSpPr>
          <p:nvPr>
            <p:ph type="subTitle" idx="1"/>
          </p:nvPr>
        </p:nvSpPr>
        <p:spPr>
          <a:xfrm>
            <a:off x="685800" y="3044428"/>
            <a:ext cx="7772400" cy="110847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85800" y="4350545"/>
            <a:ext cx="2057400" cy="273844"/>
          </a:xfrm>
          <a:prstGeom prst="rect">
            <a:avLst/>
          </a:prstGeom>
        </p:spPr>
        <p:txBody>
          <a:bodyPr/>
          <a:lstStyle>
            <a:lvl1pPr>
              <a:defRPr>
                <a:solidFill>
                  <a:schemeClr val="tx2"/>
                </a:solidFill>
              </a:defRPr>
            </a:lvl1pPr>
          </a:lstStyle>
          <a:p>
            <a:fld id="{DA22B642-3B70-DE4E-94CF-75503C8C16D6}" type="datetime4">
              <a:rPr lang="en-GB" smtClean="0"/>
              <a:t>23 December 2025</a:t>
            </a:fld>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t>‹#›</a:t>
            </a:fld>
            <a:endParaRPr lang="en-US"/>
          </a:p>
        </p:txBody>
      </p:sp>
      <p:pic>
        <p:nvPicPr>
          <p:cNvPr id="8" name="Picture 7">
            <a:extLst>
              <a:ext uri="{FF2B5EF4-FFF2-40B4-BE49-F238E27FC236}">
                <a16:creationId xmlns:a16="http://schemas.microsoft.com/office/drawing/2014/main" id="{AAB8EAC8-72CA-4F4C-B60D-5122FB5AB3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868" t="6637" r="16794" b="5546"/>
          <a:stretch/>
        </p:blipFill>
        <p:spPr>
          <a:xfrm>
            <a:off x="786297" y="-1"/>
            <a:ext cx="1611980" cy="1621631"/>
          </a:xfrm>
          <a:prstGeom prst="rect">
            <a:avLst/>
          </a:prstGeom>
        </p:spPr>
      </p:pic>
    </p:spTree>
    <p:extLst>
      <p:ext uri="{BB962C8B-B14F-4D97-AF65-F5344CB8AC3E}">
        <p14:creationId xmlns:p14="http://schemas.microsoft.com/office/powerpoint/2010/main" val="2457550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38949"/>
            <a:ext cx="7740436" cy="63624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063269"/>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681203"/>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063269"/>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681203"/>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5512AD5A-2C28-1D42-B971-4292A709C8F6}" type="slidenum">
              <a:rPr lang="en-US" smtClean="0"/>
              <a:t>‹#›</a:t>
            </a:fld>
            <a:endParaRPr lang="en-US"/>
          </a:p>
        </p:txBody>
      </p:sp>
      <p:sp>
        <p:nvSpPr>
          <p:cNvPr id="14" name="TextBox 13">
            <a:extLst>
              <a:ext uri="{FF2B5EF4-FFF2-40B4-BE49-F238E27FC236}">
                <a16:creationId xmlns:a16="http://schemas.microsoft.com/office/drawing/2014/main" id="{19B14DE5-8ABB-6A46-ACC8-25D20D95F6CC}"/>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10" name="TextBox 9">
            <a:extLst>
              <a:ext uri="{FF2B5EF4-FFF2-40B4-BE49-F238E27FC236}">
                <a16:creationId xmlns:a16="http://schemas.microsoft.com/office/drawing/2014/main" id="{1CDB5494-B8E0-2F4A-A1FB-235B053BCB6B}"/>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21051447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19276"/>
            <a:ext cx="7772400" cy="1156097"/>
          </a:xfrm>
        </p:spPr>
        <p:txBody>
          <a:bodyPr anchor="b">
            <a:normAutofit/>
          </a:bodyPr>
          <a:lstStyle>
            <a:lvl1pPr algn="l">
              <a:defRPr sz="3000"/>
            </a:lvl1pPr>
          </a:lstStyle>
          <a:p>
            <a:r>
              <a:rPr lang="en-US"/>
              <a:t>Click to edit Master title style</a:t>
            </a:r>
            <a:endParaRPr lang="en-US" dirty="0"/>
          </a:p>
        </p:txBody>
      </p:sp>
      <p:sp>
        <p:nvSpPr>
          <p:cNvPr id="3" name="Subtitle 2"/>
          <p:cNvSpPr>
            <a:spLocks noGrp="1"/>
          </p:cNvSpPr>
          <p:nvPr>
            <p:ph type="subTitle" idx="1"/>
          </p:nvPr>
        </p:nvSpPr>
        <p:spPr>
          <a:xfrm>
            <a:off x="685800" y="3044428"/>
            <a:ext cx="7772400" cy="1108472"/>
          </a:xfrm>
        </p:spPr>
        <p:txBody>
          <a:bodyPr/>
          <a:lstStyle>
            <a:lvl1pPr marL="0" indent="0" algn="l">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85800" y="4350546"/>
            <a:ext cx="2057400" cy="273844"/>
          </a:xfrm>
          <a:prstGeom prst="rect">
            <a:avLst/>
          </a:prstGeom>
        </p:spPr>
        <p:txBody>
          <a:bodyPr/>
          <a:lstStyle>
            <a:lvl1pPr>
              <a:defRPr>
                <a:solidFill>
                  <a:schemeClr val="tx2"/>
                </a:solidFill>
              </a:defRPr>
            </a:lvl1pPr>
          </a:lstStyle>
          <a:p>
            <a:fld id="{DA22B642-3B70-DE4E-94CF-75503C8C16D6}" type="datetime4">
              <a:rPr lang="en-GB" smtClean="0"/>
              <a:t>23 December 2025</a:t>
            </a:fld>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t>‹#›</a:t>
            </a:fld>
            <a:endParaRPr lang="en-US"/>
          </a:p>
        </p:txBody>
      </p:sp>
      <p:pic>
        <p:nvPicPr>
          <p:cNvPr id="8" name="Picture 7">
            <a:extLst>
              <a:ext uri="{FF2B5EF4-FFF2-40B4-BE49-F238E27FC236}">
                <a16:creationId xmlns:a16="http://schemas.microsoft.com/office/drawing/2014/main" id="{AAB8EAC8-72CA-4F4C-B60D-5122FB5AB3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868" t="6637" r="16794" b="5546"/>
          <a:stretch/>
        </p:blipFill>
        <p:spPr>
          <a:xfrm>
            <a:off x="786298" y="0"/>
            <a:ext cx="1611980" cy="1621631"/>
          </a:xfrm>
          <a:prstGeom prst="rect">
            <a:avLst/>
          </a:prstGeom>
        </p:spPr>
      </p:pic>
    </p:spTree>
    <p:extLst>
      <p:ext uri="{BB962C8B-B14F-4D97-AF65-F5344CB8AC3E}">
        <p14:creationId xmlns:p14="http://schemas.microsoft.com/office/powerpoint/2010/main" val="22079937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Main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pPr/>
              <a:t>‹#›</a:t>
            </a:fld>
            <a:endParaRPr lang="en-US" dirty="0"/>
          </a:p>
        </p:txBody>
      </p:sp>
      <p:sp>
        <p:nvSpPr>
          <p:cNvPr id="9" name="TextBox 8">
            <a:extLst>
              <a:ext uri="{FF2B5EF4-FFF2-40B4-BE49-F238E27FC236}">
                <a16:creationId xmlns:a16="http://schemas.microsoft.com/office/drawing/2014/main" id="{720A1F9D-BAD7-B948-8C0F-9870613D4627}"/>
              </a:ext>
            </a:extLst>
          </p:cNvPr>
          <p:cNvSpPr txBox="1"/>
          <p:nvPr/>
        </p:nvSpPr>
        <p:spPr>
          <a:xfrm>
            <a:off x="628652" y="4671991"/>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2759334861"/>
      </p:ext>
    </p:extLst>
  </p:cSld>
  <p:clrMapOvr>
    <a:masterClrMapping/>
  </p:clrMapOvr>
  <p:hf hdr="0" ftr="0" dt="0"/>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Break - Purp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6214AF-8275-5444-AA0F-3047F81E1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203"/>
          <a:stretch/>
        </p:blipFill>
        <p:spPr>
          <a:xfrm>
            <a:off x="0" y="0"/>
            <a:ext cx="9144000" cy="5143500"/>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640441"/>
            <a:ext cx="7886700" cy="1125140"/>
          </a:xfrm>
        </p:spPr>
        <p:txBody>
          <a:bodyPr/>
          <a:lstStyle>
            <a:lvl1pPr marL="0" indent="0">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1" name="TextBox 10">
            <a:extLst>
              <a:ext uri="{FF2B5EF4-FFF2-40B4-BE49-F238E27FC236}">
                <a16:creationId xmlns:a16="http://schemas.microsoft.com/office/drawing/2014/main" id="{F9A5BEE6-BAF7-5E4F-8ADB-0888ABC457D1}"/>
              </a:ext>
            </a:extLst>
          </p:cNvPr>
          <p:cNvSpPr txBox="1"/>
          <p:nvPr/>
        </p:nvSpPr>
        <p:spPr>
          <a:xfrm>
            <a:off x="628652" y="4671991"/>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spTree>
    <p:extLst>
      <p:ext uri="{BB962C8B-B14F-4D97-AF65-F5344CB8AC3E}">
        <p14:creationId xmlns:p14="http://schemas.microsoft.com/office/powerpoint/2010/main" val="1760932413"/>
      </p:ext>
    </p:extLst>
  </p:cSld>
  <p:clrMapOvr>
    <a:masterClrMapping/>
  </p:clrMapOvr>
  <p:hf hdr="0" ftr="0" dt="0"/>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Break -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81EB51-3B89-194F-85AD-A178FDCDED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203"/>
          <a:stretch/>
        </p:blipFill>
        <p:spPr>
          <a:xfrm>
            <a:off x="0" y="0"/>
            <a:ext cx="9144000" cy="5143500"/>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640441"/>
            <a:ext cx="7886700" cy="1125140"/>
          </a:xfrm>
        </p:spPr>
        <p:txBody>
          <a:bodyPr/>
          <a:lstStyle>
            <a:lvl1pPr marL="0" indent="0">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1" name="TextBox 10">
            <a:extLst>
              <a:ext uri="{FF2B5EF4-FFF2-40B4-BE49-F238E27FC236}">
                <a16:creationId xmlns:a16="http://schemas.microsoft.com/office/drawing/2014/main" id="{82314A8C-2B71-FB43-B353-9974B39BFCBB}"/>
              </a:ext>
            </a:extLst>
          </p:cNvPr>
          <p:cNvSpPr txBox="1"/>
          <p:nvPr/>
        </p:nvSpPr>
        <p:spPr>
          <a:xfrm>
            <a:off x="628652" y="4671991"/>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spTree>
    <p:extLst>
      <p:ext uri="{BB962C8B-B14F-4D97-AF65-F5344CB8AC3E}">
        <p14:creationId xmlns:p14="http://schemas.microsoft.com/office/powerpoint/2010/main" val="435587790"/>
      </p:ext>
    </p:extLst>
  </p:cSld>
  <p:clrMapOvr>
    <a:masterClrMapping/>
  </p:clrMapOvr>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Break - Bright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A72849-C09E-C74D-AB13-2D4F3C9FC4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203"/>
          <a:stretch/>
        </p:blipFill>
        <p:spPr>
          <a:xfrm>
            <a:off x="-4762" y="0"/>
            <a:ext cx="9144000" cy="5143500"/>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640441"/>
            <a:ext cx="7886700" cy="1125140"/>
          </a:xfrm>
        </p:spPr>
        <p:txBody>
          <a:bodyPr/>
          <a:lstStyle>
            <a:lvl1pPr marL="0" indent="0">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0" name="TextBox 9">
            <a:extLst>
              <a:ext uri="{FF2B5EF4-FFF2-40B4-BE49-F238E27FC236}">
                <a16:creationId xmlns:a16="http://schemas.microsoft.com/office/drawing/2014/main" id="{BB060EF7-85EE-E947-BD14-C2C6175E02AD}"/>
              </a:ext>
            </a:extLst>
          </p:cNvPr>
          <p:cNvSpPr txBox="1"/>
          <p:nvPr/>
        </p:nvSpPr>
        <p:spPr>
          <a:xfrm>
            <a:off x="628652" y="4671991"/>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spTree>
    <p:extLst>
      <p:ext uri="{BB962C8B-B14F-4D97-AF65-F5344CB8AC3E}">
        <p14:creationId xmlns:p14="http://schemas.microsoft.com/office/powerpoint/2010/main" val="1906331375"/>
      </p:ext>
    </p:extLst>
  </p:cSld>
  <p:clrMapOvr>
    <a:masterClrMapping/>
  </p:clrMapOvr>
  <p:hf hdr="0" ftr="0" dt="0"/>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Break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BE322A-3707-474A-A67D-F0DF114023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60203"/>
          <a:stretch/>
        </p:blipFill>
        <p:spPr>
          <a:xfrm>
            <a:off x="0" y="0"/>
            <a:ext cx="9144000" cy="5143500"/>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640441"/>
            <a:ext cx="7886700" cy="1125140"/>
          </a:xfrm>
        </p:spPr>
        <p:txBody>
          <a:bodyPr/>
          <a:lstStyle>
            <a:lvl1pPr marL="0" indent="0">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0" name="TextBox 9">
            <a:extLst>
              <a:ext uri="{FF2B5EF4-FFF2-40B4-BE49-F238E27FC236}">
                <a16:creationId xmlns:a16="http://schemas.microsoft.com/office/drawing/2014/main" id="{CC1F54D9-9865-4C46-BBF1-F39E31A67911}"/>
              </a:ext>
            </a:extLst>
          </p:cNvPr>
          <p:cNvSpPr txBox="1"/>
          <p:nvPr/>
        </p:nvSpPr>
        <p:spPr>
          <a:xfrm>
            <a:off x="628652" y="4671991"/>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spTree>
    <p:extLst>
      <p:ext uri="{BB962C8B-B14F-4D97-AF65-F5344CB8AC3E}">
        <p14:creationId xmlns:p14="http://schemas.microsoft.com/office/powerpoint/2010/main" val="2092193295"/>
      </p:ext>
    </p:extLst>
  </p:cSld>
  <p:clrMapOvr>
    <a:masterClrMapping/>
  </p:clrMapOvr>
  <p:hf hdr="0" ftr="0" dt="0"/>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Break - Turquois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09EFBA-1707-CE4A-A6C1-56B9E449828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203"/>
          <a:stretch/>
        </p:blipFill>
        <p:spPr>
          <a:xfrm>
            <a:off x="0" y="0"/>
            <a:ext cx="9144000" cy="5143500"/>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640441"/>
            <a:ext cx="7886700" cy="1125140"/>
          </a:xfrm>
        </p:spPr>
        <p:txBody>
          <a:bodyPr/>
          <a:lstStyle>
            <a:lvl1pPr marL="0" indent="0">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9" name="TextBox 8">
            <a:extLst>
              <a:ext uri="{FF2B5EF4-FFF2-40B4-BE49-F238E27FC236}">
                <a16:creationId xmlns:a16="http://schemas.microsoft.com/office/drawing/2014/main" id="{28248F70-9C91-7743-813A-CA4A83F1F9F9}"/>
              </a:ext>
            </a:extLst>
          </p:cNvPr>
          <p:cNvSpPr txBox="1"/>
          <p:nvPr/>
        </p:nvSpPr>
        <p:spPr>
          <a:xfrm>
            <a:off x="628652" y="4671991"/>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spTree>
    <p:extLst>
      <p:ext uri="{BB962C8B-B14F-4D97-AF65-F5344CB8AC3E}">
        <p14:creationId xmlns:p14="http://schemas.microsoft.com/office/powerpoint/2010/main" val="4171135127"/>
      </p:ext>
    </p:extLst>
  </p:cSld>
  <p:clrMapOvr>
    <a:masterClrMapping/>
  </p:clrMapOvr>
  <p:hf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Full background imag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F78D4D1-DA0F-2246-A5D9-D1BE2372B4D4}"/>
              </a:ext>
            </a:extLst>
          </p:cNvPr>
          <p:cNvPicPr>
            <a:picLocks noChangeAspect="1"/>
          </p:cNvPicPr>
          <p:nvPr/>
        </p:nvPicPr>
        <p:blipFill rotWithShape="1">
          <a:blip r:embed="rId2">
            <a:extLst>
              <a:ext uri="{28A0092B-C50C-407E-A947-70E740481C1C}">
                <a14:useLocalDpi xmlns:a14="http://schemas.microsoft.com/office/drawing/2010/main"/>
              </a:ext>
            </a:extLst>
          </a:blip>
          <a:srcRect l="25000"/>
          <a:stretch/>
        </p:blipFill>
        <p:spPr>
          <a:xfrm>
            <a:off x="0" y="0"/>
            <a:ext cx="9144000" cy="5143500"/>
          </a:xfrm>
          <a:prstGeom prst="rect">
            <a:avLst/>
          </a:prstGeom>
        </p:spPr>
      </p:pic>
      <p:sp>
        <p:nvSpPr>
          <p:cNvPr id="3" name="Slide Number Placeholder 2">
            <a:extLst>
              <a:ext uri="{FF2B5EF4-FFF2-40B4-BE49-F238E27FC236}">
                <a16:creationId xmlns:a16="http://schemas.microsoft.com/office/drawing/2014/main" id="{876BA647-502F-7E42-B7CD-B17634255562}"/>
              </a:ext>
            </a:extLst>
          </p:cNvPr>
          <p:cNvSpPr>
            <a:spLocks noGrp="1"/>
          </p:cNvSpPr>
          <p:nvPr>
            <p:ph type="sldNum" sz="quarter" idx="10"/>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6" name="Content Placeholder 2">
            <a:extLst>
              <a:ext uri="{FF2B5EF4-FFF2-40B4-BE49-F238E27FC236}">
                <a16:creationId xmlns:a16="http://schemas.microsoft.com/office/drawing/2014/main" id="{643B7A77-8C9C-DA43-AF45-CF1832142FAF}"/>
              </a:ext>
            </a:extLst>
          </p:cNvPr>
          <p:cNvSpPr>
            <a:spLocks noGrp="1"/>
          </p:cNvSpPr>
          <p:nvPr>
            <p:ph sz="half" idx="1"/>
          </p:nvPr>
        </p:nvSpPr>
        <p:spPr>
          <a:xfrm>
            <a:off x="628650" y="415632"/>
            <a:ext cx="4317820" cy="3238717"/>
          </a:xfrm>
          <a:solidFill>
            <a:schemeClr val="bg1">
              <a:alpha val="85000"/>
            </a:schemeClr>
          </a:solidFill>
        </p:spPr>
        <p:txBody>
          <a:bodyPr lIns="144000" tIns="144000" rIns="144000" bIns="144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a:extLst>
              <a:ext uri="{FF2B5EF4-FFF2-40B4-BE49-F238E27FC236}">
                <a16:creationId xmlns:a16="http://schemas.microsoft.com/office/drawing/2014/main" id="{AFF39ACD-D71E-BB47-BBCF-F1C2CCCBC57C}"/>
              </a:ext>
            </a:extLst>
          </p:cNvPr>
          <p:cNvSpPr txBox="1"/>
          <p:nvPr/>
        </p:nvSpPr>
        <p:spPr>
          <a:xfrm>
            <a:off x="628652" y="4671991"/>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pic>
        <p:nvPicPr>
          <p:cNvPr id="7" name="Picture 6">
            <a:extLst>
              <a:ext uri="{FF2B5EF4-FFF2-40B4-BE49-F238E27FC236}">
                <a16:creationId xmlns:a16="http://schemas.microsoft.com/office/drawing/2014/main" id="{594498BF-C9D9-9646-946E-B66D6B5402C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5000"/>
          <a:stretch/>
        </p:blipFill>
        <p:spPr>
          <a:xfrm>
            <a:off x="0" y="0"/>
            <a:ext cx="9144000" cy="5143500"/>
          </a:xfrm>
          <a:prstGeom prst="rect">
            <a:avLst/>
          </a:prstGeom>
        </p:spPr>
      </p:pic>
      <p:sp>
        <p:nvSpPr>
          <p:cNvPr id="10" name="TextBox 9">
            <a:extLst>
              <a:ext uri="{FF2B5EF4-FFF2-40B4-BE49-F238E27FC236}">
                <a16:creationId xmlns:a16="http://schemas.microsoft.com/office/drawing/2014/main" id="{32D6CD7E-A071-E841-B40D-C252487B4201}"/>
              </a:ext>
            </a:extLst>
          </p:cNvPr>
          <p:cNvSpPr txBox="1"/>
          <p:nvPr userDrawn="1"/>
        </p:nvSpPr>
        <p:spPr>
          <a:xfrm>
            <a:off x="628655" y="4671993"/>
            <a:ext cx="1634103" cy="346249"/>
          </a:xfrm>
          <a:prstGeom prst="rect">
            <a:avLst/>
          </a:prstGeom>
          <a:noFill/>
        </p:spPr>
        <p:txBody>
          <a:bodyPr wrap="square"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pic>
        <p:nvPicPr>
          <p:cNvPr id="16" name="Picture 15">
            <a:extLst>
              <a:ext uri="{FF2B5EF4-FFF2-40B4-BE49-F238E27FC236}">
                <a16:creationId xmlns:a16="http://schemas.microsoft.com/office/drawing/2014/main" id="{F569A3B6-600E-9C42-B64D-105F53397A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24000" y="3014430"/>
            <a:ext cx="4320000" cy="2111099"/>
          </a:xfrm>
          <a:prstGeom prst="rect">
            <a:avLst/>
          </a:prstGeom>
        </p:spPr>
      </p:pic>
    </p:spTree>
    <p:extLst>
      <p:ext uri="{BB962C8B-B14F-4D97-AF65-F5344CB8AC3E}">
        <p14:creationId xmlns:p14="http://schemas.microsoft.com/office/powerpoint/2010/main" val="109007794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ext plus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096108"/>
            <a:ext cx="3886200" cy="3263504"/>
          </a:xfrm>
        </p:spPr>
        <p:txBody>
          <a:bodyPr>
            <a:normAutofit/>
          </a:bodyPr>
          <a:lstStyle>
            <a:lvl1pPr>
              <a:defRPr sz="1200"/>
            </a:lvl1pPr>
            <a:lvl2pPr marL="159296" indent="-159296">
              <a:defRPr sz="1200"/>
            </a:lvl2pPr>
            <a:lvl3pPr marL="429290" indent="-159296">
              <a:defRPr sz="1200"/>
            </a:lvl3pPr>
            <a:lvl4pPr marL="699283" indent="-159296">
              <a:defRPr sz="1200"/>
            </a:lvl4pPr>
            <a:lvl5pPr marL="969276" indent="-159296">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10" name="TextBox 9">
            <a:extLst>
              <a:ext uri="{FF2B5EF4-FFF2-40B4-BE49-F238E27FC236}">
                <a16:creationId xmlns:a16="http://schemas.microsoft.com/office/drawing/2014/main" id="{3D0203ED-4535-8D48-8BF1-BD081B081106}"/>
              </a:ext>
            </a:extLst>
          </p:cNvPr>
          <p:cNvSpPr txBox="1"/>
          <p:nvPr/>
        </p:nvSpPr>
        <p:spPr>
          <a:xfrm>
            <a:off x="628652" y="4671991"/>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12" name="Picture Placeholder 11">
            <a:extLst>
              <a:ext uri="{FF2B5EF4-FFF2-40B4-BE49-F238E27FC236}">
                <a16:creationId xmlns:a16="http://schemas.microsoft.com/office/drawing/2014/main" id="{20C87A7F-1995-784B-8073-50A91DE6CFEF}"/>
              </a:ext>
            </a:extLst>
          </p:cNvPr>
          <p:cNvSpPr>
            <a:spLocks noGrp="1"/>
          </p:cNvSpPr>
          <p:nvPr>
            <p:ph type="pic" sz="quarter" idx="13"/>
          </p:nvPr>
        </p:nvSpPr>
        <p:spPr>
          <a:xfrm>
            <a:off x="4629150" y="1146908"/>
            <a:ext cx="3886200" cy="2916000"/>
          </a:xfrm>
        </p:spPr>
        <p:txBody>
          <a:bodyPr/>
          <a:lstStyle/>
          <a:p>
            <a:r>
              <a:rPr lang="en-US"/>
              <a:t>Click icon to add picture</a:t>
            </a:r>
            <a:endParaRPr lang="en-US" dirty="0"/>
          </a:p>
        </p:txBody>
      </p:sp>
      <p:sp>
        <p:nvSpPr>
          <p:cNvPr id="8" name="TextBox 7">
            <a:extLst>
              <a:ext uri="{FF2B5EF4-FFF2-40B4-BE49-F238E27FC236}">
                <a16:creationId xmlns:a16="http://schemas.microsoft.com/office/drawing/2014/main" id="{8BD648E6-6016-BC43-8CA3-C328B5FF1A07}"/>
              </a:ext>
            </a:extLst>
          </p:cNvPr>
          <p:cNvSpPr txBox="1"/>
          <p:nvPr userDrawn="1"/>
        </p:nvSpPr>
        <p:spPr>
          <a:xfrm>
            <a:off x="628655" y="4671993"/>
            <a:ext cx="1634103" cy="346249"/>
          </a:xfrm>
          <a:prstGeom prst="rect">
            <a:avLst/>
          </a:prstGeom>
          <a:noFill/>
        </p:spPr>
        <p:txBody>
          <a:bodyPr wrap="square"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19000219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2C11CBED-4DDC-AC4E-9915-6DA92D84706F}"/>
              </a:ext>
            </a:extLst>
          </p:cNvPr>
          <p:cNvSpPr>
            <a:spLocks noGrp="1"/>
          </p:cNvSpPr>
          <p:nvPr>
            <p:ph sz="half" idx="14"/>
          </p:nvPr>
        </p:nvSpPr>
        <p:spPr>
          <a:xfrm>
            <a:off x="4636206" y="1096108"/>
            <a:ext cx="3886200" cy="3263504"/>
          </a:xfrm>
        </p:spPr>
        <p:txBody>
          <a:bodyPr>
            <a:normAutofit/>
          </a:bodyPr>
          <a:lstStyle>
            <a:lvl1pPr>
              <a:defRPr sz="1200"/>
            </a:lvl1pPr>
            <a:lvl2pPr marL="159296" indent="-159296">
              <a:defRPr sz="1200"/>
            </a:lvl2pPr>
            <a:lvl3pPr marL="429290" indent="-159296">
              <a:defRPr sz="1200"/>
            </a:lvl3pPr>
            <a:lvl4pPr marL="699283" indent="-159296">
              <a:defRPr sz="1200"/>
            </a:lvl4pPr>
            <a:lvl5pPr marL="969276" indent="-159296">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096108"/>
            <a:ext cx="3886200" cy="3263504"/>
          </a:xfrm>
        </p:spPr>
        <p:txBody>
          <a:bodyPr>
            <a:normAutofit/>
          </a:bodyPr>
          <a:lstStyle>
            <a:lvl1pPr>
              <a:defRPr sz="1200"/>
            </a:lvl1pPr>
            <a:lvl2pPr marL="159296" indent="-159296">
              <a:defRPr sz="1200"/>
            </a:lvl2pPr>
            <a:lvl3pPr marL="429290" indent="-159296">
              <a:defRPr sz="1200"/>
            </a:lvl3pPr>
            <a:lvl4pPr marL="699283" indent="-159296">
              <a:defRPr sz="1200"/>
            </a:lvl4pPr>
            <a:lvl5pPr marL="969276" indent="-159296">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10" name="TextBox 9">
            <a:extLst>
              <a:ext uri="{FF2B5EF4-FFF2-40B4-BE49-F238E27FC236}">
                <a16:creationId xmlns:a16="http://schemas.microsoft.com/office/drawing/2014/main" id="{3D0203ED-4535-8D48-8BF1-BD081B081106}"/>
              </a:ext>
            </a:extLst>
          </p:cNvPr>
          <p:cNvSpPr txBox="1"/>
          <p:nvPr/>
        </p:nvSpPr>
        <p:spPr>
          <a:xfrm>
            <a:off x="628652" y="4671991"/>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9" name="TextBox 8">
            <a:extLst>
              <a:ext uri="{FF2B5EF4-FFF2-40B4-BE49-F238E27FC236}">
                <a16:creationId xmlns:a16="http://schemas.microsoft.com/office/drawing/2014/main" id="{CA27B72E-16E2-AF4B-98AA-257736C98E02}"/>
              </a:ext>
            </a:extLst>
          </p:cNvPr>
          <p:cNvSpPr txBox="1"/>
          <p:nvPr userDrawn="1"/>
        </p:nvSpPr>
        <p:spPr>
          <a:xfrm>
            <a:off x="628655" y="4671993"/>
            <a:ext cx="1634103" cy="346249"/>
          </a:xfrm>
          <a:prstGeom prst="rect">
            <a:avLst/>
          </a:prstGeom>
          <a:noFill/>
        </p:spPr>
        <p:txBody>
          <a:bodyPr wrap="square"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4068361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hart &amp; diagram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5512AD5A-2C28-1D42-B971-4292A709C8F6}" type="slidenum">
              <a:rPr lang="en-US" smtClean="0"/>
              <a:t>‹#›</a:t>
            </a:fld>
            <a:endParaRPr lang="en-US"/>
          </a:p>
        </p:txBody>
      </p:sp>
      <p:sp>
        <p:nvSpPr>
          <p:cNvPr id="7" name="TextBox 6">
            <a:extLst>
              <a:ext uri="{FF2B5EF4-FFF2-40B4-BE49-F238E27FC236}">
                <a16:creationId xmlns:a16="http://schemas.microsoft.com/office/drawing/2014/main" id="{521F4ADD-9203-8A41-8628-E841BA5FD0E4}"/>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9" name="Content Placeholder 2">
            <a:extLst>
              <a:ext uri="{FF2B5EF4-FFF2-40B4-BE49-F238E27FC236}">
                <a16:creationId xmlns:a16="http://schemas.microsoft.com/office/drawing/2014/main" id="{E7292226-EC88-AC48-BEC5-3D29C7647384}"/>
              </a:ext>
            </a:extLst>
          </p:cNvPr>
          <p:cNvSpPr>
            <a:spLocks noGrp="1"/>
          </p:cNvSpPr>
          <p:nvPr>
            <p:ph idx="13"/>
          </p:nvPr>
        </p:nvSpPr>
        <p:spPr>
          <a:xfrm>
            <a:off x="628651" y="1096108"/>
            <a:ext cx="7886699" cy="3365825"/>
          </a:xfrm>
        </p:spPr>
        <p:txBody>
          <a:bodyPr/>
          <a:lstStyle>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p:txBody>
      </p:sp>
      <p:sp>
        <p:nvSpPr>
          <p:cNvPr id="6" name="TextBox 5">
            <a:extLst>
              <a:ext uri="{FF2B5EF4-FFF2-40B4-BE49-F238E27FC236}">
                <a16:creationId xmlns:a16="http://schemas.microsoft.com/office/drawing/2014/main" id="{833E60FA-16C1-F741-ABA5-287A0F0189E0}"/>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30494050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38950"/>
            <a:ext cx="7740436" cy="63624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063269"/>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681204"/>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063269"/>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681204"/>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5512AD5A-2C28-1D42-B971-4292A709C8F6}" type="slidenum">
              <a:rPr lang="en-US" smtClean="0"/>
              <a:t>‹#›</a:t>
            </a:fld>
            <a:endParaRPr lang="en-US"/>
          </a:p>
        </p:txBody>
      </p:sp>
      <p:sp>
        <p:nvSpPr>
          <p:cNvPr id="14" name="TextBox 13">
            <a:extLst>
              <a:ext uri="{FF2B5EF4-FFF2-40B4-BE49-F238E27FC236}">
                <a16:creationId xmlns:a16="http://schemas.microsoft.com/office/drawing/2014/main" id="{19B14DE5-8ABB-6A46-ACC8-25D20D95F6CC}"/>
              </a:ext>
            </a:extLst>
          </p:cNvPr>
          <p:cNvSpPr txBox="1"/>
          <p:nvPr/>
        </p:nvSpPr>
        <p:spPr>
          <a:xfrm>
            <a:off x="628652" y="4671991"/>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10" name="TextBox 9">
            <a:extLst>
              <a:ext uri="{FF2B5EF4-FFF2-40B4-BE49-F238E27FC236}">
                <a16:creationId xmlns:a16="http://schemas.microsoft.com/office/drawing/2014/main" id="{1CDB5494-B8E0-2F4A-A1FB-235B053BCB6B}"/>
              </a:ext>
            </a:extLst>
          </p:cNvPr>
          <p:cNvSpPr txBox="1"/>
          <p:nvPr userDrawn="1"/>
        </p:nvSpPr>
        <p:spPr>
          <a:xfrm>
            <a:off x="628655" y="4671993"/>
            <a:ext cx="1634103" cy="346249"/>
          </a:xfrm>
          <a:prstGeom prst="rect">
            <a:avLst/>
          </a:prstGeom>
          <a:noFill/>
        </p:spPr>
        <p:txBody>
          <a:bodyPr wrap="square"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28018542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Chart &amp; diagram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5512AD5A-2C28-1D42-B971-4292A709C8F6}" type="slidenum">
              <a:rPr lang="en-US" smtClean="0"/>
              <a:t>‹#›</a:t>
            </a:fld>
            <a:endParaRPr lang="en-US"/>
          </a:p>
        </p:txBody>
      </p:sp>
      <p:sp>
        <p:nvSpPr>
          <p:cNvPr id="7" name="TextBox 6">
            <a:extLst>
              <a:ext uri="{FF2B5EF4-FFF2-40B4-BE49-F238E27FC236}">
                <a16:creationId xmlns:a16="http://schemas.microsoft.com/office/drawing/2014/main" id="{521F4ADD-9203-8A41-8628-E841BA5FD0E4}"/>
              </a:ext>
            </a:extLst>
          </p:cNvPr>
          <p:cNvSpPr txBox="1"/>
          <p:nvPr/>
        </p:nvSpPr>
        <p:spPr>
          <a:xfrm>
            <a:off x="628652" y="4671991"/>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9" name="Content Placeholder 2">
            <a:extLst>
              <a:ext uri="{FF2B5EF4-FFF2-40B4-BE49-F238E27FC236}">
                <a16:creationId xmlns:a16="http://schemas.microsoft.com/office/drawing/2014/main" id="{E7292226-EC88-AC48-BEC5-3D29C7647384}"/>
              </a:ext>
            </a:extLst>
          </p:cNvPr>
          <p:cNvSpPr>
            <a:spLocks noGrp="1"/>
          </p:cNvSpPr>
          <p:nvPr>
            <p:ph idx="13"/>
          </p:nvPr>
        </p:nvSpPr>
        <p:spPr>
          <a:xfrm>
            <a:off x="628652" y="1096109"/>
            <a:ext cx="7886699" cy="3365825"/>
          </a:xfrm>
        </p:spPr>
        <p:txBody>
          <a:bodyPr/>
          <a:lstStyle>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p:txBody>
      </p:sp>
      <p:sp>
        <p:nvSpPr>
          <p:cNvPr id="6" name="TextBox 5">
            <a:extLst>
              <a:ext uri="{FF2B5EF4-FFF2-40B4-BE49-F238E27FC236}">
                <a16:creationId xmlns:a16="http://schemas.microsoft.com/office/drawing/2014/main" id="{833E60FA-16C1-F741-ABA5-287A0F0189E0}"/>
              </a:ext>
            </a:extLst>
          </p:cNvPr>
          <p:cNvSpPr txBox="1"/>
          <p:nvPr userDrawn="1"/>
        </p:nvSpPr>
        <p:spPr>
          <a:xfrm>
            <a:off x="628655" y="4671993"/>
            <a:ext cx="1634103" cy="346249"/>
          </a:xfrm>
          <a:prstGeom prst="rect">
            <a:avLst/>
          </a:prstGeom>
          <a:noFill/>
        </p:spPr>
        <p:txBody>
          <a:bodyPr wrap="square"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30433363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2AD5A-2C28-1D42-B971-4292A709C8F6}" type="slidenum">
              <a:rPr lang="en-US" smtClean="0"/>
              <a:t>‹#›</a:t>
            </a:fld>
            <a:endParaRPr lang="en-US"/>
          </a:p>
        </p:txBody>
      </p:sp>
      <p:sp>
        <p:nvSpPr>
          <p:cNvPr id="6" name="TextBox 5">
            <a:extLst>
              <a:ext uri="{FF2B5EF4-FFF2-40B4-BE49-F238E27FC236}">
                <a16:creationId xmlns:a16="http://schemas.microsoft.com/office/drawing/2014/main" id="{C0F77B8E-943B-C349-BA13-ACE051C28835}"/>
              </a:ext>
            </a:extLst>
          </p:cNvPr>
          <p:cNvSpPr txBox="1"/>
          <p:nvPr/>
        </p:nvSpPr>
        <p:spPr>
          <a:xfrm>
            <a:off x="628652" y="4671991"/>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5" name="TextBox 4">
            <a:extLst>
              <a:ext uri="{FF2B5EF4-FFF2-40B4-BE49-F238E27FC236}">
                <a16:creationId xmlns:a16="http://schemas.microsoft.com/office/drawing/2014/main" id="{5AE240E5-84EC-1C4B-8020-AA28CDAEC501}"/>
              </a:ext>
            </a:extLst>
          </p:cNvPr>
          <p:cNvSpPr txBox="1"/>
          <p:nvPr userDrawn="1"/>
        </p:nvSpPr>
        <p:spPr>
          <a:xfrm>
            <a:off x="628655" y="4671993"/>
            <a:ext cx="1634103" cy="346249"/>
          </a:xfrm>
          <a:prstGeom prst="rect">
            <a:avLst/>
          </a:prstGeom>
          <a:noFill/>
        </p:spPr>
        <p:txBody>
          <a:bodyPr wrap="square"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229962391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9" name="TextBox 8">
            <a:extLst>
              <a:ext uri="{FF2B5EF4-FFF2-40B4-BE49-F238E27FC236}">
                <a16:creationId xmlns:a16="http://schemas.microsoft.com/office/drawing/2014/main" id="{2E05D63C-6A68-8241-8E91-FF5ECD26414F}"/>
              </a:ext>
            </a:extLst>
          </p:cNvPr>
          <p:cNvSpPr txBox="1"/>
          <p:nvPr/>
        </p:nvSpPr>
        <p:spPr>
          <a:xfrm>
            <a:off x="628652" y="4671991"/>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8" name="TextBox 7">
            <a:extLst>
              <a:ext uri="{FF2B5EF4-FFF2-40B4-BE49-F238E27FC236}">
                <a16:creationId xmlns:a16="http://schemas.microsoft.com/office/drawing/2014/main" id="{AC6B21F5-F2B1-634D-9F80-07B32A0E3C1C}"/>
              </a:ext>
            </a:extLst>
          </p:cNvPr>
          <p:cNvSpPr txBox="1"/>
          <p:nvPr userDrawn="1"/>
        </p:nvSpPr>
        <p:spPr>
          <a:xfrm>
            <a:off x="628655" y="4671993"/>
            <a:ext cx="1634103" cy="346249"/>
          </a:xfrm>
          <a:prstGeom prst="rect">
            <a:avLst/>
          </a:prstGeom>
          <a:noFill/>
        </p:spPr>
        <p:txBody>
          <a:bodyPr wrap="square"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336298336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1"/>
            <a:ext cx="4629150" cy="3655219"/>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9" name="TextBox 8">
            <a:extLst>
              <a:ext uri="{FF2B5EF4-FFF2-40B4-BE49-F238E27FC236}">
                <a16:creationId xmlns:a16="http://schemas.microsoft.com/office/drawing/2014/main" id="{CEBA9D34-3FD9-4A4B-8B30-695ABCD3449C}"/>
              </a:ext>
            </a:extLst>
          </p:cNvPr>
          <p:cNvSpPr txBox="1"/>
          <p:nvPr/>
        </p:nvSpPr>
        <p:spPr>
          <a:xfrm>
            <a:off x="628652" y="4671991"/>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8" name="TextBox 7">
            <a:extLst>
              <a:ext uri="{FF2B5EF4-FFF2-40B4-BE49-F238E27FC236}">
                <a16:creationId xmlns:a16="http://schemas.microsoft.com/office/drawing/2014/main" id="{9897661E-0C21-FE48-B815-A7B9DAD303A9}"/>
              </a:ext>
            </a:extLst>
          </p:cNvPr>
          <p:cNvSpPr txBox="1"/>
          <p:nvPr userDrawn="1"/>
        </p:nvSpPr>
        <p:spPr>
          <a:xfrm>
            <a:off x="628655" y="4671993"/>
            <a:ext cx="1634103" cy="346249"/>
          </a:xfrm>
          <a:prstGeom prst="rect">
            <a:avLst/>
          </a:prstGeom>
          <a:noFill/>
        </p:spPr>
        <p:txBody>
          <a:bodyPr wrap="square"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237385680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t>‹#›</a:t>
            </a:fld>
            <a:endParaRPr lang="en-US"/>
          </a:p>
        </p:txBody>
      </p:sp>
      <p:sp>
        <p:nvSpPr>
          <p:cNvPr id="8" name="TextBox 7">
            <a:extLst>
              <a:ext uri="{FF2B5EF4-FFF2-40B4-BE49-F238E27FC236}">
                <a16:creationId xmlns:a16="http://schemas.microsoft.com/office/drawing/2014/main" id="{FFD8E567-7F32-D24C-A402-337B62206995}"/>
              </a:ext>
            </a:extLst>
          </p:cNvPr>
          <p:cNvSpPr txBox="1"/>
          <p:nvPr/>
        </p:nvSpPr>
        <p:spPr>
          <a:xfrm>
            <a:off x="628652" y="4671991"/>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7" name="TextBox 6">
            <a:extLst>
              <a:ext uri="{FF2B5EF4-FFF2-40B4-BE49-F238E27FC236}">
                <a16:creationId xmlns:a16="http://schemas.microsoft.com/office/drawing/2014/main" id="{5AAB65B4-3C6D-A94D-AA98-0370962E54C7}"/>
              </a:ext>
            </a:extLst>
          </p:cNvPr>
          <p:cNvSpPr txBox="1"/>
          <p:nvPr userDrawn="1"/>
        </p:nvSpPr>
        <p:spPr>
          <a:xfrm>
            <a:off x="628655" y="4671993"/>
            <a:ext cx="1634103" cy="346249"/>
          </a:xfrm>
          <a:prstGeom prst="rect">
            <a:avLst/>
          </a:prstGeom>
          <a:noFill/>
        </p:spPr>
        <p:txBody>
          <a:bodyPr wrap="square"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173428816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t>‹#›</a:t>
            </a:fld>
            <a:endParaRPr lang="en-US"/>
          </a:p>
        </p:txBody>
      </p:sp>
      <p:sp>
        <p:nvSpPr>
          <p:cNvPr id="8" name="TextBox 7">
            <a:extLst>
              <a:ext uri="{FF2B5EF4-FFF2-40B4-BE49-F238E27FC236}">
                <a16:creationId xmlns:a16="http://schemas.microsoft.com/office/drawing/2014/main" id="{7D919947-BD8B-084F-9C86-27A373071C04}"/>
              </a:ext>
            </a:extLst>
          </p:cNvPr>
          <p:cNvSpPr txBox="1"/>
          <p:nvPr/>
        </p:nvSpPr>
        <p:spPr>
          <a:xfrm>
            <a:off x="628652" y="4671991"/>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7" name="TextBox 6">
            <a:extLst>
              <a:ext uri="{FF2B5EF4-FFF2-40B4-BE49-F238E27FC236}">
                <a16:creationId xmlns:a16="http://schemas.microsoft.com/office/drawing/2014/main" id="{FE808252-DBE1-3946-B411-B81ECA1D6D7B}"/>
              </a:ext>
            </a:extLst>
          </p:cNvPr>
          <p:cNvSpPr txBox="1"/>
          <p:nvPr userDrawn="1"/>
        </p:nvSpPr>
        <p:spPr>
          <a:xfrm>
            <a:off x="628655" y="4671993"/>
            <a:ext cx="1634103" cy="346249"/>
          </a:xfrm>
          <a:prstGeom prst="rect">
            <a:avLst/>
          </a:prstGeom>
          <a:noFill/>
        </p:spPr>
        <p:txBody>
          <a:bodyPr wrap="square"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26016662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End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8950"/>
            <a:ext cx="7772400" cy="1156097"/>
          </a:xfrm>
        </p:spPr>
        <p:txBody>
          <a:bodyPr anchor="b">
            <a:normAutofit/>
          </a:bodyPr>
          <a:lstStyle>
            <a:lvl1pPr algn="l">
              <a:defRPr sz="36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1645104"/>
            <a:ext cx="7772400" cy="1108472"/>
          </a:xfrm>
        </p:spPr>
        <p:txBody>
          <a:bodyPr>
            <a:normAutofit/>
          </a:bodyPr>
          <a:lstStyle>
            <a:lvl1pPr marL="0" indent="0" algn="l">
              <a:lnSpc>
                <a:spcPct val="100000"/>
              </a:lnSpc>
              <a:spcBef>
                <a:spcPts val="0"/>
              </a:spcBef>
              <a:buNone/>
              <a:defRPr sz="12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cxnSp>
        <p:nvCxnSpPr>
          <p:cNvPr id="18" name="Straight Connector 17">
            <a:extLst>
              <a:ext uri="{FF2B5EF4-FFF2-40B4-BE49-F238E27FC236}">
                <a16:creationId xmlns:a16="http://schemas.microsoft.com/office/drawing/2014/main" id="{F7CB45E8-2563-8044-ADA9-7EF7E98B475E}"/>
              </a:ext>
            </a:extLst>
          </p:cNvPr>
          <p:cNvCxnSpPr/>
          <p:nvPr/>
        </p:nvCxnSpPr>
        <p:spPr>
          <a:xfrm>
            <a:off x="786297" y="3887089"/>
            <a:ext cx="76719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Footer Placeholder 3">
            <a:extLst>
              <a:ext uri="{FF2B5EF4-FFF2-40B4-BE49-F238E27FC236}">
                <a16:creationId xmlns:a16="http://schemas.microsoft.com/office/drawing/2014/main" id="{D225F92D-823C-974F-8DC5-86221D18E5AF}"/>
              </a:ext>
            </a:extLst>
          </p:cNvPr>
          <p:cNvSpPr txBox="1">
            <a:spLocks/>
          </p:cNvSpPr>
          <p:nvPr userDrawn="1"/>
        </p:nvSpPr>
        <p:spPr>
          <a:xfrm>
            <a:off x="1674395" y="3978841"/>
            <a:ext cx="1634103" cy="848921"/>
          </a:xfrm>
          <a:prstGeom prst="rect">
            <a:avLst/>
          </a:prstGeom>
        </p:spPr>
        <p:txBody>
          <a:bodyPr vert="horz" lIns="68580" tIns="34290" rIns="68580" bIns="34290" rtlCol="0" anchor="t"/>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pPr>
            <a:r>
              <a:rPr lang="en-GB" sz="825" b="1" dirty="0">
                <a:solidFill>
                  <a:schemeClr val="bg1"/>
                </a:solidFill>
              </a:rPr>
              <a:t>Centre of expertise</a:t>
            </a:r>
          </a:p>
          <a:p>
            <a:pPr>
              <a:spcBef>
                <a:spcPts val="0"/>
              </a:spcBef>
            </a:pPr>
            <a:r>
              <a:rPr lang="en-GB" sz="825" b="1" dirty="0">
                <a:solidFill>
                  <a:schemeClr val="bg1"/>
                </a:solidFill>
              </a:rPr>
              <a:t>on child sexual abuse</a:t>
            </a:r>
          </a:p>
          <a:p>
            <a:pPr>
              <a:spcBef>
                <a:spcPts val="450"/>
              </a:spcBef>
            </a:pPr>
            <a:r>
              <a:rPr lang="en-GB" sz="825" dirty="0">
                <a:solidFill>
                  <a:schemeClr val="bg1"/>
                </a:solidFill>
              </a:rPr>
              <a:t>Tanners Lane</a:t>
            </a:r>
          </a:p>
          <a:p>
            <a:pPr>
              <a:spcBef>
                <a:spcPts val="0"/>
              </a:spcBef>
            </a:pPr>
            <a:r>
              <a:rPr lang="en-GB" sz="825" dirty="0">
                <a:solidFill>
                  <a:schemeClr val="bg1"/>
                </a:solidFill>
              </a:rPr>
              <a:t>Barkingside, </a:t>
            </a:r>
            <a:r>
              <a:rPr lang="en-GB" sz="825" dirty="0" err="1">
                <a:solidFill>
                  <a:schemeClr val="bg1"/>
                </a:solidFill>
              </a:rPr>
              <a:t>Illford</a:t>
            </a:r>
            <a:endParaRPr lang="en-GB" sz="825" dirty="0">
              <a:solidFill>
                <a:schemeClr val="bg1"/>
              </a:solidFill>
            </a:endParaRPr>
          </a:p>
          <a:p>
            <a:pPr>
              <a:spcBef>
                <a:spcPts val="0"/>
              </a:spcBef>
            </a:pPr>
            <a:r>
              <a:rPr lang="en-GB" sz="825" dirty="0">
                <a:solidFill>
                  <a:schemeClr val="bg1"/>
                </a:solidFill>
              </a:rPr>
              <a:t>Essex IG6 1QG</a:t>
            </a:r>
          </a:p>
        </p:txBody>
      </p:sp>
      <p:sp>
        <p:nvSpPr>
          <p:cNvPr id="4" name="Rectangle 3">
            <a:extLst>
              <a:ext uri="{FF2B5EF4-FFF2-40B4-BE49-F238E27FC236}">
                <a16:creationId xmlns:a16="http://schemas.microsoft.com/office/drawing/2014/main" id="{0A972BEE-8832-F448-A1D9-6C7532D69224}"/>
              </a:ext>
            </a:extLst>
          </p:cNvPr>
          <p:cNvSpPr/>
          <p:nvPr userDrawn="1"/>
        </p:nvSpPr>
        <p:spPr>
          <a:xfrm>
            <a:off x="4021021" y="4222365"/>
            <a:ext cx="1247457" cy="219291"/>
          </a:xfrm>
          <a:prstGeom prst="rect">
            <a:avLst/>
          </a:prstGeom>
        </p:spPr>
        <p:txBody>
          <a:bodyPr wrap="none">
            <a:spAutoFit/>
          </a:bodyPr>
          <a:lstStyle/>
          <a:p>
            <a:pPr marL="0" marR="0" indent="0" algn="l" defTabSz="685783" rtl="0" eaLnBrk="1" fontAlgn="auto" latinLnBrk="0" hangingPunct="1">
              <a:lnSpc>
                <a:spcPct val="100000"/>
              </a:lnSpc>
              <a:spcBef>
                <a:spcPts val="0"/>
              </a:spcBef>
              <a:spcAft>
                <a:spcPts val="0"/>
              </a:spcAft>
              <a:buClrTx/>
              <a:buSzTx/>
              <a:buFontTx/>
              <a:buNone/>
              <a:tabLst/>
              <a:defRPr/>
            </a:pPr>
            <a:r>
              <a:rPr lang="en-GB" sz="825" dirty="0" err="1">
                <a:solidFill>
                  <a:schemeClr val="bg1"/>
                </a:solidFill>
              </a:rPr>
              <a:t>info@csacentre.org.uk</a:t>
            </a:r>
            <a:endParaRPr lang="en-GB" sz="825" dirty="0">
              <a:solidFill>
                <a:schemeClr val="bg1"/>
              </a:solidFill>
            </a:endParaRPr>
          </a:p>
        </p:txBody>
      </p:sp>
      <p:sp>
        <p:nvSpPr>
          <p:cNvPr id="12" name="Rectangle 11">
            <a:extLst>
              <a:ext uri="{FF2B5EF4-FFF2-40B4-BE49-F238E27FC236}">
                <a16:creationId xmlns:a16="http://schemas.microsoft.com/office/drawing/2014/main" id="{32794204-B20B-5C45-A215-2192CB8FAD28}"/>
              </a:ext>
            </a:extLst>
          </p:cNvPr>
          <p:cNvSpPr/>
          <p:nvPr userDrawn="1"/>
        </p:nvSpPr>
        <p:spPr>
          <a:xfrm>
            <a:off x="4021021" y="4402394"/>
            <a:ext cx="1032655" cy="219291"/>
          </a:xfrm>
          <a:prstGeom prst="rect">
            <a:avLst/>
          </a:prstGeom>
        </p:spPr>
        <p:txBody>
          <a:bodyPr wrap="none">
            <a:spAutoFit/>
          </a:bodyPr>
          <a:lstStyle/>
          <a:p>
            <a:pPr marL="0" marR="0" indent="0" algn="l" defTabSz="685783" rtl="0" eaLnBrk="1" fontAlgn="auto" latinLnBrk="0" hangingPunct="1">
              <a:lnSpc>
                <a:spcPct val="100000"/>
              </a:lnSpc>
              <a:spcBef>
                <a:spcPts val="0"/>
              </a:spcBef>
              <a:spcAft>
                <a:spcPts val="0"/>
              </a:spcAft>
              <a:buClrTx/>
              <a:buSzTx/>
              <a:buFontTx/>
              <a:buNone/>
              <a:tabLst/>
              <a:defRPr/>
            </a:pPr>
            <a:r>
              <a:rPr lang="en-GB" sz="825" b="1" dirty="0" err="1">
                <a:solidFill>
                  <a:schemeClr val="bg1"/>
                </a:solidFill>
              </a:rPr>
              <a:t>csacentre.org.uk</a:t>
            </a:r>
            <a:endParaRPr lang="en-GB" sz="825" b="1" dirty="0">
              <a:solidFill>
                <a:schemeClr val="bg1"/>
              </a:solidFill>
            </a:endParaRPr>
          </a:p>
        </p:txBody>
      </p:sp>
      <p:sp>
        <p:nvSpPr>
          <p:cNvPr id="13" name="Rectangle 12">
            <a:extLst>
              <a:ext uri="{FF2B5EF4-FFF2-40B4-BE49-F238E27FC236}">
                <a16:creationId xmlns:a16="http://schemas.microsoft.com/office/drawing/2014/main" id="{2EE8B051-8657-5544-9F7A-3EF1A45F9041}"/>
              </a:ext>
            </a:extLst>
          </p:cNvPr>
          <p:cNvSpPr/>
          <p:nvPr userDrawn="1"/>
        </p:nvSpPr>
        <p:spPr>
          <a:xfrm>
            <a:off x="7074275" y="4045822"/>
            <a:ext cx="1483488" cy="219291"/>
          </a:xfrm>
          <a:prstGeom prst="rect">
            <a:avLst/>
          </a:prstGeom>
        </p:spPr>
        <p:txBody>
          <a:bodyPr wrap="square">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9C6657E-FFAE-7C44-9B10-1BCF08975DAB}" type="datetime4">
              <a:rPr lang="en-GB" sz="825" smtClean="0">
                <a:solidFill>
                  <a:schemeClr val="bg1"/>
                </a:solidFill>
              </a:rPr>
              <a:pPr marL="0" marR="0" indent="0" algn="r" defTabSz="685783" rtl="0" eaLnBrk="1" fontAlgn="auto" latinLnBrk="0" hangingPunct="1">
                <a:lnSpc>
                  <a:spcPct val="100000"/>
                </a:lnSpc>
                <a:spcBef>
                  <a:spcPts val="0"/>
                </a:spcBef>
                <a:spcAft>
                  <a:spcPts val="0"/>
                </a:spcAft>
                <a:buClrTx/>
                <a:buSzTx/>
                <a:buFontTx/>
                <a:buNone/>
                <a:tabLst/>
                <a:defRPr/>
              </a:pPr>
              <a:t>23 December 2025</a:t>
            </a:fld>
            <a:endParaRPr lang="en-GB" sz="825" dirty="0">
              <a:solidFill>
                <a:schemeClr val="bg1"/>
              </a:solidFill>
            </a:endParaRPr>
          </a:p>
        </p:txBody>
      </p:sp>
      <p:cxnSp>
        <p:nvCxnSpPr>
          <p:cNvPr id="15" name="Straight Connector 14">
            <a:extLst>
              <a:ext uri="{FF2B5EF4-FFF2-40B4-BE49-F238E27FC236}">
                <a16:creationId xmlns:a16="http://schemas.microsoft.com/office/drawing/2014/main" id="{58A0CBF7-D876-A748-A61D-285C23200F1A}"/>
              </a:ext>
            </a:extLst>
          </p:cNvPr>
          <p:cNvCxnSpPr/>
          <p:nvPr userDrawn="1"/>
        </p:nvCxnSpPr>
        <p:spPr>
          <a:xfrm>
            <a:off x="786297" y="3887089"/>
            <a:ext cx="76719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82A1CCFD-EE39-0D45-99A0-48AFEDEB44FF}"/>
              </a:ext>
            </a:extLst>
          </p:cNvPr>
          <p:cNvGrpSpPr/>
          <p:nvPr userDrawn="1"/>
        </p:nvGrpSpPr>
        <p:grpSpPr>
          <a:xfrm>
            <a:off x="4112577" y="4039475"/>
            <a:ext cx="1057300" cy="183603"/>
            <a:chOff x="4112577" y="4039475"/>
            <a:chExt cx="1057300" cy="183603"/>
          </a:xfrm>
        </p:grpSpPr>
        <p:sp>
          <p:nvSpPr>
            <p:cNvPr id="11" name="Footer Placeholder 3">
              <a:extLst>
                <a:ext uri="{FF2B5EF4-FFF2-40B4-BE49-F238E27FC236}">
                  <a16:creationId xmlns:a16="http://schemas.microsoft.com/office/drawing/2014/main" id="{6656B8E7-CA59-5E46-8A83-B802A77F0E08}"/>
                </a:ext>
              </a:extLst>
            </p:cNvPr>
            <p:cNvSpPr txBox="1">
              <a:spLocks/>
            </p:cNvSpPr>
            <p:nvPr/>
          </p:nvSpPr>
          <p:spPr>
            <a:xfrm>
              <a:off x="4262512" y="4039475"/>
              <a:ext cx="907365" cy="169534"/>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Bef>
                  <a:spcPts val="450"/>
                </a:spcBef>
              </a:pPr>
              <a:r>
                <a:rPr lang="en-GB" sz="825" dirty="0">
                  <a:solidFill>
                    <a:schemeClr val="bg1"/>
                  </a:solidFill>
                </a:rPr>
                <a:t>@</a:t>
              </a:r>
              <a:r>
                <a:rPr lang="en-GB" sz="825" dirty="0" err="1">
                  <a:solidFill>
                    <a:schemeClr val="bg1"/>
                  </a:solidFill>
                </a:rPr>
                <a:t>CSACentre</a:t>
              </a:r>
              <a:endParaRPr lang="en-GB" sz="825" dirty="0">
                <a:solidFill>
                  <a:schemeClr val="bg1"/>
                </a:solidFill>
              </a:endParaRPr>
            </a:p>
          </p:txBody>
        </p:sp>
        <p:pic>
          <p:nvPicPr>
            <p:cNvPr id="34" name="Picture 33">
              <a:extLst>
                <a:ext uri="{FF2B5EF4-FFF2-40B4-BE49-F238E27FC236}">
                  <a16:creationId xmlns:a16="http://schemas.microsoft.com/office/drawing/2014/main" id="{EEFA74B1-8F36-BD44-BBD9-CB33B55D68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12577" y="4063842"/>
              <a:ext cx="193261" cy="159236"/>
            </a:xfrm>
            <a:prstGeom prst="rect">
              <a:avLst/>
            </a:prstGeom>
          </p:spPr>
        </p:pic>
      </p:grpSp>
      <p:pic>
        <p:nvPicPr>
          <p:cNvPr id="35" name="Picture 34">
            <a:extLst>
              <a:ext uri="{FF2B5EF4-FFF2-40B4-BE49-F238E27FC236}">
                <a16:creationId xmlns:a16="http://schemas.microsoft.com/office/drawing/2014/main" id="{9C6E6089-4395-0C48-A099-74371A04DAC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4868" t="6637" r="16794" b="5546"/>
          <a:stretch/>
        </p:blipFill>
        <p:spPr>
          <a:xfrm>
            <a:off x="786299" y="4032654"/>
            <a:ext cx="802248" cy="807052"/>
          </a:xfrm>
          <a:prstGeom prst="rect">
            <a:avLst/>
          </a:prstGeom>
        </p:spPr>
      </p:pic>
    </p:spTree>
    <p:extLst>
      <p:ext uri="{BB962C8B-B14F-4D97-AF65-F5344CB8AC3E}">
        <p14:creationId xmlns:p14="http://schemas.microsoft.com/office/powerpoint/2010/main" val="44616733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7891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0014" y="226219"/>
            <a:ext cx="7313612" cy="857250"/>
          </a:xfrm>
        </p:spPr>
        <p:txBody>
          <a:bodyPr/>
          <a:lstStyle/>
          <a:p>
            <a:r>
              <a:rPr lang="en-US"/>
              <a:t>Click to edit Master title style</a:t>
            </a:r>
            <a:endParaRPr lang="en-GB"/>
          </a:p>
        </p:txBody>
      </p:sp>
      <p:sp>
        <p:nvSpPr>
          <p:cNvPr id="3" name="Text Placeholder 2"/>
          <p:cNvSpPr>
            <a:spLocks noGrp="1"/>
          </p:cNvSpPr>
          <p:nvPr>
            <p:ph type="body" sz="half" idx="1"/>
          </p:nvPr>
        </p:nvSpPr>
        <p:spPr>
          <a:xfrm>
            <a:off x="1370014" y="1370410"/>
            <a:ext cx="3579812"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5102225" y="1370410"/>
            <a:ext cx="35814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4686300"/>
            <a:ext cx="2133600" cy="342900"/>
          </a:xfrm>
          <a:prstGeom prst="rect">
            <a:avLst/>
          </a:prstGeom>
        </p:spPr>
        <p:txBody>
          <a:bodyPr/>
          <a:lstStyle>
            <a:lvl1pPr>
              <a:defRPr/>
            </a:lvl1pPr>
          </a:lstStyle>
          <a:p>
            <a:pPr>
              <a:defRPr/>
            </a:pPr>
            <a:endParaRPr lang="en-GB" dirty="0">
              <a:solidFill>
                <a:srgbClr val="555859"/>
              </a:solidFill>
            </a:endParaRPr>
          </a:p>
        </p:txBody>
      </p:sp>
      <p:sp>
        <p:nvSpPr>
          <p:cNvPr id="6" name="Footer Placeholder 5"/>
          <p:cNvSpPr>
            <a:spLocks noGrp="1"/>
          </p:cNvSpPr>
          <p:nvPr>
            <p:ph type="ftr" sz="quarter" idx="11"/>
          </p:nvPr>
        </p:nvSpPr>
        <p:spPr>
          <a:xfrm>
            <a:off x="3124200" y="4686300"/>
            <a:ext cx="2895600" cy="342900"/>
          </a:xfrm>
          <a:prstGeom prst="rect">
            <a:avLst/>
          </a:prstGeom>
        </p:spPr>
        <p:txBody>
          <a:bodyPr/>
          <a:lstStyle>
            <a:lvl1pPr>
              <a:defRPr/>
            </a:lvl1pPr>
          </a:lstStyle>
          <a:p>
            <a:pPr>
              <a:defRPr/>
            </a:pPr>
            <a:endParaRPr lang="en-GB" dirty="0">
              <a:solidFill>
                <a:srgbClr val="555859"/>
              </a:solidFill>
            </a:endParaRPr>
          </a:p>
        </p:txBody>
      </p:sp>
      <p:sp>
        <p:nvSpPr>
          <p:cNvPr id="7" name="Slide Number Placeholder 6"/>
          <p:cNvSpPr>
            <a:spLocks noGrp="1"/>
          </p:cNvSpPr>
          <p:nvPr>
            <p:ph type="sldNum" sz="quarter" idx="12"/>
          </p:nvPr>
        </p:nvSpPr>
        <p:spPr>
          <a:xfrm>
            <a:off x="6553200" y="4686300"/>
            <a:ext cx="2133600" cy="342900"/>
          </a:xfrm>
        </p:spPr>
        <p:txBody>
          <a:bodyPr/>
          <a:lstStyle>
            <a:lvl1pPr>
              <a:defRPr/>
            </a:lvl1pPr>
          </a:lstStyle>
          <a:p>
            <a:pPr>
              <a:defRPr/>
            </a:pPr>
            <a:fld id="{48FE0933-15A4-4412-AD50-FA54376BAA75}" type="slidenum">
              <a:rPr lang="en-GB" smtClean="0">
                <a:solidFill>
                  <a:srgbClr val="555859"/>
                </a:solidFill>
              </a:rPr>
              <a:pPr>
                <a:defRPr/>
              </a:pPr>
              <a:t>‹#›</a:t>
            </a:fld>
            <a:endParaRPr lang="en-GB" dirty="0">
              <a:solidFill>
                <a:srgbClr val="555859"/>
              </a:solidFill>
            </a:endParaRPr>
          </a:p>
        </p:txBody>
      </p:sp>
    </p:spTree>
    <p:extLst>
      <p:ext uri="{BB962C8B-B14F-4D97-AF65-F5344CB8AC3E}">
        <p14:creationId xmlns:p14="http://schemas.microsoft.com/office/powerpoint/2010/main" val="10821240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2AD5A-2C28-1D42-B971-4292A709C8F6}" type="slidenum">
              <a:rPr lang="en-US" smtClean="0"/>
              <a:t>‹#›</a:t>
            </a:fld>
            <a:endParaRPr lang="en-US"/>
          </a:p>
        </p:txBody>
      </p:sp>
      <p:sp>
        <p:nvSpPr>
          <p:cNvPr id="6" name="TextBox 5">
            <a:extLst>
              <a:ext uri="{FF2B5EF4-FFF2-40B4-BE49-F238E27FC236}">
                <a16:creationId xmlns:a16="http://schemas.microsoft.com/office/drawing/2014/main" id="{C0F77B8E-943B-C349-BA13-ACE051C28835}"/>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5" name="TextBox 4">
            <a:extLst>
              <a:ext uri="{FF2B5EF4-FFF2-40B4-BE49-F238E27FC236}">
                <a16:creationId xmlns:a16="http://schemas.microsoft.com/office/drawing/2014/main" id="{5AE240E5-84EC-1C4B-8020-AA28CDAEC501}"/>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1495673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9" name="TextBox 8">
            <a:extLst>
              <a:ext uri="{FF2B5EF4-FFF2-40B4-BE49-F238E27FC236}">
                <a16:creationId xmlns:a16="http://schemas.microsoft.com/office/drawing/2014/main" id="{2E05D63C-6A68-8241-8E91-FF5ECD26414F}"/>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8" name="TextBox 7">
            <a:extLst>
              <a:ext uri="{FF2B5EF4-FFF2-40B4-BE49-F238E27FC236}">
                <a16:creationId xmlns:a16="http://schemas.microsoft.com/office/drawing/2014/main" id="{AC6B21F5-F2B1-634D-9F80-07B32A0E3C1C}"/>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2247945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9" name="TextBox 8">
            <a:extLst>
              <a:ext uri="{FF2B5EF4-FFF2-40B4-BE49-F238E27FC236}">
                <a16:creationId xmlns:a16="http://schemas.microsoft.com/office/drawing/2014/main" id="{CEBA9D34-3FD9-4A4B-8B30-695ABCD3449C}"/>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8" name="TextBox 7">
            <a:extLst>
              <a:ext uri="{FF2B5EF4-FFF2-40B4-BE49-F238E27FC236}">
                <a16:creationId xmlns:a16="http://schemas.microsoft.com/office/drawing/2014/main" id="{9897661E-0C21-FE48-B815-A7B9DAD303A9}"/>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22719338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t>‹#›</a:t>
            </a:fld>
            <a:endParaRPr lang="en-US"/>
          </a:p>
        </p:txBody>
      </p:sp>
      <p:sp>
        <p:nvSpPr>
          <p:cNvPr id="8" name="TextBox 7">
            <a:extLst>
              <a:ext uri="{FF2B5EF4-FFF2-40B4-BE49-F238E27FC236}">
                <a16:creationId xmlns:a16="http://schemas.microsoft.com/office/drawing/2014/main" id="{FFD8E567-7F32-D24C-A402-337B62206995}"/>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7" name="TextBox 6">
            <a:extLst>
              <a:ext uri="{FF2B5EF4-FFF2-40B4-BE49-F238E27FC236}">
                <a16:creationId xmlns:a16="http://schemas.microsoft.com/office/drawing/2014/main" id="{5AAB65B4-3C6D-A94D-AA98-0370962E54C7}"/>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2310131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t>‹#›</a:t>
            </a:fld>
            <a:endParaRPr lang="en-US"/>
          </a:p>
        </p:txBody>
      </p:sp>
      <p:sp>
        <p:nvSpPr>
          <p:cNvPr id="8" name="TextBox 7">
            <a:extLst>
              <a:ext uri="{FF2B5EF4-FFF2-40B4-BE49-F238E27FC236}">
                <a16:creationId xmlns:a16="http://schemas.microsoft.com/office/drawing/2014/main" id="{7D919947-BD8B-084F-9C86-27A373071C04}"/>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7" name="TextBox 6">
            <a:extLst>
              <a:ext uri="{FF2B5EF4-FFF2-40B4-BE49-F238E27FC236}">
                <a16:creationId xmlns:a16="http://schemas.microsoft.com/office/drawing/2014/main" id="{FE808252-DBE1-3946-B411-B81ECA1D6D7B}"/>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27995244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End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8949"/>
            <a:ext cx="7772400" cy="1156097"/>
          </a:xfrm>
        </p:spPr>
        <p:txBody>
          <a:bodyPr anchor="b">
            <a:normAutofit/>
          </a:bodyPr>
          <a:lstStyle>
            <a:lvl1pPr algn="l">
              <a:defRPr sz="36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1645103"/>
            <a:ext cx="7772400" cy="1108472"/>
          </a:xfrm>
        </p:spPr>
        <p:txBody>
          <a:bodyPr>
            <a:normAutofit/>
          </a:bodyPr>
          <a:lstStyle>
            <a:lvl1pPr marL="0" indent="0" algn="l">
              <a:lnSpc>
                <a:spcPct val="100000"/>
              </a:lnSpc>
              <a:spcBef>
                <a:spcPts val="0"/>
              </a:spcBef>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cxnSp>
        <p:nvCxnSpPr>
          <p:cNvPr id="18" name="Straight Connector 17">
            <a:extLst>
              <a:ext uri="{FF2B5EF4-FFF2-40B4-BE49-F238E27FC236}">
                <a16:creationId xmlns:a16="http://schemas.microsoft.com/office/drawing/2014/main" id="{F7CB45E8-2563-8044-ADA9-7EF7E98B475E}"/>
              </a:ext>
            </a:extLst>
          </p:cNvPr>
          <p:cNvCxnSpPr/>
          <p:nvPr/>
        </p:nvCxnSpPr>
        <p:spPr>
          <a:xfrm>
            <a:off x="786296" y="3887089"/>
            <a:ext cx="76719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Footer Placeholder 3">
            <a:extLst>
              <a:ext uri="{FF2B5EF4-FFF2-40B4-BE49-F238E27FC236}">
                <a16:creationId xmlns:a16="http://schemas.microsoft.com/office/drawing/2014/main" id="{D225F92D-823C-974F-8DC5-86221D18E5AF}"/>
              </a:ext>
            </a:extLst>
          </p:cNvPr>
          <p:cNvSpPr txBox="1">
            <a:spLocks/>
          </p:cNvSpPr>
          <p:nvPr userDrawn="1"/>
        </p:nvSpPr>
        <p:spPr>
          <a:xfrm>
            <a:off x="1674394" y="3978840"/>
            <a:ext cx="1634103" cy="848921"/>
          </a:xfrm>
          <a:prstGeom prst="rect">
            <a:avLst/>
          </a:prstGeom>
        </p:spPr>
        <p:txBody>
          <a:bodyPr vert="horz" lIns="68580" tIns="34290" rIns="68580" bIns="34290" rtlCol="0" anchor="t"/>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pPr>
            <a:r>
              <a:rPr lang="en-GB" sz="825" b="1" dirty="0">
                <a:solidFill>
                  <a:schemeClr val="bg1"/>
                </a:solidFill>
              </a:rPr>
              <a:t>Centre of expertise</a:t>
            </a:r>
          </a:p>
          <a:p>
            <a:pPr>
              <a:spcBef>
                <a:spcPts val="0"/>
              </a:spcBef>
            </a:pPr>
            <a:r>
              <a:rPr lang="en-GB" sz="825" b="1" dirty="0">
                <a:solidFill>
                  <a:schemeClr val="bg1"/>
                </a:solidFill>
              </a:rPr>
              <a:t>on child sexual abuse</a:t>
            </a:r>
          </a:p>
          <a:p>
            <a:pPr>
              <a:spcBef>
                <a:spcPts val="450"/>
              </a:spcBef>
            </a:pPr>
            <a:r>
              <a:rPr lang="en-GB" sz="825" dirty="0">
                <a:solidFill>
                  <a:schemeClr val="bg1"/>
                </a:solidFill>
              </a:rPr>
              <a:t>Tanners Lane</a:t>
            </a:r>
          </a:p>
          <a:p>
            <a:pPr>
              <a:spcBef>
                <a:spcPts val="0"/>
              </a:spcBef>
            </a:pPr>
            <a:r>
              <a:rPr lang="en-GB" sz="825" dirty="0">
                <a:solidFill>
                  <a:schemeClr val="bg1"/>
                </a:solidFill>
              </a:rPr>
              <a:t>Barkingside, </a:t>
            </a:r>
            <a:r>
              <a:rPr lang="en-GB" sz="825" dirty="0" err="1">
                <a:solidFill>
                  <a:schemeClr val="bg1"/>
                </a:solidFill>
              </a:rPr>
              <a:t>Illford</a:t>
            </a:r>
            <a:endParaRPr lang="en-GB" sz="825" dirty="0">
              <a:solidFill>
                <a:schemeClr val="bg1"/>
              </a:solidFill>
            </a:endParaRPr>
          </a:p>
          <a:p>
            <a:pPr>
              <a:spcBef>
                <a:spcPts val="0"/>
              </a:spcBef>
            </a:pPr>
            <a:r>
              <a:rPr lang="en-GB" sz="825" dirty="0">
                <a:solidFill>
                  <a:schemeClr val="bg1"/>
                </a:solidFill>
              </a:rPr>
              <a:t>Essex IG6 1QG</a:t>
            </a:r>
          </a:p>
        </p:txBody>
      </p:sp>
      <p:sp>
        <p:nvSpPr>
          <p:cNvPr id="4" name="Rectangle 3">
            <a:extLst>
              <a:ext uri="{FF2B5EF4-FFF2-40B4-BE49-F238E27FC236}">
                <a16:creationId xmlns:a16="http://schemas.microsoft.com/office/drawing/2014/main" id="{0A972BEE-8832-F448-A1D9-6C7532D69224}"/>
              </a:ext>
            </a:extLst>
          </p:cNvPr>
          <p:cNvSpPr/>
          <p:nvPr userDrawn="1"/>
        </p:nvSpPr>
        <p:spPr>
          <a:xfrm>
            <a:off x="4021020" y="4222364"/>
            <a:ext cx="1247457" cy="219291"/>
          </a:xfrm>
          <a:prstGeom prst="rect">
            <a:avLst/>
          </a:prstGeom>
        </p:spPr>
        <p:txBody>
          <a:bodyPr wrap="none">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825" dirty="0" err="1">
                <a:solidFill>
                  <a:schemeClr val="bg1"/>
                </a:solidFill>
              </a:rPr>
              <a:t>info@csacentre.org.uk</a:t>
            </a:r>
            <a:endParaRPr lang="en-GB" sz="825" dirty="0">
              <a:solidFill>
                <a:schemeClr val="bg1"/>
              </a:solidFill>
            </a:endParaRPr>
          </a:p>
        </p:txBody>
      </p:sp>
      <p:sp>
        <p:nvSpPr>
          <p:cNvPr id="12" name="Rectangle 11">
            <a:extLst>
              <a:ext uri="{FF2B5EF4-FFF2-40B4-BE49-F238E27FC236}">
                <a16:creationId xmlns:a16="http://schemas.microsoft.com/office/drawing/2014/main" id="{32794204-B20B-5C45-A215-2192CB8FAD28}"/>
              </a:ext>
            </a:extLst>
          </p:cNvPr>
          <p:cNvSpPr/>
          <p:nvPr userDrawn="1"/>
        </p:nvSpPr>
        <p:spPr>
          <a:xfrm>
            <a:off x="4021020" y="4402393"/>
            <a:ext cx="1032655" cy="219291"/>
          </a:xfrm>
          <a:prstGeom prst="rect">
            <a:avLst/>
          </a:prstGeom>
        </p:spPr>
        <p:txBody>
          <a:bodyPr wrap="none">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825" b="1" dirty="0" err="1">
                <a:solidFill>
                  <a:schemeClr val="bg1"/>
                </a:solidFill>
              </a:rPr>
              <a:t>csacentre.org.uk</a:t>
            </a:r>
            <a:endParaRPr lang="en-GB" sz="825" b="1" dirty="0">
              <a:solidFill>
                <a:schemeClr val="bg1"/>
              </a:solidFill>
            </a:endParaRPr>
          </a:p>
        </p:txBody>
      </p:sp>
      <p:sp>
        <p:nvSpPr>
          <p:cNvPr id="13" name="Rectangle 12">
            <a:extLst>
              <a:ext uri="{FF2B5EF4-FFF2-40B4-BE49-F238E27FC236}">
                <a16:creationId xmlns:a16="http://schemas.microsoft.com/office/drawing/2014/main" id="{2EE8B051-8657-5544-9F7A-3EF1A45F9041}"/>
              </a:ext>
            </a:extLst>
          </p:cNvPr>
          <p:cNvSpPr/>
          <p:nvPr userDrawn="1"/>
        </p:nvSpPr>
        <p:spPr>
          <a:xfrm>
            <a:off x="7074275" y="4045821"/>
            <a:ext cx="1483488" cy="219291"/>
          </a:xfrm>
          <a:prstGeom prst="rect">
            <a:avLst/>
          </a:prstGeom>
        </p:spPr>
        <p:txBody>
          <a:bodyPr wrap="square">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9C6657E-FFAE-7C44-9B10-1BCF08975DAB}" type="datetime4">
              <a:rPr lang="en-GB" sz="825" smtClean="0">
                <a:solidFill>
                  <a:schemeClr val="bg1"/>
                </a:solidFill>
              </a:rPr>
              <a:pPr marL="0" marR="0" indent="0" algn="r" defTabSz="685800" rtl="0" eaLnBrk="1" fontAlgn="auto" latinLnBrk="0" hangingPunct="1">
                <a:lnSpc>
                  <a:spcPct val="100000"/>
                </a:lnSpc>
                <a:spcBef>
                  <a:spcPts val="0"/>
                </a:spcBef>
                <a:spcAft>
                  <a:spcPts val="0"/>
                </a:spcAft>
                <a:buClrTx/>
                <a:buSzTx/>
                <a:buFontTx/>
                <a:buNone/>
                <a:tabLst/>
                <a:defRPr/>
              </a:pPr>
              <a:t>23 December 2025</a:t>
            </a:fld>
            <a:endParaRPr lang="en-GB" sz="825" dirty="0">
              <a:solidFill>
                <a:schemeClr val="bg1"/>
              </a:solidFill>
            </a:endParaRPr>
          </a:p>
        </p:txBody>
      </p:sp>
      <p:cxnSp>
        <p:nvCxnSpPr>
          <p:cNvPr id="15" name="Straight Connector 14">
            <a:extLst>
              <a:ext uri="{FF2B5EF4-FFF2-40B4-BE49-F238E27FC236}">
                <a16:creationId xmlns:a16="http://schemas.microsoft.com/office/drawing/2014/main" id="{58A0CBF7-D876-A748-A61D-285C23200F1A}"/>
              </a:ext>
            </a:extLst>
          </p:cNvPr>
          <p:cNvCxnSpPr/>
          <p:nvPr userDrawn="1"/>
        </p:nvCxnSpPr>
        <p:spPr>
          <a:xfrm>
            <a:off x="786296" y="3887089"/>
            <a:ext cx="76719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82A1CCFD-EE39-0D45-99A0-48AFEDEB44FF}"/>
              </a:ext>
            </a:extLst>
          </p:cNvPr>
          <p:cNvGrpSpPr/>
          <p:nvPr userDrawn="1"/>
        </p:nvGrpSpPr>
        <p:grpSpPr>
          <a:xfrm>
            <a:off x="4112577" y="4039475"/>
            <a:ext cx="1057300" cy="183603"/>
            <a:chOff x="4112577" y="4039475"/>
            <a:chExt cx="1057300" cy="183603"/>
          </a:xfrm>
        </p:grpSpPr>
        <p:sp>
          <p:nvSpPr>
            <p:cNvPr id="11" name="Footer Placeholder 3">
              <a:extLst>
                <a:ext uri="{FF2B5EF4-FFF2-40B4-BE49-F238E27FC236}">
                  <a16:creationId xmlns:a16="http://schemas.microsoft.com/office/drawing/2014/main" id="{6656B8E7-CA59-5E46-8A83-B802A77F0E08}"/>
                </a:ext>
              </a:extLst>
            </p:cNvPr>
            <p:cNvSpPr txBox="1">
              <a:spLocks/>
            </p:cNvSpPr>
            <p:nvPr/>
          </p:nvSpPr>
          <p:spPr>
            <a:xfrm>
              <a:off x="4262512" y="4039475"/>
              <a:ext cx="907365" cy="169534"/>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Bef>
                  <a:spcPts val="450"/>
                </a:spcBef>
              </a:pPr>
              <a:r>
                <a:rPr lang="en-GB" sz="825" dirty="0">
                  <a:solidFill>
                    <a:schemeClr val="bg1"/>
                  </a:solidFill>
                </a:rPr>
                <a:t>@</a:t>
              </a:r>
              <a:r>
                <a:rPr lang="en-GB" sz="825" dirty="0" err="1">
                  <a:solidFill>
                    <a:schemeClr val="bg1"/>
                  </a:solidFill>
                </a:rPr>
                <a:t>CSACentre</a:t>
              </a:r>
              <a:endParaRPr lang="en-GB" sz="825" dirty="0">
                <a:solidFill>
                  <a:schemeClr val="bg1"/>
                </a:solidFill>
              </a:endParaRPr>
            </a:p>
          </p:txBody>
        </p:sp>
        <p:pic>
          <p:nvPicPr>
            <p:cNvPr id="34" name="Picture 33">
              <a:extLst>
                <a:ext uri="{FF2B5EF4-FFF2-40B4-BE49-F238E27FC236}">
                  <a16:creationId xmlns:a16="http://schemas.microsoft.com/office/drawing/2014/main" id="{EEFA74B1-8F36-BD44-BBD9-CB33B55D68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12577" y="4063842"/>
              <a:ext cx="193261" cy="159236"/>
            </a:xfrm>
            <a:prstGeom prst="rect">
              <a:avLst/>
            </a:prstGeom>
          </p:spPr>
        </p:pic>
      </p:grpSp>
      <p:pic>
        <p:nvPicPr>
          <p:cNvPr id="35" name="Picture 34">
            <a:extLst>
              <a:ext uri="{FF2B5EF4-FFF2-40B4-BE49-F238E27FC236}">
                <a16:creationId xmlns:a16="http://schemas.microsoft.com/office/drawing/2014/main" id="{9C6E6089-4395-0C48-A099-74371A04DAC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4868" t="6637" r="16794" b="5546"/>
          <a:stretch/>
        </p:blipFill>
        <p:spPr>
          <a:xfrm>
            <a:off x="786299" y="4032654"/>
            <a:ext cx="802248" cy="807052"/>
          </a:xfrm>
          <a:prstGeom prst="rect">
            <a:avLst/>
          </a:prstGeom>
        </p:spPr>
      </p:pic>
    </p:spTree>
    <p:extLst>
      <p:ext uri="{BB962C8B-B14F-4D97-AF65-F5344CB8AC3E}">
        <p14:creationId xmlns:p14="http://schemas.microsoft.com/office/powerpoint/2010/main" val="11065941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19276"/>
            <a:ext cx="7772400" cy="1156097"/>
          </a:xfrm>
        </p:spPr>
        <p:txBody>
          <a:bodyPr anchor="b">
            <a:normAutofit/>
          </a:bodyPr>
          <a:lstStyle>
            <a:lvl1pPr algn="l">
              <a:defRPr sz="3000"/>
            </a:lvl1pPr>
          </a:lstStyle>
          <a:p>
            <a:r>
              <a:rPr lang="en-US"/>
              <a:t>Click to edit Master title style</a:t>
            </a:r>
            <a:endParaRPr lang="en-US" dirty="0"/>
          </a:p>
        </p:txBody>
      </p:sp>
      <p:sp>
        <p:nvSpPr>
          <p:cNvPr id="3" name="Subtitle 2"/>
          <p:cNvSpPr>
            <a:spLocks noGrp="1"/>
          </p:cNvSpPr>
          <p:nvPr>
            <p:ph type="subTitle" idx="1"/>
          </p:nvPr>
        </p:nvSpPr>
        <p:spPr>
          <a:xfrm>
            <a:off x="685800" y="3044428"/>
            <a:ext cx="7772400" cy="1108472"/>
          </a:xfrm>
        </p:spPr>
        <p:txBody>
          <a:bodyPr/>
          <a:lstStyle>
            <a:lvl1pPr marL="0" indent="0" algn="l">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85800" y="4350546"/>
            <a:ext cx="2057400" cy="273844"/>
          </a:xfrm>
          <a:prstGeom prst="rect">
            <a:avLst/>
          </a:prstGeom>
        </p:spPr>
        <p:txBody>
          <a:bodyPr/>
          <a:lstStyle>
            <a:lvl1pPr>
              <a:defRPr>
                <a:solidFill>
                  <a:schemeClr val="tx2"/>
                </a:solidFill>
              </a:defRPr>
            </a:lvl1pPr>
          </a:lstStyle>
          <a:p>
            <a:fld id="{DA22B642-3B70-DE4E-94CF-75503C8C16D6}" type="datetime4">
              <a:rPr lang="en-GB" smtClean="0"/>
              <a:t>23 December 2025</a:t>
            </a:fld>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t>‹#›</a:t>
            </a:fld>
            <a:endParaRPr lang="en-US"/>
          </a:p>
        </p:txBody>
      </p:sp>
      <p:pic>
        <p:nvPicPr>
          <p:cNvPr id="8" name="Picture 7">
            <a:extLst>
              <a:ext uri="{FF2B5EF4-FFF2-40B4-BE49-F238E27FC236}">
                <a16:creationId xmlns:a16="http://schemas.microsoft.com/office/drawing/2014/main" id="{AAB8EAC8-72CA-4F4C-B60D-5122FB5AB3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868" t="6637" r="16794" b="5546"/>
          <a:stretch/>
        </p:blipFill>
        <p:spPr>
          <a:xfrm>
            <a:off x="786298" y="0"/>
            <a:ext cx="1611980" cy="1621631"/>
          </a:xfrm>
          <a:prstGeom prst="rect">
            <a:avLst/>
          </a:prstGeom>
        </p:spPr>
      </p:pic>
    </p:spTree>
    <p:extLst>
      <p:ext uri="{BB962C8B-B14F-4D97-AF65-F5344CB8AC3E}">
        <p14:creationId xmlns:p14="http://schemas.microsoft.com/office/powerpoint/2010/main" val="34024918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Main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pPr/>
              <a:t>‹#›</a:t>
            </a:fld>
            <a:endParaRPr lang="en-US" dirty="0"/>
          </a:p>
        </p:txBody>
      </p:sp>
      <p:sp>
        <p:nvSpPr>
          <p:cNvPr id="9" name="TextBox 8">
            <a:extLst>
              <a:ext uri="{FF2B5EF4-FFF2-40B4-BE49-F238E27FC236}">
                <a16:creationId xmlns:a16="http://schemas.microsoft.com/office/drawing/2014/main" id="{720A1F9D-BAD7-B948-8C0F-9870613D4627}"/>
              </a:ext>
            </a:extLst>
          </p:cNvPr>
          <p:cNvSpPr txBox="1"/>
          <p:nvPr/>
        </p:nvSpPr>
        <p:spPr>
          <a:xfrm>
            <a:off x="628652" y="4671991"/>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2925130828"/>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Main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ormAutofit/>
          </a:bodyPr>
          <a:lstStyle>
            <a:lvl1pPr>
              <a:defRPr sz="1400"/>
            </a:lvl1pPr>
            <a:lvl2pPr>
              <a:buClr>
                <a:schemeClr val="tx1"/>
              </a:buClr>
              <a:defRPr sz="1400"/>
            </a:lvl2pPr>
            <a:lvl3pPr>
              <a:buClr>
                <a:schemeClr val="tx1"/>
              </a:buClr>
              <a:defRPr sz="1400"/>
            </a:lvl3pPr>
            <a:lvl4pPr>
              <a:buClr>
                <a:schemeClr val="tx1"/>
              </a:buClr>
              <a:defRPr sz="1400"/>
            </a:lvl4pPr>
            <a:lvl5pPr>
              <a:buClr>
                <a:schemeClr val="tx1"/>
              </a:buCl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pPr/>
              <a:t>‹#›</a:t>
            </a:fld>
            <a:endParaRPr lang="en-US" dirty="0"/>
          </a:p>
        </p:txBody>
      </p:sp>
      <p:sp>
        <p:nvSpPr>
          <p:cNvPr id="9" name="TextBox 8">
            <a:extLst>
              <a:ext uri="{FF2B5EF4-FFF2-40B4-BE49-F238E27FC236}">
                <a16:creationId xmlns:a16="http://schemas.microsoft.com/office/drawing/2014/main" id="{720A1F9D-BAD7-B948-8C0F-9870613D4627}"/>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3369966286"/>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Break - Purp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6214AF-8275-5444-AA0F-3047F81E1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203"/>
          <a:stretch/>
        </p:blipFill>
        <p:spPr>
          <a:xfrm>
            <a:off x="0" y="0"/>
            <a:ext cx="9144000" cy="5143500"/>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640441"/>
            <a:ext cx="7886700" cy="1125140"/>
          </a:xfrm>
        </p:spPr>
        <p:txBody>
          <a:bodyPr/>
          <a:lstStyle>
            <a:lvl1pPr marL="0" indent="0">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1" name="TextBox 10">
            <a:extLst>
              <a:ext uri="{FF2B5EF4-FFF2-40B4-BE49-F238E27FC236}">
                <a16:creationId xmlns:a16="http://schemas.microsoft.com/office/drawing/2014/main" id="{F9A5BEE6-BAF7-5E4F-8ADB-0888ABC457D1}"/>
              </a:ext>
            </a:extLst>
          </p:cNvPr>
          <p:cNvSpPr txBox="1"/>
          <p:nvPr/>
        </p:nvSpPr>
        <p:spPr>
          <a:xfrm>
            <a:off x="628652" y="4671991"/>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spTree>
    <p:extLst>
      <p:ext uri="{BB962C8B-B14F-4D97-AF65-F5344CB8AC3E}">
        <p14:creationId xmlns:p14="http://schemas.microsoft.com/office/powerpoint/2010/main" val="3014351959"/>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Break -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81EB51-3B89-194F-85AD-A178FDCDED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203"/>
          <a:stretch/>
        </p:blipFill>
        <p:spPr>
          <a:xfrm>
            <a:off x="0" y="0"/>
            <a:ext cx="9144000" cy="5143500"/>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640441"/>
            <a:ext cx="7886700" cy="1125140"/>
          </a:xfrm>
        </p:spPr>
        <p:txBody>
          <a:bodyPr/>
          <a:lstStyle>
            <a:lvl1pPr marL="0" indent="0">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1" name="TextBox 10">
            <a:extLst>
              <a:ext uri="{FF2B5EF4-FFF2-40B4-BE49-F238E27FC236}">
                <a16:creationId xmlns:a16="http://schemas.microsoft.com/office/drawing/2014/main" id="{82314A8C-2B71-FB43-B353-9974B39BFCBB}"/>
              </a:ext>
            </a:extLst>
          </p:cNvPr>
          <p:cNvSpPr txBox="1"/>
          <p:nvPr/>
        </p:nvSpPr>
        <p:spPr>
          <a:xfrm>
            <a:off x="628652" y="4671991"/>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spTree>
    <p:extLst>
      <p:ext uri="{BB962C8B-B14F-4D97-AF65-F5344CB8AC3E}">
        <p14:creationId xmlns:p14="http://schemas.microsoft.com/office/powerpoint/2010/main" val="26868825"/>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Break - Bright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A72849-C09E-C74D-AB13-2D4F3C9FC4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203"/>
          <a:stretch/>
        </p:blipFill>
        <p:spPr>
          <a:xfrm>
            <a:off x="-4762" y="0"/>
            <a:ext cx="9144000" cy="5143500"/>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640441"/>
            <a:ext cx="7886700" cy="1125140"/>
          </a:xfrm>
        </p:spPr>
        <p:txBody>
          <a:bodyPr/>
          <a:lstStyle>
            <a:lvl1pPr marL="0" indent="0">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0" name="TextBox 9">
            <a:extLst>
              <a:ext uri="{FF2B5EF4-FFF2-40B4-BE49-F238E27FC236}">
                <a16:creationId xmlns:a16="http://schemas.microsoft.com/office/drawing/2014/main" id="{BB060EF7-85EE-E947-BD14-C2C6175E02AD}"/>
              </a:ext>
            </a:extLst>
          </p:cNvPr>
          <p:cNvSpPr txBox="1"/>
          <p:nvPr/>
        </p:nvSpPr>
        <p:spPr>
          <a:xfrm>
            <a:off x="628652" y="4671991"/>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spTree>
    <p:extLst>
      <p:ext uri="{BB962C8B-B14F-4D97-AF65-F5344CB8AC3E}">
        <p14:creationId xmlns:p14="http://schemas.microsoft.com/office/powerpoint/2010/main" val="93879504"/>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Break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BE322A-3707-474A-A67D-F0DF114023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60203"/>
          <a:stretch/>
        </p:blipFill>
        <p:spPr>
          <a:xfrm>
            <a:off x="0" y="0"/>
            <a:ext cx="9144000" cy="5143500"/>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640441"/>
            <a:ext cx="7886700" cy="1125140"/>
          </a:xfrm>
        </p:spPr>
        <p:txBody>
          <a:bodyPr/>
          <a:lstStyle>
            <a:lvl1pPr marL="0" indent="0">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0" name="TextBox 9">
            <a:extLst>
              <a:ext uri="{FF2B5EF4-FFF2-40B4-BE49-F238E27FC236}">
                <a16:creationId xmlns:a16="http://schemas.microsoft.com/office/drawing/2014/main" id="{CC1F54D9-9865-4C46-BBF1-F39E31A67911}"/>
              </a:ext>
            </a:extLst>
          </p:cNvPr>
          <p:cNvSpPr txBox="1"/>
          <p:nvPr/>
        </p:nvSpPr>
        <p:spPr>
          <a:xfrm>
            <a:off x="628652" y="4671991"/>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spTree>
    <p:extLst>
      <p:ext uri="{BB962C8B-B14F-4D97-AF65-F5344CB8AC3E}">
        <p14:creationId xmlns:p14="http://schemas.microsoft.com/office/powerpoint/2010/main" val="808612224"/>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Break - Turquois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09EFBA-1707-CE4A-A6C1-56B9E449828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203"/>
          <a:stretch/>
        </p:blipFill>
        <p:spPr>
          <a:xfrm>
            <a:off x="0" y="0"/>
            <a:ext cx="9144000" cy="5143500"/>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640441"/>
            <a:ext cx="7886700" cy="1125140"/>
          </a:xfrm>
        </p:spPr>
        <p:txBody>
          <a:bodyPr/>
          <a:lstStyle>
            <a:lvl1pPr marL="0" indent="0">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9" name="TextBox 8">
            <a:extLst>
              <a:ext uri="{FF2B5EF4-FFF2-40B4-BE49-F238E27FC236}">
                <a16:creationId xmlns:a16="http://schemas.microsoft.com/office/drawing/2014/main" id="{28248F70-9C91-7743-813A-CA4A83F1F9F9}"/>
              </a:ext>
            </a:extLst>
          </p:cNvPr>
          <p:cNvSpPr txBox="1"/>
          <p:nvPr/>
        </p:nvSpPr>
        <p:spPr>
          <a:xfrm>
            <a:off x="628652" y="4671991"/>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spTree>
    <p:extLst>
      <p:ext uri="{BB962C8B-B14F-4D97-AF65-F5344CB8AC3E}">
        <p14:creationId xmlns:p14="http://schemas.microsoft.com/office/powerpoint/2010/main" val="2522845762"/>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Full background imag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F78D4D1-DA0F-2246-A5D9-D1BE2372B4D4}"/>
              </a:ext>
            </a:extLst>
          </p:cNvPr>
          <p:cNvPicPr>
            <a:picLocks noChangeAspect="1"/>
          </p:cNvPicPr>
          <p:nvPr/>
        </p:nvPicPr>
        <p:blipFill rotWithShape="1">
          <a:blip r:embed="rId2">
            <a:extLst>
              <a:ext uri="{28A0092B-C50C-407E-A947-70E740481C1C}">
                <a14:useLocalDpi xmlns:a14="http://schemas.microsoft.com/office/drawing/2010/main"/>
              </a:ext>
            </a:extLst>
          </a:blip>
          <a:srcRect l="25000"/>
          <a:stretch/>
        </p:blipFill>
        <p:spPr>
          <a:xfrm>
            <a:off x="0" y="0"/>
            <a:ext cx="9144000" cy="5143500"/>
          </a:xfrm>
          <a:prstGeom prst="rect">
            <a:avLst/>
          </a:prstGeom>
        </p:spPr>
      </p:pic>
      <p:sp>
        <p:nvSpPr>
          <p:cNvPr id="3" name="Slide Number Placeholder 2">
            <a:extLst>
              <a:ext uri="{FF2B5EF4-FFF2-40B4-BE49-F238E27FC236}">
                <a16:creationId xmlns:a16="http://schemas.microsoft.com/office/drawing/2014/main" id="{876BA647-502F-7E42-B7CD-B17634255562}"/>
              </a:ext>
            </a:extLst>
          </p:cNvPr>
          <p:cNvSpPr>
            <a:spLocks noGrp="1"/>
          </p:cNvSpPr>
          <p:nvPr>
            <p:ph type="sldNum" sz="quarter" idx="10"/>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6" name="Content Placeholder 2">
            <a:extLst>
              <a:ext uri="{FF2B5EF4-FFF2-40B4-BE49-F238E27FC236}">
                <a16:creationId xmlns:a16="http://schemas.microsoft.com/office/drawing/2014/main" id="{643B7A77-8C9C-DA43-AF45-CF1832142FAF}"/>
              </a:ext>
            </a:extLst>
          </p:cNvPr>
          <p:cNvSpPr>
            <a:spLocks noGrp="1"/>
          </p:cNvSpPr>
          <p:nvPr>
            <p:ph sz="half" idx="1"/>
          </p:nvPr>
        </p:nvSpPr>
        <p:spPr>
          <a:xfrm>
            <a:off x="628650" y="415632"/>
            <a:ext cx="4317820" cy="3238717"/>
          </a:xfrm>
          <a:solidFill>
            <a:schemeClr val="bg1">
              <a:alpha val="85000"/>
            </a:schemeClr>
          </a:solidFill>
        </p:spPr>
        <p:txBody>
          <a:bodyPr lIns="144000" tIns="144000" rIns="144000" bIns="144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a:extLst>
              <a:ext uri="{FF2B5EF4-FFF2-40B4-BE49-F238E27FC236}">
                <a16:creationId xmlns:a16="http://schemas.microsoft.com/office/drawing/2014/main" id="{AFF39ACD-D71E-BB47-BBCF-F1C2CCCBC57C}"/>
              </a:ext>
            </a:extLst>
          </p:cNvPr>
          <p:cNvSpPr txBox="1"/>
          <p:nvPr/>
        </p:nvSpPr>
        <p:spPr>
          <a:xfrm>
            <a:off x="628652" y="4671991"/>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pic>
        <p:nvPicPr>
          <p:cNvPr id="7" name="Picture 6">
            <a:extLst>
              <a:ext uri="{FF2B5EF4-FFF2-40B4-BE49-F238E27FC236}">
                <a16:creationId xmlns:a16="http://schemas.microsoft.com/office/drawing/2014/main" id="{594498BF-C9D9-9646-946E-B66D6B5402C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5000"/>
          <a:stretch/>
        </p:blipFill>
        <p:spPr>
          <a:xfrm>
            <a:off x="0" y="0"/>
            <a:ext cx="9144000" cy="5143500"/>
          </a:xfrm>
          <a:prstGeom prst="rect">
            <a:avLst/>
          </a:prstGeom>
        </p:spPr>
      </p:pic>
      <p:sp>
        <p:nvSpPr>
          <p:cNvPr id="10" name="TextBox 9">
            <a:extLst>
              <a:ext uri="{FF2B5EF4-FFF2-40B4-BE49-F238E27FC236}">
                <a16:creationId xmlns:a16="http://schemas.microsoft.com/office/drawing/2014/main" id="{32D6CD7E-A071-E841-B40D-C252487B4201}"/>
              </a:ext>
            </a:extLst>
          </p:cNvPr>
          <p:cNvSpPr txBox="1"/>
          <p:nvPr userDrawn="1"/>
        </p:nvSpPr>
        <p:spPr>
          <a:xfrm>
            <a:off x="628655" y="4671993"/>
            <a:ext cx="1634103" cy="346249"/>
          </a:xfrm>
          <a:prstGeom prst="rect">
            <a:avLst/>
          </a:prstGeom>
          <a:noFill/>
        </p:spPr>
        <p:txBody>
          <a:bodyPr wrap="square"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pic>
        <p:nvPicPr>
          <p:cNvPr id="16" name="Picture 15">
            <a:extLst>
              <a:ext uri="{FF2B5EF4-FFF2-40B4-BE49-F238E27FC236}">
                <a16:creationId xmlns:a16="http://schemas.microsoft.com/office/drawing/2014/main" id="{F569A3B6-600E-9C42-B64D-105F53397A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24000" y="3014430"/>
            <a:ext cx="4320000" cy="2111099"/>
          </a:xfrm>
          <a:prstGeom prst="rect">
            <a:avLst/>
          </a:prstGeom>
        </p:spPr>
      </p:pic>
    </p:spTree>
    <p:extLst>
      <p:ext uri="{BB962C8B-B14F-4D97-AF65-F5344CB8AC3E}">
        <p14:creationId xmlns:p14="http://schemas.microsoft.com/office/powerpoint/2010/main" val="37248064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ext plus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096108"/>
            <a:ext cx="3886200" cy="3263504"/>
          </a:xfrm>
        </p:spPr>
        <p:txBody>
          <a:bodyPr>
            <a:normAutofit/>
          </a:bodyPr>
          <a:lstStyle>
            <a:lvl1pPr>
              <a:defRPr sz="1200"/>
            </a:lvl1pPr>
            <a:lvl2pPr marL="159296" indent="-159296">
              <a:defRPr sz="1200"/>
            </a:lvl2pPr>
            <a:lvl3pPr marL="429290" indent="-159296">
              <a:defRPr sz="1200"/>
            </a:lvl3pPr>
            <a:lvl4pPr marL="699283" indent="-159296">
              <a:defRPr sz="1200"/>
            </a:lvl4pPr>
            <a:lvl5pPr marL="969276" indent="-159296">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10" name="TextBox 9">
            <a:extLst>
              <a:ext uri="{FF2B5EF4-FFF2-40B4-BE49-F238E27FC236}">
                <a16:creationId xmlns:a16="http://schemas.microsoft.com/office/drawing/2014/main" id="{3D0203ED-4535-8D48-8BF1-BD081B081106}"/>
              </a:ext>
            </a:extLst>
          </p:cNvPr>
          <p:cNvSpPr txBox="1"/>
          <p:nvPr/>
        </p:nvSpPr>
        <p:spPr>
          <a:xfrm>
            <a:off x="628652" y="4671991"/>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12" name="Picture Placeholder 11">
            <a:extLst>
              <a:ext uri="{FF2B5EF4-FFF2-40B4-BE49-F238E27FC236}">
                <a16:creationId xmlns:a16="http://schemas.microsoft.com/office/drawing/2014/main" id="{20C87A7F-1995-784B-8073-50A91DE6CFEF}"/>
              </a:ext>
            </a:extLst>
          </p:cNvPr>
          <p:cNvSpPr>
            <a:spLocks noGrp="1"/>
          </p:cNvSpPr>
          <p:nvPr>
            <p:ph type="pic" sz="quarter" idx="13"/>
          </p:nvPr>
        </p:nvSpPr>
        <p:spPr>
          <a:xfrm>
            <a:off x="4629150" y="1146908"/>
            <a:ext cx="3886200" cy="2916000"/>
          </a:xfrm>
        </p:spPr>
        <p:txBody>
          <a:bodyPr/>
          <a:lstStyle/>
          <a:p>
            <a:r>
              <a:rPr lang="en-US"/>
              <a:t>Click icon to add picture</a:t>
            </a:r>
            <a:endParaRPr lang="en-US" dirty="0"/>
          </a:p>
        </p:txBody>
      </p:sp>
      <p:sp>
        <p:nvSpPr>
          <p:cNvPr id="8" name="TextBox 7">
            <a:extLst>
              <a:ext uri="{FF2B5EF4-FFF2-40B4-BE49-F238E27FC236}">
                <a16:creationId xmlns:a16="http://schemas.microsoft.com/office/drawing/2014/main" id="{8BD648E6-6016-BC43-8CA3-C328B5FF1A07}"/>
              </a:ext>
            </a:extLst>
          </p:cNvPr>
          <p:cNvSpPr txBox="1"/>
          <p:nvPr userDrawn="1"/>
        </p:nvSpPr>
        <p:spPr>
          <a:xfrm>
            <a:off x="628655" y="4671993"/>
            <a:ext cx="1634103" cy="346249"/>
          </a:xfrm>
          <a:prstGeom prst="rect">
            <a:avLst/>
          </a:prstGeom>
          <a:noFill/>
        </p:spPr>
        <p:txBody>
          <a:bodyPr wrap="square"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24512354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2C11CBED-4DDC-AC4E-9915-6DA92D84706F}"/>
              </a:ext>
            </a:extLst>
          </p:cNvPr>
          <p:cNvSpPr>
            <a:spLocks noGrp="1"/>
          </p:cNvSpPr>
          <p:nvPr>
            <p:ph sz="half" idx="14"/>
          </p:nvPr>
        </p:nvSpPr>
        <p:spPr>
          <a:xfrm>
            <a:off x="4636206" y="1096108"/>
            <a:ext cx="3886200" cy="3263504"/>
          </a:xfrm>
        </p:spPr>
        <p:txBody>
          <a:bodyPr>
            <a:normAutofit/>
          </a:bodyPr>
          <a:lstStyle>
            <a:lvl1pPr>
              <a:defRPr sz="1200"/>
            </a:lvl1pPr>
            <a:lvl2pPr marL="159296" indent="-159296">
              <a:defRPr sz="1200"/>
            </a:lvl2pPr>
            <a:lvl3pPr marL="429290" indent="-159296">
              <a:defRPr sz="1200"/>
            </a:lvl3pPr>
            <a:lvl4pPr marL="699283" indent="-159296">
              <a:defRPr sz="1200"/>
            </a:lvl4pPr>
            <a:lvl5pPr marL="969276" indent="-159296">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096108"/>
            <a:ext cx="3886200" cy="3263504"/>
          </a:xfrm>
        </p:spPr>
        <p:txBody>
          <a:bodyPr>
            <a:normAutofit/>
          </a:bodyPr>
          <a:lstStyle>
            <a:lvl1pPr>
              <a:defRPr sz="1200"/>
            </a:lvl1pPr>
            <a:lvl2pPr marL="159296" indent="-159296">
              <a:defRPr sz="1200"/>
            </a:lvl2pPr>
            <a:lvl3pPr marL="429290" indent="-159296">
              <a:defRPr sz="1200"/>
            </a:lvl3pPr>
            <a:lvl4pPr marL="699283" indent="-159296">
              <a:defRPr sz="1200"/>
            </a:lvl4pPr>
            <a:lvl5pPr marL="969276" indent="-159296">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10" name="TextBox 9">
            <a:extLst>
              <a:ext uri="{FF2B5EF4-FFF2-40B4-BE49-F238E27FC236}">
                <a16:creationId xmlns:a16="http://schemas.microsoft.com/office/drawing/2014/main" id="{3D0203ED-4535-8D48-8BF1-BD081B081106}"/>
              </a:ext>
            </a:extLst>
          </p:cNvPr>
          <p:cNvSpPr txBox="1"/>
          <p:nvPr/>
        </p:nvSpPr>
        <p:spPr>
          <a:xfrm>
            <a:off x="628652" y="4671991"/>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9" name="TextBox 8">
            <a:extLst>
              <a:ext uri="{FF2B5EF4-FFF2-40B4-BE49-F238E27FC236}">
                <a16:creationId xmlns:a16="http://schemas.microsoft.com/office/drawing/2014/main" id="{CA27B72E-16E2-AF4B-98AA-257736C98E02}"/>
              </a:ext>
            </a:extLst>
          </p:cNvPr>
          <p:cNvSpPr txBox="1"/>
          <p:nvPr userDrawn="1"/>
        </p:nvSpPr>
        <p:spPr>
          <a:xfrm>
            <a:off x="628655" y="4671993"/>
            <a:ext cx="1634103" cy="346249"/>
          </a:xfrm>
          <a:prstGeom prst="rect">
            <a:avLst/>
          </a:prstGeom>
          <a:noFill/>
        </p:spPr>
        <p:txBody>
          <a:bodyPr wrap="square"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16372675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38950"/>
            <a:ext cx="7740436" cy="63624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063269"/>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681204"/>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063269"/>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681204"/>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5512AD5A-2C28-1D42-B971-4292A709C8F6}" type="slidenum">
              <a:rPr lang="en-US" smtClean="0"/>
              <a:t>‹#›</a:t>
            </a:fld>
            <a:endParaRPr lang="en-US"/>
          </a:p>
        </p:txBody>
      </p:sp>
      <p:sp>
        <p:nvSpPr>
          <p:cNvPr id="14" name="TextBox 13">
            <a:extLst>
              <a:ext uri="{FF2B5EF4-FFF2-40B4-BE49-F238E27FC236}">
                <a16:creationId xmlns:a16="http://schemas.microsoft.com/office/drawing/2014/main" id="{19B14DE5-8ABB-6A46-ACC8-25D20D95F6CC}"/>
              </a:ext>
            </a:extLst>
          </p:cNvPr>
          <p:cNvSpPr txBox="1"/>
          <p:nvPr/>
        </p:nvSpPr>
        <p:spPr>
          <a:xfrm>
            <a:off x="628652" y="4671991"/>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10" name="TextBox 9">
            <a:extLst>
              <a:ext uri="{FF2B5EF4-FFF2-40B4-BE49-F238E27FC236}">
                <a16:creationId xmlns:a16="http://schemas.microsoft.com/office/drawing/2014/main" id="{1CDB5494-B8E0-2F4A-A1FB-235B053BCB6B}"/>
              </a:ext>
            </a:extLst>
          </p:cNvPr>
          <p:cNvSpPr txBox="1"/>
          <p:nvPr userDrawn="1"/>
        </p:nvSpPr>
        <p:spPr>
          <a:xfrm>
            <a:off x="628655" y="4671993"/>
            <a:ext cx="1634103" cy="346249"/>
          </a:xfrm>
          <a:prstGeom prst="rect">
            <a:avLst/>
          </a:prstGeom>
          <a:noFill/>
        </p:spPr>
        <p:txBody>
          <a:bodyPr wrap="square"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4110663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hart &amp; diagram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5512AD5A-2C28-1D42-B971-4292A709C8F6}" type="slidenum">
              <a:rPr lang="en-US" smtClean="0"/>
              <a:t>‹#›</a:t>
            </a:fld>
            <a:endParaRPr lang="en-US"/>
          </a:p>
        </p:txBody>
      </p:sp>
      <p:sp>
        <p:nvSpPr>
          <p:cNvPr id="7" name="TextBox 6">
            <a:extLst>
              <a:ext uri="{FF2B5EF4-FFF2-40B4-BE49-F238E27FC236}">
                <a16:creationId xmlns:a16="http://schemas.microsoft.com/office/drawing/2014/main" id="{521F4ADD-9203-8A41-8628-E841BA5FD0E4}"/>
              </a:ext>
            </a:extLst>
          </p:cNvPr>
          <p:cNvSpPr txBox="1"/>
          <p:nvPr/>
        </p:nvSpPr>
        <p:spPr>
          <a:xfrm>
            <a:off x="628652" y="4671991"/>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9" name="Content Placeholder 2">
            <a:extLst>
              <a:ext uri="{FF2B5EF4-FFF2-40B4-BE49-F238E27FC236}">
                <a16:creationId xmlns:a16="http://schemas.microsoft.com/office/drawing/2014/main" id="{E7292226-EC88-AC48-BEC5-3D29C7647384}"/>
              </a:ext>
            </a:extLst>
          </p:cNvPr>
          <p:cNvSpPr>
            <a:spLocks noGrp="1"/>
          </p:cNvSpPr>
          <p:nvPr>
            <p:ph idx="13"/>
          </p:nvPr>
        </p:nvSpPr>
        <p:spPr>
          <a:xfrm>
            <a:off x="628652" y="1096109"/>
            <a:ext cx="7886699" cy="3365825"/>
          </a:xfrm>
        </p:spPr>
        <p:txBody>
          <a:bodyPr/>
          <a:lstStyle>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p:txBody>
      </p:sp>
      <p:sp>
        <p:nvSpPr>
          <p:cNvPr id="6" name="TextBox 5">
            <a:extLst>
              <a:ext uri="{FF2B5EF4-FFF2-40B4-BE49-F238E27FC236}">
                <a16:creationId xmlns:a16="http://schemas.microsoft.com/office/drawing/2014/main" id="{833E60FA-16C1-F741-ABA5-287A0F0189E0}"/>
              </a:ext>
            </a:extLst>
          </p:cNvPr>
          <p:cNvSpPr txBox="1"/>
          <p:nvPr userDrawn="1"/>
        </p:nvSpPr>
        <p:spPr>
          <a:xfrm>
            <a:off x="628655" y="4671993"/>
            <a:ext cx="1634103" cy="346249"/>
          </a:xfrm>
          <a:prstGeom prst="rect">
            <a:avLst/>
          </a:prstGeom>
          <a:noFill/>
        </p:spPr>
        <p:txBody>
          <a:bodyPr wrap="square"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37139396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Break - Purp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6214AF-8275-5444-AA0F-3047F81E1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203"/>
          <a:stretch/>
        </p:blipFill>
        <p:spPr>
          <a:xfrm>
            <a:off x="0" y="0"/>
            <a:ext cx="9144000" cy="5143500"/>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640440"/>
            <a:ext cx="7886700" cy="112514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1" name="TextBox 10">
            <a:extLst>
              <a:ext uri="{FF2B5EF4-FFF2-40B4-BE49-F238E27FC236}">
                <a16:creationId xmlns:a16="http://schemas.microsoft.com/office/drawing/2014/main" id="{F9A5BEE6-BAF7-5E4F-8ADB-0888ABC457D1}"/>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spTree>
    <p:extLst>
      <p:ext uri="{BB962C8B-B14F-4D97-AF65-F5344CB8AC3E}">
        <p14:creationId xmlns:p14="http://schemas.microsoft.com/office/powerpoint/2010/main" val="1249401733"/>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2AD5A-2C28-1D42-B971-4292A709C8F6}" type="slidenum">
              <a:rPr lang="en-US" smtClean="0"/>
              <a:t>‹#›</a:t>
            </a:fld>
            <a:endParaRPr lang="en-US"/>
          </a:p>
        </p:txBody>
      </p:sp>
      <p:sp>
        <p:nvSpPr>
          <p:cNvPr id="6" name="TextBox 5">
            <a:extLst>
              <a:ext uri="{FF2B5EF4-FFF2-40B4-BE49-F238E27FC236}">
                <a16:creationId xmlns:a16="http://schemas.microsoft.com/office/drawing/2014/main" id="{C0F77B8E-943B-C349-BA13-ACE051C28835}"/>
              </a:ext>
            </a:extLst>
          </p:cNvPr>
          <p:cNvSpPr txBox="1"/>
          <p:nvPr/>
        </p:nvSpPr>
        <p:spPr>
          <a:xfrm>
            <a:off x="628652" y="4671991"/>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5" name="TextBox 4">
            <a:extLst>
              <a:ext uri="{FF2B5EF4-FFF2-40B4-BE49-F238E27FC236}">
                <a16:creationId xmlns:a16="http://schemas.microsoft.com/office/drawing/2014/main" id="{5AE240E5-84EC-1C4B-8020-AA28CDAEC501}"/>
              </a:ext>
            </a:extLst>
          </p:cNvPr>
          <p:cNvSpPr txBox="1"/>
          <p:nvPr userDrawn="1"/>
        </p:nvSpPr>
        <p:spPr>
          <a:xfrm>
            <a:off x="628655" y="4671993"/>
            <a:ext cx="1634103" cy="346249"/>
          </a:xfrm>
          <a:prstGeom prst="rect">
            <a:avLst/>
          </a:prstGeom>
          <a:noFill/>
        </p:spPr>
        <p:txBody>
          <a:bodyPr wrap="square"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32617526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9" name="TextBox 8">
            <a:extLst>
              <a:ext uri="{FF2B5EF4-FFF2-40B4-BE49-F238E27FC236}">
                <a16:creationId xmlns:a16="http://schemas.microsoft.com/office/drawing/2014/main" id="{2E05D63C-6A68-8241-8E91-FF5ECD26414F}"/>
              </a:ext>
            </a:extLst>
          </p:cNvPr>
          <p:cNvSpPr txBox="1"/>
          <p:nvPr/>
        </p:nvSpPr>
        <p:spPr>
          <a:xfrm>
            <a:off x="628652" y="4671991"/>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8" name="TextBox 7">
            <a:extLst>
              <a:ext uri="{FF2B5EF4-FFF2-40B4-BE49-F238E27FC236}">
                <a16:creationId xmlns:a16="http://schemas.microsoft.com/office/drawing/2014/main" id="{AC6B21F5-F2B1-634D-9F80-07B32A0E3C1C}"/>
              </a:ext>
            </a:extLst>
          </p:cNvPr>
          <p:cNvSpPr txBox="1"/>
          <p:nvPr userDrawn="1"/>
        </p:nvSpPr>
        <p:spPr>
          <a:xfrm>
            <a:off x="628655" y="4671993"/>
            <a:ext cx="1634103" cy="346249"/>
          </a:xfrm>
          <a:prstGeom prst="rect">
            <a:avLst/>
          </a:prstGeom>
          <a:noFill/>
        </p:spPr>
        <p:txBody>
          <a:bodyPr wrap="square"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318003095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1"/>
            <a:ext cx="4629150" cy="3655219"/>
          </a:xfrm>
        </p:spPr>
        <p:txBody>
          <a:bodyPr anchor="t"/>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9" name="TextBox 8">
            <a:extLst>
              <a:ext uri="{FF2B5EF4-FFF2-40B4-BE49-F238E27FC236}">
                <a16:creationId xmlns:a16="http://schemas.microsoft.com/office/drawing/2014/main" id="{CEBA9D34-3FD9-4A4B-8B30-695ABCD3449C}"/>
              </a:ext>
            </a:extLst>
          </p:cNvPr>
          <p:cNvSpPr txBox="1"/>
          <p:nvPr/>
        </p:nvSpPr>
        <p:spPr>
          <a:xfrm>
            <a:off x="628652" y="4671991"/>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8" name="TextBox 7">
            <a:extLst>
              <a:ext uri="{FF2B5EF4-FFF2-40B4-BE49-F238E27FC236}">
                <a16:creationId xmlns:a16="http://schemas.microsoft.com/office/drawing/2014/main" id="{9897661E-0C21-FE48-B815-A7B9DAD303A9}"/>
              </a:ext>
            </a:extLst>
          </p:cNvPr>
          <p:cNvSpPr txBox="1"/>
          <p:nvPr userDrawn="1"/>
        </p:nvSpPr>
        <p:spPr>
          <a:xfrm>
            <a:off x="628655" y="4671993"/>
            <a:ext cx="1634103" cy="346249"/>
          </a:xfrm>
          <a:prstGeom prst="rect">
            <a:avLst/>
          </a:prstGeom>
          <a:noFill/>
        </p:spPr>
        <p:txBody>
          <a:bodyPr wrap="square"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4105714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t>‹#›</a:t>
            </a:fld>
            <a:endParaRPr lang="en-US"/>
          </a:p>
        </p:txBody>
      </p:sp>
      <p:sp>
        <p:nvSpPr>
          <p:cNvPr id="8" name="TextBox 7">
            <a:extLst>
              <a:ext uri="{FF2B5EF4-FFF2-40B4-BE49-F238E27FC236}">
                <a16:creationId xmlns:a16="http://schemas.microsoft.com/office/drawing/2014/main" id="{FFD8E567-7F32-D24C-A402-337B62206995}"/>
              </a:ext>
            </a:extLst>
          </p:cNvPr>
          <p:cNvSpPr txBox="1"/>
          <p:nvPr/>
        </p:nvSpPr>
        <p:spPr>
          <a:xfrm>
            <a:off x="628652" y="4671991"/>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7" name="TextBox 6">
            <a:extLst>
              <a:ext uri="{FF2B5EF4-FFF2-40B4-BE49-F238E27FC236}">
                <a16:creationId xmlns:a16="http://schemas.microsoft.com/office/drawing/2014/main" id="{5AAB65B4-3C6D-A94D-AA98-0370962E54C7}"/>
              </a:ext>
            </a:extLst>
          </p:cNvPr>
          <p:cNvSpPr txBox="1"/>
          <p:nvPr userDrawn="1"/>
        </p:nvSpPr>
        <p:spPr>
          <a:xfrm>
            <a:off x="628655" y="4671993"/>
            <a:ext cx="1634103" cy="346249"/>
          </a:xfrm>
          <a:prstGeom prst="rect">
            <a:avLst/>
          </a:prstGeom>
          <a:noFill/>
        </p:spPr>
        <p:txBody>
          <a:bodyPr wrap="square"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729509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t>‹#›</a:t>
            </a:fld>
            <a:endParaRPr lang="en-US"/>
          </a:p>
        </p:txBody>
      </p:sp>
      <p:sp>
        <p:nvSpPr>
          <p:cNvPr id="8" name="TextBox 7">
            <a:extLst>
              <a:ext uri="{FF2B5EF4-FFF2-40B4-BE49-F238E27FC236}">
                <a16:creationId xmlns:a16="http://schemas.microsoft.com/office/drawing/2014/main" id="{7D919947-BD8B-084F-9C86-27A373071C04}"/>
              </a:ext>
            </a:extLst>
          </p:cNvPr>
          <p:cNvSpPr txBox="1"/>
          <p:nvPr/>
        </p:nvSpPr>
        <p:spPr>
          <a:xfrm>
            <a:off x="628652" y="4671991"/>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7" name="TextBox 6">
            <a:extLst>
              <a:ext uri="{FF2B5EF4-FFF2-40B4-BE49-F238E27FC236}">
                <a16:creationId xmlns:a16="http://schemas.microsoft.com/office/drawing/2014/main" id="{FE808252-DBE1-3946-B411-B81ECA1D6D7B}"/>
              </a:ext>
            </a:extLst>
          </p:cNvPr>
          <p:cNvSpPr txBox="1"/>
          <p:nvPr userDrawn="1"/>
        </p:nvSpPr>
        <p:spPr>
          <a:xfrm>
            <a:off x="628655" y="4671993"/>
            <a:ext cx="1634103" cy="346249"/>
          </a:xfrm>
          <a:prstGeom prst="rect">
            <a:avLst/>
          </a:prstGeom>
          <a:noFill/>
        </p:spPr>
        <p:txBody>
          <a:bodyPr wrap="square"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7960036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End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8950"/>
            <a:ext cx="7772400" cy="1156097"/>
          </a:xfrm>
        </p:spPr>
        <p:txBody>
          <a:bodyPr anchor="b">
            <a:normAutofit/>
          </a:bodyPr>
          <a:lstStyle>
            <a:lvl1pPr algn="l">
              <a:defRPr sz="36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1645104"/>
            <a:ext cx="7772400" cy="1108472"/>
          </a:xfrm>
        </p:spPr>
        <p:txBody>
          <a:bodyPr>
            <a:normAutofit/>
          </a:bodyPr>
          <a:lstStyle>
            <a:lvl1pPr marL="0" indent="0" algn="l">
              <a:lnSpc>
                <a:spcPct val="100000"/>
              </a:lnSpc>
              <a:spcBef>
                <a:spcPts val="0"/>
              </a:spcBef>
              <a:buNone/>
              <a:defRPr sz="1200">
                <a:solidFill>
                  <a:schemeClr val="bg1"/>
                </a:solidFill>
              </a:defRPr>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cxnSp>
        <p:nvCxnSpPr>
          <p:cNvPr id="18" name="Straight Connector 17">
            <a:extLst>
              <a:ext uri="{FF2B5EF4-FFF2-40B4-BE49-F238E27FC236}">
                <a16:creationId xmlns:a16="http://schemas.microsoft.com/office/drawing/2014/main" id="{F7CB45E8-2563-8044-ADA9-7EF7E98B475E}"/>
              </a:ext>
            </a:extLst>
          </p:cNvPr>
          <p:cNvCxnSpPr/>
          <p:nvPr/>
        </p:nvCxnSpPr>
        <p:spPr>
          <a:xfrm>
            <a:off x="786297" y="3887089"/>
            <a:ext cx="76719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Footer Placeholder 3">
            <a:extLst>
              <a:ext uri="{FF2B5EF4-FFF2-40B4-BE49-F238E27FC236}">
                <a16:creationId xmlns:a16="http://schemas.microsoft.com/office/drawing/2014/main" id="{D225F92D-823C-974F-8DC5-86221D18E5AF}"/>
              </a:ext>
            </a:extLst>
          </p:cNvPr>
          <p:cNvSpPr txBox="1">
            <a:spLocks/>
          </p:cNvSpPr>
          <p:nvPr userDrawn="1"/>
        </p:nvSpPr>
        <p:spPr>
          <a:xfrm>
            <a:off x="1674395" y="3978841"/>
            <a:ext cx="1634103" cy="848921"/>
          </a:xfrm>
          <a:prstGeom prst="rect">
            <a:avLst/>
          </a:prstGeom>
        </p:spPr>
        <p:txBody>
          <a:bodyPr vert="horz" lIns="68580" tIns="34290" rIns="68580" bIns="34290" rtlCol="0" anchor="t"/>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pPr>
            <a:r>
              <a:rPr lang="en-GB" sz="825" b="1" dirty="0">
                <a:solidFill>
                  <a:schemeClr val="bg1"/>
                </a:solidFill>
              </a:rPr>
              <a:t>Centre of expertise</a:t>
            </a:r>
          </a:p>
          <a:p>
            <a:pPr>
              <a:spcBef>
                <a:spcPts val="0"/>
              </a:spcBef>
            </a:pPr>
            <a:r>
              <a:rPr lang="en-GB" sz="825" b="1" dirty="0">
                <a:solidFill>
                  <a:schemeClr val="bg1"/>
                </a:solidFill>
              </a:rPr>
              <a:t>on child sexual abuse</a:t>
            </a:r>
          </a:p>
          <a:p>
            <a:pPr>
              <a:spcBef>
                <a:spcPts val="450"/>
              </a:spcBef>
            </a:pPr>
            <a:r>
              <a:rPr lang="en-GB" sz="825" dirty="0">
                <a:solidFill>
                  <a:schemeClr val="bg1"/>
                </a:solidFill>
              </a:rPr>
              <a:t>Tanners Lane</a:t>
            </a:r>
          </a:p>
          <a:p>
            <a:pPr>
              <a:spcBef>
                <a:spcPts val="0"/>
              </a:spcBef>
            </a:pPr>
            <a:r>
              <a:rPr lang="en-GB" sz="825" dirty="0">
                <a:solidFill>
                  <a:schemeClr val="bg1"/>
                </a:solidFill>
              </a:rPr>
              <a:t>Barkingside, </a:t>
            </a:r>
            <a:r>
              <a:rPr lang="en-GB" sz="825" dirty="0" err="1">
                <a:solidFill>
                  <a:schemeClr val="bg1"/>
                </a:solidFill>
              </a:rPr>
              <a:t>Illford</a:t>
            </a:r>
            <a:endParaRPr lang="en-GB" sz="825" dirty="0">
              <a:solidFill>
                <a:schemeClr val="bg1"/>
              </a:solidFill>
            </a:endParaRPr>
          </a:p>
          <a:p>
            <a:pPr>
              <a:spcBef>
                <a:spcPts val="0"/>
              </a:spcBef>
            </a:pPr>
            <a:r>
              <a:rPr lang="en-GB" sz="825" dirty="0">
                <a:solidFill>
                  <a:schemeClr val="bg1"/>
                </a:solidFill>
              </a:rPr>
              <a:t>Essex IG6 1QG</a:t>
            </a:r>
          </a:p>
        </p:txBody>
      </p:sp>
      <p:sp>
        <p:nvSpPr>
          <p:cNvPr id="4" name="Rectangle 3">
            <a:extLst>
              <a:ext uri="{FF2B5EF4-FFF2-40B4-BE49-F238E27FC236}">
                <a16:creationId xmlns:a16="http://schemas.microsoft.com/office/drawing/2014/main" id="{0A972BEE-8832-F448-A1D9-6C7532D69224}"/>
              </a:ext>
            </a:extLst>
          </p:cNvPr>
          <p:cNvSpPr/>
          <p:nvPr userDrawn="1"/>
        </p:nvSpPr>
        <p:spPr>
          <a:xfrm>
            <a:off x="4021021" y="4222365"/>
            <a:ext cx="1247457" cy="219291"/>
          </a:xfrm>
          <a:prstGeom prst="rect">
            <a:avLst/>
          </a:prstGeom>
        </p:spPr>
        <p:txBody>
          <a:bodyPr wrap="none">
            <a:spAutoFit/>
          </a:bodyPr>
          <a:lstStyle/>
          <a:p>
            <a:pPr marL="0" marR="0" indent="0" algn="l" defTabSz="685783" rtl="0" eaLnBrk="1" fontAlgn="auto" latinLnBrk="0" hangingPunct="1">
              <a:lnSpc>
                <a:spcPct val="100000"/>
              </a:lnSpc>
              <a:spcBef>
                <a:spcPts val="0"/>
              </a:spcBef>
              <a:spcAft>
                <a:spcPts val="0"/>
              </a:spcAft>
              <a:buClrTx/>
              <a:buSzTx/>
              <a:buFontTx/>
              <a:buNone/>
              <a:tabLst/>
              <a:defRPr/>
            </a:pPr>
            <a:r>
              <a:rPr lang="en-GB" sz="825" dirty="0" err="1">
                <a:solidFill>
                  <a:schemeClr val="bg1"/>
                </a:solidFill>
              </a:rPr>
              <a:t>info@csacentre.org.uk</a:t>
            </a:r>
            <a:endParaRPr lang="en-GB" sz="825" dirty="0">
              <a:solidFill>
                <a:schemeClr val="bg1"/>
              </a:solidFill>
            </a:endParaRPr>
          </a:p>
        </p:txBody>
      </p:sp>
      <p:sp>
        <p:nvSpPr>
          <p:cNvPr id="12" name="Rectangle 11">
            <a:extLst>
              <a:ext uri="{FF2B5EF4-FFF2-40B4-BE49-F238E27FC236}">
                <a16:creationId xmlns:a16="http://schemas.microsoft.com/office/drawing/2014/main" id="{32794204-B20B-5C45-A215-2192CB8FAD28}"/>
              </a:ext>
            </a:extLst>
          </p:cNvPr>
          <p:cNvSpPr/>
          <p:nvPr userDrawn="1"/>
        </p:nvSpPr>
        <p:spPr>
          <a:xfrm>
            <a:off x="4021021" y="4402394"/>
            <a:ext cx="1032655" cy="219291"/>
          </a:xfrm>
          <a:prstGeom prst="rect">
            <a:avLst/>
          </a:prstGeom>
        </p:spPr>
        <p:txBody>
          <a:bodyPr wrap="none">
            <a:spAutoFit/>
          </a:bodyPr>
          <a:lstStyle/>
          <a:p>
            <a:pPr marL="0" marR="0" indent="0" algn="l" defTabSz="685783" rtl="0" eaLnBrk="1" fontAlgn="auto" latinLnBrk="0" hangingPunct="1">
              <a:lnSpc>
                <a:spcPct val="100000"/>
              </a:lnSpc>
              <a:spcBef>
                <a:spcPts val="0"/>
              </a:spcBef>
              <a:spcAft>
                <a:spcPts val="0"/>
              </a:spcAft>
              <a:buClrTx/>
              <a:buSzTx/>
              <a:buFontTx/>
              <a:buNone/>
              <a:tabLst/>
              <a:defRPr/>
            </a:pPr>
            <a:r>
              <a:rPr lang="en-GB" sz="825" b="1" dirty="0" err="1">
                <a:solidFill>
                  <a:schemeClr val="bg1"/>
                </a:solidFill>
              </a:rPr>
              <a:t>csacentre.org.uk</a:t>
            </a:r>
            <a:endParaRPr lang="en-GB" sz="825" b="1" dirty="0">
              <a:solidFill>
                <a:schemeClr val="bg1"/>
              </a:solidFill>
            </a:endParaRPr>
          </a:p>
        </p:txBody>
      </p:sp>
      <p:sp>
        <p:nvSpPr>
          <p:cNvPr id="13" name="Rectangle 12">
            <a:extLst>
              <a:ext uri="{FF2B5EF4-FFF2-40B4-BE49-F238E27FC236}">
                <a16:creationId xmlns:a16="http://schemas.microsoft.com/office/drawing/2014/main" id="{2EE8B051-8657-5544-9F7A-3EF1A45F9041}"/>
              </a:ext>
            </a:extLst>
          </p:cNvPr>
          <p:cNvSpPr/>
          <p:nvPr userDrawn="1"/>
        </p:nvSpPr>
        <p:spPr>
          <a:xfrm>
            <a:off x="7074275" y="4045822"/>
            <a:ext cx="1483488" cy="219291"/>
          </a:xfrm>
          <a:prstGeom prst="rect">
            <a:avLst/>
          </a:prstGeom>
        </p:spPr>
        <p:txBody>
          <a:bodyPr wrap="square">
            <a:spAutoFit/>
          </a:bodyPr>
          <a:lstStyle/>
          <a:p>
            <a:pPr marL="0" marR="0" indent="0" algn="r" defTabSz="685783" rtl="0" eaLnBrk="1" fontAlgn="auto" latinLnBrk="0" hangingPunct="1">
              <a:lnSpc>
                <a:spcPct val="100000"/>
              </a:lnSpc>
              <a:spcBef>
                <a:spcPts val="0"/>
              </a:spcBef>
              <a:spcAft>
                <a:spcPts val="0"/>
              </a:spcAft>
              <a:buClrTx/>
              <a:buSzTx/>
              <a:buFontTx/>
              <a:buNone/>
              <a:tabLst/>
              <a:defRPr/>
            </a:pPr>
            <a:fld id="{D9C6657E-FFAE-7C44-9B10-1BCF08975DAB}" type="datetime4">
              <a:rPr lang="en-GB" sz="825" smtClean="0">
                <a:solidFill>
                  <a:schemeClr val="bg1"/>
                </a:solidFill>
              </a:rPr>
              <a:pPr marL="0" marR="0" indent="0" algn="r" defTabSz="685783" rtl="0" eaLnBrk="1" fontAlgn="auto" latinLnBrk="0" hangingPunct="1">
                <a:lnSpc>
                  <a:spcPct val="100000"/>
                </a:lnSpc>
                <a:spcBef>
                  <a:spcPts val="0"/>
                </a:spcBef>
                <a:spcAft>
                  <a:spcPts val="0"/>
                </a:spcAft>
                <a:buClrTx/>
                <a:buSzTx/>
                <a:buFontTx/>
                <a:buNone/>
                <a:tabLst/>
                <a:defRPr/>
              </a:pPr>
              <a:t>23 December 2025</a:t>
            </a:fld>
            <a:endParaRPr lang="en-GB" sz="825" dirty="0">
              <a:solidFill>
                <a:schemeClr val="bg1"/>
              </a:solidFill>
            </a:endParaRPr>
          </a:p>
        </p:txBody>
      </p:sp>
      <p:cxnSp>
        <p:nvCxnSpPr>
          <p:cNvPr id="15" name="Straight Connector 14">
            <a:extLst>
              <a:ext uri="{FF2B5EF4-FFF2-40B4-BE49-F238E27FC236}">
                <a16:creationId xmlns:a16="http://schemas.microsoft.com/office/drawing/2014/main" id="{58A0CBF7-D876-A748-A61D-285C23200F1A}"/>
              </a:ext>
            </a:extLst>
          </p:cNvPr>
          <p:cNvCxnSpPr/>
          <p:nvPr userDrawn="1"/>
        </p:nvCxnSpPr>
        <p:spPr>
          <a:xfrm>
            <a:off x="786297" y="3887089"/>
            <a:ext cx="76719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82A1CCFD-EE39-0D45-99A0-48AFEDEB44FF}"/>
              </a:ext>
            </a:extLst>
          </p:cNvPr>
          <p:cNvGrpSpPr/>
          <p:nvPr userDrawn="1"/>
        </p:nvGrpSpPr>
        <p:grpSpPr>
          <a:xfrm>
            <a:off x="4112577" y="4039475"/>
            <a:ext cx="1057300" cy="183603"/>
            <a:chOff x="4112577" y="4039475"/>
            <a:chExt cx="1057300" cy="183603"/>
          </a:xfrm>
        </p:grpSpPr>
        <p:sp>
          <p:nvSpPr>
            <p:cNvPr id="11" name="Footer Placeholder 3">
              <a:extLst>
                <a:ext uri="{FF2B5EF4-FFF2-40B4-BE49-F238E27FC236}">
                  <a16:creationId xmlns:a16="http://schemas.microsoft.com/office/drawing/2014/main" id="{6656B8E7-CA59-5E46-8A83-B802A77F0E08}"/>
                </a:ext>
              </a:extLst>
            </p:cNvPr>
            <p:cNvSpPr txBox="1">
              <a:spLocks/>
            </p:cNvSpPr>
            <p:nvPr/>
          </p:nvSpPr>
          <p:spPr>
            <a:xfrm>
              <a:off x="4262512" y="4039475"/>
              <a:ext cx="907365" cy="169534"/>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Bef>
                  <a:spcPts val="450"/>
                </a:spcBef>
              </a:pPr>
              <a:r>
                <a:rPr lang="en-GB" sz="825" dirty="0">
                  <a:solidFill>
                    <a:schemeClr val="bg1"/>
                  </a:solidFill>
                </a:rPr>
                <a:t>@</a:t>
              </a:r>
              <a:r>
                <a:rPr lang="en-GB" sz="825" dirty="0" err="1">
                  <a:solidFill>
                    <a:schemeClr val="bg1"/>
                  </a:solidFill>
                </a:rPr>
                <a:t>CSACentre</a:t>
              </a:r>
              <a:endParaRPr lang="en-GB" sz="825" dirty="0">
                <a:solidFill>
                  <a:schemeClr val="bg1"/>
                </a:solidFill>
              </a:endParaRPr>
            </a:p>
          </p:txBody>
        </p:sp>
        <p:pic>
          <p:nvPicPr>
            <p:cNvPr id="34" name="Picture 33">
              <a:extLst>
                <a:ext uri="{FF2B5EF4-FFF2-40B4-BE49-F238E27FC236}">
                  <a16:creationId xmlns:a16="http://schemas.microsoft.com/office/drawing/2014/main" id="{EEFA74B1-8F36-BD44-BBD9-CB33B55D68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12577" y="4063842"/>
              <a:ext cx="193261" cy="159236"/>
            </a:xfrm>
            <a:prstGeom prst="rect">
              <a:avLst/>
            </a:prstGeom>
          </p:spPr>
        </p:pic>
      </p:grpSp>
      <p:pic>
        <p:nvPicPr>
          <p:cNvPr id="35" name="Picture 34">
            <a:extLst>
              <a:ext uri="{FF2B5EF4-FFF2-40B4-BE49-F238E27FC236}">
                <a16:creationId xmlns:a16="http://schemas.microsoft.com/office/drawing/2014/main" id="{9C6E6089-4395-0C48-A099-74371A04DAC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4868" t="6637" r="16794" b="5546"/>
          <a:stretch/>
        </p:blipFill>
        <p:spPr>
          <a:xfrm>
            <a:off x="786299" y="4032654"/>
            <a:ext cx="802248" cy="807052"/>
          </a:xfrm>
          <a:prstGeom prst="rect">
            <a:avLst/>
          </a:prstGeom>
        </p:spPr>
      </p:pic>
    </p:spTree>
    <p:extLst>
      <p:ext uri="{BB962C8B-B14F-4D97-AF65-F5344CB8AC3E}">
        <p14:creationId xmlns:p14="http://schemas.microsoft.com/office/powerpoint/2010/main" val="32948766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45815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19276"/>
            <a:ext cx="7772400" cy="1156097"/>
          </a:xfrm>
        </p:spPr>
        <p:txBody>
          <a:bodyPr anchor="b">
            <a:normAutofit/>
          </a:bodyPr>
          <a:lstStyle>
            <a:lvl1pPr algn="l">
              <a:defRPr sz="3000"/>
            </a:lvl1pPr>
          </a:lstStyle>
          <a:p>
            <a:r>
              <a:rPr lang="en-US"/>
              <a:t>Click to edit Master title style</a:t>
            </a:r>
            <a:endParaRPr lang="en-US" dirty="0"/>
          </a:p>
        </p:txBody>
      </p:sp>
      <p:sp>
        <p:nvSpPr>
          <p:cNvPr id="3" name="Subtitle 2"/>
          <p:cNvSpPr>
            <a:spLocks noGrp="1"/>
          </p:cNvSpPr>
          <p:nvPr>
            <p:ph type="subTitle" idx="1"/>
          </p:nvPr>
        </p:nvSpPr>
        <p:spPr>
          <a:xfrm>
            <a:off x="685800" y="3044428"/>
            <a:ext cx="7772400" cy="110847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85800" y="4350546"/>
            <a:ext cx="2057400" cy="273844"/>
          </a:xfrm>
          <a:prstGeom prst="rect">
            <a:avLst/>
          </a:prstGeom>
        </p:spPr>
        <p:txBody>
          <a:bodyPr/>
          <a:lstStyle>
            <a:lvl1pPr>
              <a:defRPr>
                <a:solidFill>
                  <a:schemeClr val="tx2"/>
                </a:solidFill>
              </a:defRPr>
            </a:lvl1pPr>
          </a:lstStyle>
          <a:p>
            <a:fld id="{DA22B642-3B70-DE4E-94CF-75503C8C16D6}" type="datetime4">
              <a:rPr lang="en-GB" smtClean="0"/>
              <a:t>23 December 2025</a:t>
            </a:fld>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t>‹#›</a:t>
            </a:fld>
            <a:endParaRPr lang="en-US"/>
          </a:p>
        </p:txBody>
      </p:sp>
      <p:pic>
        <p:nvPicPr>
          <p:cNvPr id="16" name="Picture 15">
            <a:extLst>
              <a:ext uri="{FF2B5EF4-FFF2-40B4-BE49-F238E27FC236}">
                <a16:creationId xmlns:a16="http://schemas.microsoft.com/office/drawing/2014/main" id="{52D1213A-6DF5-D342-A478-23AD6AE04D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4868" t="6637" r="16794" b="5546"/>
          <a:stretch/>
        </p:blipFill>
        <p:spPr>
          <a:xfrm>
            <a:off x="786296" y="0"/>
            <a:ext cx="2149305" cy="1621630"/>
          </a:xfrm>
          <a:prstGeom prst="rect">
            <a:avLst/>
          </a:prstGeom>
        </p:spPr>
      </p:pic>
      <p:pic>
        <p:nvPicPr>
          <p:cNvPr id="7" name="Picture 6">
            <a:extLst>
              <a:ext uri="{FF2B5EF4-FFF2-40B4-BE49-F238E27FC236}">
                <a16:creationId xmlns:a16="http://schemas.microsoft.com/office/drawing/2014/main" id="{69956968-6D5E-534B-AC48-07B023472C7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868" t="6637" r="16794" b="5546"/>
          <a:stretch/>
        </p:blipFill>
        <p:spPr>
          <a:xfrm>
            <a:off x="786296" y="0"/>
            <a:ext cx="2149305" cy="1621630"/>
          </a:xfrm>
          <a:prstGeom prst="rect">
            <a:avLst/>
          </a:prstGeom>
        </p:spPr>
      </p:pic>
    </p:spTree>
    <p:extLst>
      <p:ext uri="{BB962C8B-B14F-4D97-AF65-F5344CB8AC3E}">
        <p14:creationId xmlns:p14="http://schemas.microsoft.com/office/powerpoint/2010/main" val="22531339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Main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buClr>
                <a:schemeClr val="tx1"/>
              </a:buClr>
              <a:defRPr/>
            </a:lvl2pPr>
            <a:lvl3pPr>
              <a:buClr>
                <a:schemeClr val="tx1"/>
              </a:buClr>
              <a:defRPr/>
            </a:lvl3pPr>
            <a:lvl4pPr>
              <a:buClr>
                <a:schemeClr val="tx1"/>
              </a:buClr>
              <a:defRPr/>
            </a:lvl4pPr>
            <a:lvl5pPr>
              <a:buClr>
                <a:schemeClr val="tx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t>‹#›</a:t>
            </a:fld>
            <a:endParaRPr lang="en-US"/>
          </a:p>
        </p:txBody>
      </p:sp>
      <p:sp>
        <p:nvSpPr>
          <p:cNvPr id="9" name="TextBox 8">
            <a:extLst>
              <a:ext uri="{FF2B5EF4-FFF2-40B4-BE49-F238E27FC236}">
                <a16:creationId xmlns:a16="http://schemas.microsoft.com/office/drawing/2014/main" id="{720A1F9D-BAD7-B948-8C0F-9870613D4627}"/>
              </a:ext>
            </a:extLst>
          </p:cNvPr>
          <p:cNvSpPr txBox="1"/>
          <p:nvPr/>
        </p:nvSpPr>
        <p:spPr>
          <a:xfrm>
            <a:off x="628651" y="4671991"/>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7" name="TextBox 6">
            <a:extLst>
              <a:ext uri="{FF2B5EF4-FFF2-40B4-BE49-F238E27FC236}">
                <a16:creationId xmlns:a16="http://schemas.microsoft.com/office/drawing/2014/main" id="{CEBDE677-81A5-1144-881A-F60954761D52}"/>
              </a:ext>
            </a:extLst>
          </p:cNvPr>
          <p:cNvSpPr txBox="1"/>
          <p:nvPr userDrawn="1"/>
        </p:nvSpPr>
        <p:spPr>
          <a:xfrm>
            <a:off x="628651" y="4671991"/>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27406581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Break - Purp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96B746-1B87-5B4D-956F-7F32E9593BF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 r="11795" b="53195"/>
          <a:stretch/>
        </p:blipFill>
        <p:spPr>
          <a:xfrm>
            <a:off x="0" y="0"/>
            <a:ext cx="9144000" cy="5143500"/>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640441"/>
            <a:ext cx="7886700" cy="112514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1" name="TextBox 10">
            <a:extLst>
              <a:ext uri="{FF2B5EF4-FFF2-40B4-BE49-F238E27FC236}">
                <a16:creationId xmlns:a16="http://schemas.microsoft.com/office/drawing/2014/main" id="{F9A5BEE6-BAF7-5E4F-8ADB-0888ABC457D1}"/>
              </a:ext>
            </a:extLst>
          </p:cNvPr>
          <p:cNvSpPr txBox="1"/>
          <p:nvPr/>
        </p:nvSpPr>
        <p:spPr>
          <a:xfrm>
            <a:off x="628651" y="4671991"/>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pic>
        <p:nvPicPr>
          <p:cNvPr id="7" name="Picture 6">
            <a:extLst>
              <a:ext uri="{FF2B5EF4-FFF2-40B4-BE49-F238E27FC236}">
                <a16:creationId xmlns:a16="http://schemas.microsoft.com/office/drawing/2014/main" id="{C1C5B315-FA3C-C84B-B025-EA745BC0A4F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r="11795" b="53195"/>
          <a:stretch/>
        </p:blipFill>
        <p:spPr>
          <a:xfrm>
            <a:off x="0" y="0"/>
            <a:ext cx="9144000" cy="5143500"/>
          </a:xfrm>
          <a:prstGeom prst="rect">
            <a:avLst/>
          </a:prstGeom>
        </p:spPr>
      </p:pic>
      <p:sp>
        <p:nvSpPr>
          <p:cNvPr id="8" name="TextBox 7">
            <a:extLst>
              <a:ext uri="{FF2B5EF4-FFF2-40B4-BE49-F238E27FC236}">
                <a16:creationId xmlns:a16="http://schemas.microsoft.com/office/drawing/2014/main" id="{9A5AB8A6-F79F-4348-9A8C-AD9616D82221}"/>
              </a:ext>
            </a:extLst>
          </p:cNvPr>
          <p:cNvSpPr txBox="1"/>
          <p:nvPr userDrawn="1"/>
        </p:nvSpPr>
        <p:spPr>
          <a:xfrm>
            <a:off x="628651" y="4671991"/>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spTree>
    <p:extLst>
      <p:ext uri="{BB962C8B-B14F-4D97-AF65-F5344CB8AC3E}">
        <p14:creationId xmlns:p14="http://schemas.microsoft.com/office/powerpoint/2010/main" val="3778768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Break -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81EB51-3B89-194F-85AD-A178FDCDED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203"/>
          <a:stretch/>
        </p:blipFill>
        <p:spPr>
          <a:xfrm>
            <a:off x="0" y="0"/>
            <a:ext cx="9144000" cy="5143500"/>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640440"/>
            <a:ext cx="7886700" cy="112514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1" name="TextBox 10">
            <a:extLst>
              <a:ext uri="{FF2B5EF4-FFF2-40B4-BE49-F238E27FC236}">
                <a16:creationId xmlns:a16="http://schemas.microsoft.com/office/drawing/2014/main" id="{82314A8C-2B71-FB43-B353-9974B39BFCBB}"/>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spTree>
    <p:extLst>
      <p:ext uri="{BB962C8B-B14F-4D97-AF65-F5344CB8AC3E}">
        <p14:creationId xmlns:p14="http://schemas.microsoft.com/office/powerpoint/2010/main" val="2815279122"/>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Break -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7B22BD-993A-4A46-AF8B-050F87D6EF2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1817" b="53257"/>
          <a:stretch/>
        </p:blipFill>
        <p:spPr>
          <a:xfrm>
            <a:off x="-9524" y="0"/>
            <a:ext cx="9153525" cy="5143500"/>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640441"/>
            <a:ext cx="7886700" cy="112514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1" name="TextBox 10">
            <a:extLst>
              <a:ext uri="{FF2B5EF4-FFF2-40B4-BE49-F238E27FC236}">
                <a16:creationId xmlns:a16="http://schemas.microsoft.com/office/drawing/2014/main" id="{82314A8C-2B71-FB43-B353-9974B39BFCBB}"/>
              </a:ext>
            </a:extLst>
          </p:cNvPr>
          <p:cNvSpPr txBox="1"/>
          <p:nvPr/>
        </p:nvSpPr>
        <p:spPr>
          <a:xfrm>
            <a:off x="628651" y="4671991"/>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pic>
        <p:nvPicPr>
          <p:cNvPr id="7" name="Picture 6">
            <a:extLst>
              <a:ext uri="{FF2B5EF4-FFF2-40B4-BE49-F238E27FC236}">
                <a16:creationId xmlns:a16="http://schemas.microsoft.com/office/drawing/2014/main" id="{69C50DBF-D3E9-644A-B2B2-BEAE653D516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1817" b="53257"/>
          <a:stretch/>
        </p:blipFill>
        <p:spPr>
          <a:xfrm>
            <a:off x="-9524" y="0"/>
            <a:ext cx="9153525" cy="5143500"/>
          </a:xfrm>
          <a:prstGeom prst="rect">
            <a:avLst/>
          </a:prstGeom>
        </p:spPr>
      </p:pic>
      <p:sp>
        <p:nvSpPr>
          <p:cNvPr id="8" name="TextBox 7">
            <a:extLst>
              <a:ext uri="{FF2B5EF4-FFF2-40B4-BE49-F238E27FC236}">
                <a16:creationId xmlns:a16="http://schemas.microsoft.com/office/drawing/2014/main" id="{67AE98A0-A43D-8546-BE93-7553B27CF13A}"/>
              </a:ext>
            </a:extLst>
          </p:cNvPr>
          <p:cNvSpPr txBox="1"/>
          <p:nvPr userDrawn="1"/>
        </p:nvSpPr>
        <p:spPr>
          <a:xfrm>
            <a:off x="628651" y="4671991"/>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spTree>
    <p:extLst>
      <p:ext uri="{BB962C8B-B14F-4D97-AF65-F5344CB8AC3E}">
        <p14:creationId xmlns:p14="http://schemas.microsoft.com/office/powerpoint/2010/main" val="18459896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Break - Bright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AA957E-1B37-9544-82C1-108CEB70234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1542" b="53063"/>
          <a:stretch/>
        </p:blipFill>
        <p:spPr>
          <a:xfrm>
            <a:off x="-9526" y="0"/>
            <a:ext cx="9153525" cy="5148858"/>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640441"/>
            <a:ext cx="7886700" cy="112514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0" name="TextBox 9">
            <a:extLst>
              <a:ext uri="{FF2B5EF4-FFF2-40B4-BE49-F238E27FC236}">
                <a16:creationId xmlns:a16="http://schemas.microsoft.com/office/drawing/2014/main" id="{BB060EF7-85EE-E947-BD14-C2C6175E02AD}"/>
              </a:ext>
            </a:extLst>
          </p:cNvPr>
          <p:cNvSpPr txBox="1"/>
          <p:nvPr/>
        </p:nvSpPr>
        <p:spPr>
          <a:xfrm>
            <a:off x="628651" y="4671991"/>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pic>
        <p:nvPicPr>
          <p:cNvPr id="7" name="Picture 6">
            <a:extLst>
              <a:ext uri="{FF2B5EF4-FFF2-40B4-BE49-F238E27FC236}">
                <a16:creationId xmlns:a16="http://schemas.microsoft.com/office/drawing/2014/main" id="{661D768B-57D5-0D44-8BA5-D82708886FD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1542" b="53063"/>
          <a:stretch/>
        </p:blipFill>
        <p:spPr>
          <a:xfrm>
            <a:off x="-9526" y="0"/>
            <a:ext cx="9153525" cy="5148858"/>
          </a:xfrm>
          <a:prstGeom prst="rect">
            <a:avLst/>
          </a:prstGeom>
        </p:spPr>
      </p:pic>
      <p:sp>
        <p:nvSpPr>
          <p:cNvPr id="8" name="TextBox 7">
            <a:extLst>
              <a:ext uri="{FF2B5EF4-FFF2-40B4-BE49-F238E27FC236}">
                <a16:creationId xmlns:a16="http://schemas.microsoft.com/office/drawing/2014/main" id="{15988E88-9B2B-4047-9E54-01D064AF43F4}"/>
              </a:ext>
            </a:extLst>
          </p:cNvPr>
          <p:cNvSpPr txBox="1"/>
          <p:nvPr userDrawn="1"/>
        </p:nvSpPr>
        <p:spPr>
          <a:xfrm>
            <a:off x="628651" y="4671991"/>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spTree>
    <p:extLst>
      <p:ext uri="{BB962C8B-B14F-4D97-AF65-F5344CB8AC3E}">
        <p14:creationId xmlns:p14="http://schemas.microsoft.com/office/powerpoint/2010/main" val="25519321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Break - Gree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3BAB7C-8BE2-9B41-BB33-42518BE6ED7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1631" b="53061"/>
          <a:stretch/>
        </p:blipFill>
        <p:spPr>
          <a:xfrm>
            <a:off x="0" y="1"/>
            <a:ext cx="9144000" cy="5148858"/>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640441"/>
            <a:ext cx="7886700" cy="112514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0" name="TextBox 9">
            <a:extLst>
              <a:ext uri="{FF2B5EF4-FFF2-40B4-BE49-F238E27FC236}">
                <a16:creationId xmlns:a16="http://schemas.microsoft.com/office/drawing/2014/main" id="{CC1F54D9-9865-4C46-BBF1-F39E31A67911}"/>
              </a:ext>
            </a:extLst>
          </p:cNvPr>
          <p:cNvSpPr txBox="1"/>
          <p:nvPr/>
        </p:nvSpPr>
        <p:spPr>
          <a:xfrm>
            <a:off x="628651" y="4671991"/>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pic>
        <p:nvPicPr>
          <p:cNvPr id="7" name="Picture 6">
            <a:extLst>
              <a:ext uri="{FF2B5EF4-FFF2-40B4-BE49-F238E27FC236}">
                <a16:creationId xmlns:a16="http://schemas.microsoft.com/office/drawing/2014/main" id="{C3983E93-8823-7E46-A921-5A45502B9DF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1631" b="53061"/>
          <a:stretch/>
        </p:blipFill>
        <p:spPr>
          <a:xfrm>
            <a:off x="0" y="1"/>
            <a:ext cx="9144000" cy="5148858"/>
          </a:xfrm>
          <a:prstGeom prst="rect">
            <a:avLst/>
          </a:prstGeom>
        </p:spPr>
      </p:pic>
      <p:sp>
        <p:nvSpPr>
          <p:cNvPr id="8" name="TextBox 7">
            <a:extLst>
              <a:ext uri="{FF2B5EF4-FFF2-40B4-BE49-F238E27FC236}">
                <a16:creationId xmlns:a16="http://schemas.microsoft.com/office/drawing/2014/main" id="{C7344B64-87CF-0242-A98D-3C733ABABB65}"/>
              </a:ext>
            </a:extLst>
          </p:cNvPr>
          <p:cNvSpPr txBox="1"/>
          <p:nvPr userDrawn="1"/>
        </p:nvSpPr>
        <p:spPr>
          <a:xfrm>
            <a:off x="628651" y="4671991"/>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spTree>
    <p:extLst>
      <p:ext uri="{BB962C8B-B14F-4D97-AF65-F5344CB8AC3E}">
        <p14:creationId xmlns:p14="http://schemas.microsoft.com/office/powerpoint/2010/main" val="30618066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Break - Turquois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0C6D9E-D80A-6A4C-B944-39BD6E4DD8A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1628" b="53108"/>
          <a:stretch/>
        </p:blipFill>
        <p:spPr>
          <a:xfrm>
            <a:off x="-9526" y="0"/>
            <a:ext cx="9153525" cy="5148858"/>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640441"/>
            <a:ext cx="7886700" cy="112514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9" name="TextBox 8">
            <a:extLst>
              <a:ext uri="{FF2B5EF4-FFF2-40B4-BE49-F238E27FC236}">
                <a16:creationId xmlns:a16="http://schemas.microsoft.com/office/drawing/2014/main" id="{28248F70-9C91-7743-813A-CA4A83F1F9F9}"/>
              </a:ext>
            </a:extLst>
          </p:cNvPr>
          <p:cNvSpPr txBox="1"/>
          <p:nvPr/>
        </p:nvSpPr>
        <p:spPr>
          <a:xfrm>
            <a:off x="628651" y="4671991"/>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pic>
        <p:nvPicPr>
          <p:cNvPr id="8" name="Picture 7">
            <a:extLst>
              <a:ext uri="{FF2B5EF4-FFF2-40B4-BE49-F238E27FC236}">
                <a16:creationId xmlns:a16="http://schemas.microsoft.com/office/drawing/2014/main" id="{53F7BAC0-E080-E646-A8CA-8B80DC81F82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1628" b="53108"/>
          <a:stretch/>
        </p:blipFill>
        <p:spPr>
          <a:xfrm>
            <a:off x="-9526" y="0"/>
            <a:ext cx="9153525" cy="5148858"/>
          </a:xfrm>
          <a:prstGeom prst="rect">
            <a:avLst/>
          </a:prstGeom>
        </p:spPr>
      </p:pic>
      <p:sp>
        <p:nvSpPr>
          <p:cNvPr id="10" name="TextBox 9">
            <a:extLst>
              <a:ext uri="{FF2B5EF4-FFF2-40B4-BE49-F238E27FC236}">
                <a16:creationId xmlns:a16="http://schemas.microsoft.com/office/drawing/2014/main" id="{AFAC824E-A5E8-1C47-8CD1-0D25205F7A0D}"/>
              </a:ext>
            </a:extLst>
          </p:cNvPr>
          <p:cNvSpPr txBox="1"/>
          <p:nvPr userDrawn="1"/>
        </p:nvSpPr>
        <p:spPr>
          <a:xfrm>
            <a:off x="628651" y="4671991"/>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spTree>
    <p:extLst>
      <p:ext uri="{BB962C8B-B14F-4D97-AF65-F5344CB8AC3E}">
        <p14:creationId xmlns:p14="http://schemas.microsoft.com/office/powerpoint/2010/main" val="9870556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Full background imag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F78D4D1-DA0F-2246-A5D9-D1BE2372B4D4}"/>
              </a:ext>
            </a:extLst>
          </p:cNvPr>
          <p:cNvPicPr>
            <a:picLocks noChangeAspect="1"/>
          </p:cNvPicPr>
          <p:nvPr/>
        </p:nvPicPr>
        <p:blipFill rotWithShape="1">
          <a:blip r:embed="rId2">
            <a:extLst>
              <a:ext uri="{28A0092B-C50C-407E-A947-70E740481C1C}">
                <a14:useLocalDpi xmlns:a14="http://schemas.microsoft.com/office/drawing/2010/main"/>
              </a:ext>
            </a:extLst>
          </a:blip>
          <a:srcRect l="25000"/>
          <a:stretch/>
        </p:blipFill>
        <p:spPr>
          <a:xfrm>
            <a:off x="0" y="0"/>
            <a:ext cx="9144000" cy="5143500"/>
          </a:xfrm>
          <a:prstGeom prst="rect">
            <a:avLst/>
          </a:prstGeom>
        </p:spPr>
      </p:pic>
      <p:sp>
        <p:nvSpPr>
          <p:cNvPr id="3" name="Slide Number Placeholder 2">
            <a:extLst>
              <a:ext uri="{FF2B5EF4-FFF2-40B4-BE49-F238E27FC236}">
                <a16:creationId xmlns:a16="http://schemas.microsoft.com/office/drawing/2014/main" id="{876BA647-502F-7E42-B7CD-B17634255562}"/>
              </a:ext>
            </a:extLst>
          </p:cNvPr>
          <p:cNvSpPr>
            <a:spLocks noGrp="1"/>
          </p:cNvSpPr>
          <p:nvPr>
            <p:ph type="sldNum" sz="quarter" idx="10"/>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6" name="Content Placeholder 2">
            <a:extLst>
              <a:ext uri="{FF2B5EF4-FFF2-40B4-BE49-F238E27FC236}">
                <a16:creationId xmlns:a16="http://schemas.microsoft.com/office/drawing/2014/main" id="{643B7A77-8C9C-DA43-AF45-CF1832142FAF}"/>
              </a:ext>
            </a:extLst>
          </p:cNvPr>
          <p:cNvSpPr>
            <a:spLocks noGrp="1"/>
          </p:cNvSpPr>
          <p:nvPr>
            <p:ph sz="half" idx="1"/>
          </p:nvPr>
        </p:nvSpPr>
        <p:spPr>
          <a:xfrm>
            <a:off x="628650" y="415632"/>
            <a:ext cx="4317820" cy="3238717"/>
          </a:xfrm>
          <a:solidFill>
            <a:schemeClr val="bg1">
              <a:alpha val="85000"/>
            </a:schemeClr>
          </a:solidFill>
        </p:spPr>
        <p:txBody>
          <a:bodyPr lIns="144000" tIns="144000" rIns="144000" bIns="144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a:extLst>
              <a:ext uri="{FF2B5EF4-FFF2-40B4-BE49-F238E27FC236}">
                <a16:creationId xmlns:a16="http://schemas.microsoft.com/office/drawing/2014/main" id="{0B4BAC52-C71B-AD40-BB9E-3AF62226AB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24000" y="3560177"/>
            <a:ext cx="4320000" cy="1583324"/>
          </a:xfrm>
          <a:prstGeom prst="rect">
            <a:avLst/>
          </a:prstGeom>
        </p:spPr>
      </p:pic>
      <p:sp>
        <p:nvSpPr>
          <p:cNvPr id="11" name="TextBox 10">
            <a:extLst>
              <a:ext uri="{FF2B5EF4-FFF2-40B4-BE49-F238E27FC236}">
                <a16:creationId xmlns:a16="http://schemas.microsoft.com/office/drawing/2014/main" id="{AFF39ACD-D71E-BB47-BBCF-F1C2CCCBC57C}"/>
              </a:ext>
            </a:extLst>
          </p:cNvPr>
          <p:cNvSpPr txBox="1"/>
          <p:nvPr/>
        </p:nvSpPr>
        <p:spPr>
          <a:xfrm>
            <a:off x="628651" y="4671991"/>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pic>
        <p:nvPicPr>
          <p:cNvPr id="7" name="Picture 6">
            <a:extLst>
              <a:ext uri="{FF2B5EF4-FFF2-40B4-BE49-F238E27FC236}">
                <a16:creationId xmlns:a16="http://schemas.microsoft.com/office/drawing/2014/main" id="{BE39FE20-F3D4-C548-9237-309B622F4D21}"/>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5000"/>
          <a:stretch/>
        </p:blipFill>
        <p:spPr>
          <a:xfrm>
            <a:off x="0" y="0"/>
            <a:ext cx="9144000" cy="5143500"/>
          </a:xfrm>
          <a:prstGeom prst="rect">
            <a:avLst/>
          </a:prstGeom>
        </p:spPr>
      </p:pic>
      <p:pic>
        <p:nvPicPr>
          <p:cNvPr id="9" name="Picture 8">
            <a:extLst>
              <a:ext uri="{FF2B5EF4-FFF2-40B4-BE49-F238E27FC236}">
                <a16:creationId xmlns:a16="http://schemas.microsoft.com/office/drawing/2014/main" id="{F3A9EB9E-D297-0C44-B9FB-7695EDDC3E7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24000" y="3560177"/>
            <a:ext cx="4320000" cy="1583324"/>
          </a:xfrm>
          <a:prstGeom prst="rect">
            <a:avLst/>
          </a:prstGeom>
        </p:spPr>
      </p:pic>
      <p:sp>
        <p:nvSpPr>
          <p:cNvPr id="10" name="TextBox 9">
            <a:extLst>
              <a:ext uri="{FF2B5EF4-FFF2-40B4-BE49-F238E27FC236}">
                <a16:creationId xmlns:a16="http://schemas.microsoft.com/office/drawing/2014/main" id="{9F3B2688-8D27-9947-8DC2-BD1A6E284D43}"/>
              </a:ext>
            </a:extLst>
          </p:cNvPr>
          <p:cNvSpPr txBox="1"/>
          <p:nvPr userDrawn="1"/>
        </p:nvSpPr>
        <p:spPr>
          <a:xfrm>
            <a:off x="628651" y="4671991"/>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spTree>
    <p:extLst>
      <p:ext uri="{BB962C8B-B14F-4D97-AF65-F5344CB8AC3E}">
        <p14:creationId xmlns:p14="http://schemas.microsoft.com/office/powerpoint/2010/main" val="4316663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ext plus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096108"/>
            <a:ext cx="3886200" cy="3263504"/>
          </a:xfrm>
        </p:spPr>
        <p:txBody>
          <a:bodyPr>
            <a:normAutofit/>
          </a:bodyPr>
          <a:lstStyle>
            <a:lvl1pPr>
              <a:defRPr sz="1200"/>
            </a:lvl1pPr>
            <a:lvl2pPr marL="159300" indent="-159300">
              <a:defRPr sz="1200"/>
            </a:lvl2pPr>
            <a:lvl3pPr marL="429300" indent="-159300">
              <a:defRPr sz="1200"/>
            </a:lvl3pPr>
            <a:lvl4pPr marL="699300" indent="-159300">
              <a:defRPr sz="1200"/>
            </a:lvl4pPr>
            <a:lvl5pPr marL="969300" indent="-159300">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10" name="TextBox 9">
            <a:extLst>
              <a:ext uri="{FF2B5EF4-FFF2-40B4-BE49-F238E27FC236}">
                <a16:creationId xmlns:a16="http://schemas.microsoft.com/office/drawing/2014/main" id="{3D0203ED-4535-8D48-8BF1-BD081B081106}"/>
              </a:ext>
            </a:extLst>
          </p:cNvPr>
          <p:cNvSpPr txBox="1"/>
          <p:nvPr/>
        </p:nvSpPr>
        <p:spPr>
          <a:xfrm>
            <a:off x="628651" y="4671991"/>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12" name="Picture Placeholder 11">
            <a:extLst>
              <a:ext uri="{FF2B5EF4-FFF2-40B4-BE49-F238E27FC236}">
                <a16:creationId xmlns:a16="http://schemas.microsoft.com/office/drawing/2014/main" id="{20C87A7F-1995-784B-8073-50A91DE6CFEF}"/>
              </a:ext>
            </a:extLst>
          </p:cNvPr>
          <p:cNvSpPr>
            <a:spLocks noGrp="1"/>
          </p:cNvSpPr>
          <p:nvPr>
            <p:ph type="pic" sz="quarter" idx="13"/>
          </p:nvPr>
        </p:nvSpPr>
        <p:spPr>
          <a:xfrm>
            <a:off x="4629150" y="1146908"/>
            <a:ext cx="3886200" cy="2916000"/>
          </a:xfrm>
        </p:spPr>
        <p:txBody>
          <a:bodyPr/>
          <a:lstStyle/>
          <a:p>
            <a:r>
              <a:rPr lang="en-US"/>
              <a:t>Click icon to add picture</a:t>
            </a:r>
            <a:endParaRPr lang="en-US" dirty="0"/>
          </a:p>
        </p:txBody>
      </p:sp>
      <p:sp>
        <p:nvSpPr>
          <p:cNvPr id="8" name="TextBox 7">
            <a:extLst>
              <a:ext uri="{FF2B5EF4-FFF2-40B4-BE49-F238E27FC236}">
                <a16:creationId xmlns:a16="http://schemas.microsoft.com/office/drawing/2014/main" id="{88C82619-925B-B840-9836-C861B132A6CE}"/>
              </a:ext>
            </a:extLst>
          </p:cNvPr>
          <p:cNvSpPr txBox="1"/>
          <p:nvPr userDrawn="1"/>
        </p:nvSpPr>
        <p:spPr>
          <a:xfrm>
            <a:off x="628651" y="4671991"/>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13616971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2C11CBED-4DDC-AC4E-9915-6DA92D84706F}"/>
              </a:ext>
            </a:extLst>
          </p:cNvPr>
          <p:cNvSpPr>
            <a:spLocks noGrp="1"/>
          </p:cNvSpPr>
          <p:nvPr>
            <p:ph sz="half" idx="14"/>
          </p:nvPr>
        </p:nvSpPr>
        <p:spPr>
          <a:xfrm>
            <a:off x="4636206" y="1096108"/>
            <a:ext cx="3886200" cy="3263504"/>
          </a:xfrm>
        </p:spPr>
        <p:txBody>
          <a:bodyPr>
            <a:normAutofit/>
          </a:bodyPr>
          <a:lstStyle>
            <a:lvl1pPr>
              <a:defRPr sz="1200"/>
            </a:lvl1pPr>
            <a:lvl2pPr marL="159300" indent="-159300">
              <a:defRPr sz="1200"/>
            </a:lvl2pPr>
            <a:lvl3pPr marL="429300" indent="-159300">
              <a:defRPr sz="1200"/>
            </a:lvl3pPr>
            <a:lvl4pPr marL="699300" indent="-159300">
              <a:defRPr sz="1200"/>
            </a:lvl4pPr>
            <a:lvl5pPr marL="969300" indent="-159300">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096108"/>
            <a:ext cx="3886200" cy="3263504"/>
          </a:xfrm>
        </p:spPr>
        <p:txBody>
          <a:bodyPr>
            <a:normAutofit/>
          </a:bodyPr>
          <a:lstStyle>
            <a:lvl1pPr>
              <a:defRPr sz="1200"/>
            </a:lvl1pPr>
            <a:lvl2pPr marL="159300" indent="-159300">
              <a:defRPr sz="1200"/>
            </a:lvl2pPr>
            <a:lvl3pPr marL="429300" indent="-159300">
              <a:defRPr sz="1200"/>
            </a:lvl3pPr>
            <a:lvl4pPr marL="699300" indent="-159300">
              <a:defRPr sz="1200"/>
            </a:lvl4pPr>
            <a:lvl5pPr marL="969300" indent="-159300">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10" name="TextBox 9">
            <a:extLst>
              <a:ext uri="{FF2B5EF4-FFF2-40B4-BE49-F238E27FC236}">
                <a16:creationId xmlns:a16="http://schemas.microsoft.com/office/drawing/2014/main" id="{3D0203ED-4535-8D48-8BF1-BD081B081106}"/>
              </a:ext>
            </a:extLst>
          </p:cNvPr>
          <p:cNvSpPr txBox="1"/>
          <p:nvPr/>
        </p:nvSpPr>
        <p:spPr>
          <a:xfrm>
            <a:off x="628651" y="4671991"/>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9" name="TextBox 8">
            <a:extLst>
              <a:ext uri="{FF2B5EF4-FFF2-40B4-BE49-F238E27FC236}">
                <a16:creationId xmlns:a16="http://schemas.microsoft.com/office/drawing/2014/main" id="{5A5DBE7A-C32F-3246-9356-4095B65B6D1D}"/>
              </a:ext>
            </a:extLst>
          </p:cNvPr>
          <p:cNvSpPr txBox="1"/>
          <p:nvPr userDrawn="1"/>
        </p:nvSpPr>
        <p:spPr>
          <a:xfrm>
            <a:off x="628651" y="4671991"/>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30024884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38950"/>
            <a:ext cx="7740436" cy="63624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063269"/>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681203"/>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063269"/>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681203"/>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5512AD5A-2C28-1D42-B971-4292A709C8F6}" type="slidenum">
              <a:rPr lang="en-US" smtClean="0"/>
              <a:t>‹#›</a:t>
            </a:fld>
            <a:endParaRPr lang="en-US"/>
          </a:p>
        </p:txBody>
      </p:sp>
      <p:sp>
        <p:nvSpPr>
          <p:cNvPr id="14" name="TextBox 13">
            <a:extLst>
              <a:ext uri="{FF2B5EF4-FFF2-40B4-BE49-F238E27FC236}">
                <a16:creationId xmlns:a16="http://schemas.microsoft.com/office/drawing/2014/main" id="{19B14DE5-8ABB-6A46-ACC8-25D20D95F6CC}"/>
              </a:ext>
            </a:extLst>
          </p:cNvPr>
          <p:cNvSpPr txBox="1"/>
          <p:nvPr/>
        </p:nvSpPr>
        <p:spPr>
          <a:xfrm>
            <a:off x="628651" y="4671991"/>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10" name="TextBox 9">
            <a:extLst>
              <a:ext uri="{FF2B5EF4-FFF2-40B4-BE49-F238E27FC236}">
                <a16:creationId xmlns:a16="http://schemas.microsoft.com/office/drawing/2014/main" id="{34E602D7-6D3A-914D-B9F5-9F7EC1A888EB}"/>
              </a:ext>
            </a:extLst>
          </p:cNvPr>
          <p:cNvSpPr txBox="1"/>
          <p:nvPr userDrawn="1"/>
        </p:nvSpPr>
        <p:spPr>
          <a:xfrm>
            <a:off x="628651" y="4671991"/>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18212645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hart &amp; diagram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5512AD5A-2C28-1D42-B971-4292A709C8F6}" type="slidenum">
              <a:rPr lang="en-US" smtClean="0"/>
              <a:t>‹#›</a:t>
            </a:fld>
            <a:endParaRPr lang="en-US"/>
          </a:p>
        </p:txBody>
      </p:sp>
      <p:sp>
        <p:nvSpPr>
          <p:cNvPr id="7" name="TextBox 6">
            <a:extLst>
              <a:ext uri="{FF2B5EF4-FFF2-40B4-BE49-F238E27FC236}">
                <a16:creationId xmlns:a16="http://schemas.microsoft.com/office/drawing/2014/main" id="{521F4ADD-9203-8A41-8628-E841BA5FD0E4}"/>
              </a:ext>
            </a:extLst>
          </p:cNvPr>
          <p:cNvSpPr txBox="1"/>
          <p:nvPr/>
        </p:nvSpPr>
        <p:spPr>
          <a:xfrm>
            <a:off x="628651" y="4671991"/>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9" name="Content Placeholder 2">
            <a:extLst>
              <a:ext uri="{FF2B5EF4-FFF2-40B4-BE49-F238E27FC236}">
                <a16:creationId xmlns:a16="http://schemas.microsoft.com/office/drawing/2014/main" id="{E7292226-EC88-AC48-BEC5-3D29C7647384}"/>
              </a:ext>
            </a:extLst>
          </p:cNvPr>
          <p:cNvSpPr>
            <a:spLocks noGrp="1"/>
          </p:cNvSpPr>
          <p:nvPr>
            <p:ph idx="13"/>
          </p:nvPr>
        </p:nvSpPr>
        <p:spPr>
          <a:xfrm>
            <a:off x="628651" y="1096109"/>
            <a:ext cx="7886699" cy="3365825"/>
          </a:xfrm>
        </p:spPr>
        <p:txBody>
          <a:bodyPr/>
          <a:lstStyle>
            <a:lvl2pPr>
              <a:buClr>
                <a:schemeClr val="tx1"/>
              </a:buClr>
              <a:defRPr/>
            </a:lvl2pPr>
            <a:lvl3pPr>
              <a:buClr>
                <a:schemeClr val="tx1"/>
              </a:buClr>
              <a:defRPr/>
            </a:lvl3pPr>
            <a:lvl4pPr>
              <a:buClr>
                <a:schemeClr val="tx1"/>
              </a:buClr>
              <a:defRPr/>
            </a:lvl4pPr>
            <a:lvl5pPr>
              <a:buClr>
                <a:schemeClr val="tx1"/>
              </a:buClr>
              <a:defRPr/>
            </a:lvl5pPr>
          </a:lstStyle>
          <a:p>
            <a:pPr lvl="0"/>
            <a:r>
              <a:rPr lang="en-US"/>
              <a:t>Edit Master text styles</a:t>
            </a:r>
          </a:p>
        </p:txBody>
      </p:sp>
      <p:sp>
        <p:nvSpPr>
          <p:cNvPr id="6" name="TextBox 5">
            <a:extLst>
              <a:ext uri="{FF2B5EF4-FFF2-40B4-BE49-F238E27FC236}">
                <a16:creationId xmlns:a16="http://schemas.microsoft.com/office/drawing/2014/main" id="{85A8ED47-E9D4-B649-8AB0-205845E168DF}"/>
              </a:ext>
            </a:extLst>
          </p:cNvPr>
          <p:cNvSpPr txBox="1"/>
          <p:nvPr userDrawn="1"/>
        </p:nvSpPr>
        <p:spPr>
          <a:xfrm>
            <a:off x="628651" y="4671991"/>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20664396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2AD5A-2C28-1D42-B971-4292A709C8F6}" type="slidenum">
              <a:rPr lang="en-US" smtClean="0"/>
              <a:t>‹#›</a:t>
            </a:fld>
            <a:endParaRPr lang="en-US"/>
          </a:p>
        </p:txBody>
      </p:sp>
      <p:sp>
        <p:nvSpPr>
          <p:cNvPr id="6" name="TextBox 5">
            <a:extLst>
              <a:ext uri="{FF2B5EF4-FFF2-40B4-BE49-F238E27FC236}">
                <a16:creationId xmlns:a16="http://schemas.microsoft.com/office/drawing/2014/main" id="{C0F77B8E-943B-C349-BA13-ACE051C28835}"/>
              </a:ext>
            </a:extLst>
          </p:cNvPr>
          <p:cNvSpPr txBox="1"/>
          <p:nvPr/>
        </p:nvSpPr>
        <p:spPr>
          <a:xfrm>
            <a:off x="628651" y="4671991"/>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5" name="TextBox 4">
            <a:extLst>
              <a:ext uri="{FF2B5EF4-FFF2-40B4-BE49-F238E27FC236}">
                <a16:creationId xmlns:a16="http://schemas.microsoft.com/office/drawing/2014/main" id="{709C9121-3CF0-464A-BB7F-5E759D1FE502}"/>
              </a:ext>
            </a:extLst>
          </p:cNvPr>
          <p:cNvSpPr txBox="1"/>
          <p:nvPr userDrawn="1"/>
        </p:nvSpPr>
        <p:spPr>
          <a:xfrm>
            <a:off x="628651" y="4671991"/>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4120755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Break - Bright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A72849-C09E-C74D-AB13-2D4F3C9FC4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203"/>
          <a:stretch/>
        </p:blipFill>
        <p:spPr>
          <a:xfrm>
            <a:off x="-4762" y="0"/>
            <a:ext cx="9144000" cy="5143500"/>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640440"/>
            <a:ext cx="7886700" cy="112514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0" name="TextBox 9">
            <a:extLst>
              <a:ext uri="{FF2B5EF4-FFF2-40B4-BE49-F238E27FC236}">
                <a16:creationId xmlns:a16="http://schemas.microsoft.com/office/drawing/2014/main" id="{BB060EF7-85EE-E947-BD14-C2C6175E02AD}"/>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spTree>
    <p:extLst>
      <p:ext uri="{BB962C8B-B14F-4D97-AF65-F5344CB8AC3E}">
        <p14:creationId xmlns:p14="http://schemas.microsoft.com/office/powerpoint/2010/main" val="2272661277"/>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9" name="TextBox 8">
            <a:extLst>
              <a:ext uri="{FF2B5EF4-FFF2-40B4-BE49-F238E27FC236}">
                <a16:creationId xmlns:a16="http://schemas.microsoft.com/office/drawing/2014/main" id="{2E05D63C-6A68-8241-8E91-FF5ECD26414F}"/>
              </a:ext>
            </a:extLst>
          </p:cNvPr>
          <p:cNvSpPr txBox="1"/>
          <p:nvPr/>
        </p:nvSpPr>
        <p:spPr>
          <a:xfrm>
            <a:off x="628651" y="4671991"/>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8" name="TextBox 7">
            <a:extLst>
              <a:ext uri="{FF2B5EF4-FFF2-40B4-BE49-F238E27FC236}">
                <a16:creationId xmlns:a16="http://schemas.microsoft.com/office/drawing/2014/main" id="{14E8088C-5916-0942-8A3B-B250D21D4DFF}"/>
              </a:ext>
            </a:extLst>
          </p:cNvPr>
          <p:cNvSpPr txBox="1"/>
          <p:nvPr userDrawn="1"/>
        </p:nvSpPr>
        <p:spPr>
          <a:xfrm>
            <a:off x="628651" y="4671991"/>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12674381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1"/>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9" name="TextBox 8">
            <a:extLst>
              <a:ext uri="{FF2B5EF4-FFF2-40B4-BE49-F238E27FC236}">
                <a16:creationId xmlns:a16="http://schemas.microsoft.com/office/drawing/2014/main" id="{CEBA9D34-3FD9-4A4B-8B30-695ABCD3449C}"/>
              </a:ext>
            </a:extLst>
          </p:cNvPr>
          <p:cNvSpPr txBox="1"/>
          <p:nvPr/>
        </p:nvSpPr>
        <p:spPr>
          <a:xfrm>
            <a:off x="628651" y="4671991"/>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8" name="TextBox 7">
            <a:extLst>
              <a:ext uri="{FF2B5EF4-FFF2-40B4-BE49-F238E27FC236}">
                <a16:creationId xmlns:a16="http://schemas.microsoft.com/office/drawing/2014/main" id="{FECF0CCF-FF0E-FE4D-A34B-F56B841E7E3B}"/>
              </a:ext>
            </a:extLst>
          </p:cNvPr>
          <p:cNvSpPr txBox="1"/>
          <p:nvPr userDrawn="1"/>
        </p:nvSpPr>
        <p:spPr>
          <a:xfrm>
            <a:off x="628651" y="4671991"/>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271833519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t>‹#›</a:t>
            </a:fld>
            <a:endParaRPr lang="en-US"/>
          </a:p>
        </p:txBody>
      </p:sp>
      <p:sp>
        <p:nvSpPr>
          <p:cNvPr id="8" name="TextBox 7">
            <a:extLst>
              <a:ext uri="{FF2B5EF4-FFF2-40B4-BE49-F238E27FC236}">
                <a16:creationId xmlns:a16="http://schemas.microsoft.com/office/drawing/2014/main" id="{FFD8E567-7F32-D24C-A402-337B62206995}"/>
              </a:ext>
            </a:extLst>
          </p:cNvPr>
          <p:cNvSpPr txBox="1"/>
          <p:nvPr/>
        </p:nvSpPr>
        <p:spPr>
          <a:xfrm>
            <a:off x="628651" y="4671991"/>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7" name="TextBox 6">
            <a:extLst>
              <a:ext uri="{FF2B5EF4-FFF2-40B4-BE49-F238E27FC236}">
                <a16:creationId xmlns:a16="http://schemas.microsoft.com/office/drawing/2014/main" id="{CF9ECD97-3DD0-9B40-84E2-5C173DCD4923}"/>
              </a:ext>
            </a:extLst>
          </p:cNvPr>
          <p:cNvSpPr txBox="1"/>
          <p:nvPr userDrawn="1"/>
        </p:nvSpPr>
        <p:spPr>
          <a:xfrm>
            <a:off x="628651" y="4671991"/>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36658788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t>‹#›</a:t>
            </a:fld>
            <a:endParaRPr lang="en-US"/>
          </a:p>
        </p:txBody>
      </p:sp>
      <p:sp>
        <p:nvSpPr>
          <p:cNvPr id="8" name="TextBox 7">
            <a:extLst>
              <a:ext uri="{FF2B5EF4-FFF2-40B4-BE49-F238E27FC236}">
                <a16:creationId xmlns:a16="http://schemas.microsoft.com/office/drawing/2014/main" id="{7D919947-BD8B-084F-9C86-27A373071C04}"/>
              </a:ext>
            </a:extLst>
          </p:cNvPr>
          <p:cNvSpPr txBox="1"/>
          <p:nvPr/>
        </p:nvSpPr>
        <p:spPr>
          <a:xfrm>
            <a:off x="628651" y="4671991"/>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7" name="TextBox 6">
            <a:extLst>
              <a:ext uri="{FF2B5EF4-FFF2-40B4-BE49-F238E27FC236}">
                <a16:creationId xmlns:a16="http://schemas.microsoft.com/office/drawing/2014/main" id="{450960BE-B469-3640-9936-6D2156EFF6CE}"/>
              </a:ext>
            </a:extLst>
          </p:cNvPr>
          <p:cNvSpPr txBox="1"/>
          <p:nvPr userDrawn="1"/>
        </p:nvSpPr>
        <p:spPr>
          <a:xfrm>
            <a:off x="628651" y="4671991"/>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9801703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End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8950"/>
            <a:ext cx="7772400" cy="1156097"/>
          </a:xfrm>
        </p:spPr>
        <p:txBody>
          <a:bodyPr anchor="b">
            <a:normAutofit/>
          </a:bodyPr>
          <a:lstStyle>
            <a:lvl1pPr algn="l">
              <a:defRPr sz="36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1645103"/>
            <a:ext cx="7772400" cy="1108472"/>
          </a:xfrm>
        </p:spPr>
        <p:txBody>
          <a:bodyPr>
            <a:normAutofit/>
          </a:bodyPr>
          <a:lstStyle>
            <a:lvl1pPr marL="0" indent="0" algn="l">
              <a:lnSpc>
                <a:spcPct val="100000"/>
              </a:lnSpc>
              <a:spcBef>
                <a:spcPts val="0"/>
              </a:spcBef>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pic>
        <p:nvPicPr>
          <p:cNvPr id="16" name="Picture 15">
            <a:extLst>
              <a:ext uri="{FF2B5EF4-FFF2-40B4-BE49-F238E27FC236}">
                <a16:creationId xmlns:a16="http://schemas.microsoft.com/office/drawing/2014/main" id="{52D1213A-6DF5-D342-A478-23AD6AE04D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4868" t="6637" r="16794" b="5546"/>
          <a:stretch/>
        </p:blipFill>
        <p:spPr>
          <a:xfrm>
            <a:off x="786298" y="4032655"/>
            <a:ext cx="1069663" cy="807051"/>
          </a:xfrm>
          <a:prstGeom prst="rect">
            <a:avLst/>
          </a:prstGeom>
        </p:spPr>
      </p:pic>
      <p:cxnSp>
        <p:nvCxnSpPr>
          <p:cNvPr id="18" name="Straight Connector 17">
            <a:extLst>
              <a:ext uri="{FF2B5EF4-FFF2-40B4-BE49-F238E27FC236}">
                <a16:creationId xmlns:a16="http://schemas.microsoft.com/office/drawing/2014/main" id="{F7CB45E8-2563-8044-ADA9-7EF7E98B475E}"/>
              </a:ext>
            </a:extLst>
          </p:cNvPr>
          <p:cNvCxnSpPr/>
          <p:nvPr/>
        </p:nvCxnSpPr>
        <p:spPr>
          <a:xfrm>
            <a:off x="786297" y="3887089"/>
            <a:ext cx="76719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18626C7D-AE04-874F-A796-ABB099F429C7}"/>
              </a:ext>
            </a:extLst>
          </p:cNvPr>
          <p:cNvGrpSpPr/>
          <p:nvPr/>
        </p:nvGrpSpPr>
        <p:grpSpPr>
          <a:xfrm>
            <a:off x="3940004" y="4039476"/>
            <a:ext cx="1364487" cy="169534"/>
            <a:chOff x="7185747" y="4849004"/>
            <a:chExt cx="1364487" cy="226045"/>
          </a:xfrm>
        </p:grpSpPr>
        <p:sp>
          <p:nvSpPr>
            <p:cNvPr id="11" name="Footer Placeholder 3">
              <a:extLst>
                <a:ext uri="{FF2B5EF4-FFF2-40B4-BE49-F238E27FC236}">
                  <a16:creationId xmlns:a16="http://schemas.microsoft.com/office/drawing/2014/main" id="{6656B8E7-CA59-5E46-8A83-B802A77F0E08}"/>
                </a:ext>
              </a:extLst>
            </p:cNvPr>
            <p:cNvSpPr txBox="1">
              <a:spLocks/>
            </p:cNvSpPr>
            <p:nvPr/>
          </p:nvSpPr>
          <p:spPr>
            <a:xfrm>
              <a:off x="7185747" y="4849004"/>
              <a:ext cx="1364487" cy="226045"/>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450"/>
                </a:spcBef>
              </a:pPr>
              <a:r>
                <a:rPr lang="en-GB" sz="825" dirty="0">
                  <a:solidFill>
                    <a:schemeClr val="bg1"/>
                  </a:solidFill>
                </a:rPr>
                <a:t>@</a:t>
              </a:r>
              <a:r>
                <a:rPr lang="en-GB" sz="825" dirty="0" err="1">
                  <a:solidFill>
                    <a:schemeClr val="bg1"/>
                  </a:solidFill>
                </a:rPr>
                <a:t>CSACentre</a:t>
              </a:r>
              <a:endParaRPr lang="en-GB" sz="825" dirty="0">
                <a:solidFill>
                  <a:schemeClr val="bg1"/>
                </a:solidFill>
              </a:endParaRPr>
            </a:p>
          </p:txBody>
        </p:sp>
        <p:pic>
          <p:nvPicPr>
            <p:cNvPr id="24" name="Picture 23">
              <a:extLst>
                <a:ext uri="{FF2B5EF4-FFF2-40B4-BE49-F238E27FC236}">
                  <a16:creationId xmlns:a16="http://schemas.microsoft.com/office/drawing/2014/main" id="{E59ED70B-6DAF-254C-B119-C24865AFC8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40254" y="4877731"/>
              <a:ext cx="239480" cy="197318"/>
            </a:xfrm>
            <a:prstGeom prst="rect">
              <a:avLst/>
            </a:prstGeom>
          </p:spPr>
        </p:pic>
      </p:grpSp>
      <p:sp>
        <p:nvSpPr>
          <p:cNvPr id="26" name="Footer Placeholder 3">
            <a:extLst>
              <a:ext uri="{FF2B5EF4-FFF2-40B4-BE49-F238E27FC236}">
                <a16:creationId xmlns:a16="http://schemas.microsoft.com/office/drawing/2014/main" id="{D225F92D-823C-974F-8DC5-86221D18E5AF}"/>
              </a:ext>
            </a:extLst>
          </p:cNvPr>
          <p:cNvSpPr txBox="1">
            <a:spLocks/>
          </p:cNvSpPr>
          <p:nvPr/>
        </p:nvSpPr>
        <p:spPr>
          <a:xfrm>
            <a:off x="1934795" y="3978841"/>
            <a:ext cx="1634103" cy="848921"/>
          </a:xfrm>
          <a:prstGeom prst="rect">
            <a:avLst/>
          </a:prstGeom>
        </p:spPr>
        <p:txBody>
          <a:bodyPr vert="horz" lIns="68580" tIns="34290" rIns="68580" bIns="34290" rtlCol="0" anchor="t"/>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pPr>
            <a:r>
              <a:rPr lang="en-GB" sz="825" b="1" dirty="0">
                <a:solidFill>
                  <a:schemeClr val="bg1"/>
                </a:solidFill>
              </a:rPr>
              <a:t>Centre of expertise</a:t>
            </a:r>
          </a:p>
          <a:p>
            <a:pPr>
              <a:spcBef>
                <a:spcPts val="0"/>
              </a:spcBef>
            </a:pPr>
            <a:r>
              <a:rPr lang="en-GB" sz="825" b="1" dirty="0">
                <a:solidFill>
                  <a:schemeClr val="bg1"/>
                </a:solidFill>
              </a:rPr>
              <a:t>on child sexual abuse</a:t>
            </a:r>
          </a:p>
          <a:p>
            <a:pPr>
              <a:spcBef>
                <a:spcPts val="450"/>
              </a:spcBef>
            </a:pPr>
            <a:r>
              <a:rPr lang="en-GB" sz="825" dirty="0">
                <a:solidFill>
                  <a:schemeClr val="bg1"/>
                </a:solidFill>
              </a:rPr>
              <a:t>Tanners Lane</a:t>
            </a:r>
          </a:p>
          <a:p>
            <a:pPr>
              <a:spcBef>
                <a:spcPts val="0"/>
              </a:spcBef>
            </a:pPr>
            <a:r>
              <a:rPr lang="en-GB" sz="825" dirty="0">
                <a:solidFill>
                  <a:schemeClr val="bg1"/>
                </a:solidFill>
              </a:rPr>
              <a:t>Barkingside, </a:t>
            </a:r>
            <a:r>
              <a:rPr lang="en-GB" sz="825" dirty="0" err="1">
                <a:solidFill>
                  <a:schemeClr val="bg1"/>
                </a:solidFill>
              </a:rPr>
              <a:t>Illford</a:t>
            </a:r>
            <a:endParaRPr lang="en-GB" sz="825" dirty="0">
              <a:solidFill>
                <a:schemeClr val="bg1"/>
              </a:solidFill>
            </a:endParaRPr>
          </a:p>
          <a:p>
            <a:pPr>
              <a:spcBef>
                <a:spcPts val="0"/>
              </a:spcBef>
            </a:pPr>
            <a:r>
              <a:rPr lang="en-GB" sz="825" dirty="0">
                <a:solidFill>
                  <a:schemeClr val="bg1"/>
                </a:solidFill>
              </a:rPr>
              <a:t>Essex IG6 1QG</a:t>
            </a:r>
          </a:p>
        </p:txBody>
      </p:sp>
      <p:sp>
        <p:nvSpPr>
          <p:cNvPr id="4" name="Rectangle 3">
            <a:extLst>
              <a:ext uri="{FF2B5EF4-FFF2-40B4-BE49-F238E27FC236}">
                <a16:creationId xmlns:a16="http://schemas.microsoft.com/office/drawing/2014/main" id="{0A972BEE-8832-F448-A1D9-6C7532D69224}"/>
              </a:ext>
            </a:extLst>
          </p:cNvPr>
          <p:cNvSpPr/>
          <p:nvPr/>
        </p:nvSpPr>
        <p:spPr>
          <a:xfrm>
            <a:off x="4021020" y="4222364"/>
            <a:ext cx="1247457" cy="219291"/>
          </a:xfrm>
          <a:prstGeom prst="rect">
            <a:avLst/>
          </a:prstGeom>
        </p:spPr>
        <p:txBody>
          <a:bodyPr wrap="none">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825" dirty="0" err="1">
                <a:solidFill>
                  <a:schemeClr val="bg1"/>
                </a:solidFill>
              </a:rPr>
              <a:t>info@csacentre.org.uk</a:t>
            </a:r>
            <a:endParaRPr lang="en-GB" sz="825" dirty="0">
              <a:solidFill>
                <a:schemeClr val="bg1"/>
              </a:solidFill>
            </a:endParaRPr>
          </a:p>
        </p:txBody>
      </p:sp>
      <p:sp>
        <p:nvSpPr>
          <p:cNvPr id="12" name="Rectangle 11">
            <a:extLst>
              <a:ext uri="{FF2B5EF4-FFF2-40B4-BE49-F238E27FC236}">
                <a16:creationId xmlns:a16="http://schemas.microsoft.com/office/drawing/2014/main" id="{32794204-B20B-5C45-A215-2192CB8FAD28}"/>
              </a:ext>
            </a:extLst>
          </p:cNvPr>
          <p:cNvSpPr/>
          <p:nvPr/>
        </p:nvSpPr>
        <p:spPr>
          <a:xfrm>
            <a:off x="4021019" y="4402393"/>
            <a:ext cx="1032655" cy="219291"/>
          </a:xfrm>
          <a:prstGeom prst="rect">
            <a:avLst/>
          </a:prstGeom>
        </p:spPr>
        <p:txBody>
          <a:bodyPr wrap="none">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825" b="1" dirty="0" err="1">
                <a:solidFill>
                  <a:schemeClr val="bg1"/>
                </a:solidFill>
              </a:rPr>
              <a:t>csacentre.org.uk</a:t>
            </a:r>
            <a:endParaRPr lang="en-GB" sz="825" b="1" dirty="0">
              <a:solidFill>
                <a:schemeClr val="bg1"/>
              </a:solidFill>
            </a:endParaRPr>
          </a:p>
        </p:txBody>
      </p:sp>
      <p:sp>
        <p:nvSpPr>
          <p:cNvPr id="13" name="Rectangle 12">
            <a:extLst>
              <a:ext uri="{FF2B5EF4-FFF2-40B4-BE49-F238E27FC236}">
                <a16:creationId xmlns:a16="http://schemas.microsoft.com/office/drawing/2014/main" id="{2EE8B051-8657-5544-9F7A-3EF1A45F9041}"/>
              </a:ext>
            </a:extLst>
          </p:cNvPr>
          <p:cNvSpPr/>
          <p:nvPr/>
        </p:nvSpPr>
        <p:spPr>
          <a:xfrm>
            <a:off x="7074275" y="4045821"/>
            <a:ext cx="1483488" cy="219291"/>
          </a:xfrm>
          <a:prstGeom prst="rect">
            <a:avLst/>
          </a:prstGeom>
        </p:spPr>
        <p:txBody>
          <a:bodyPr wrap="square">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9C6657E-FFAE-7C44-9B10-1BCF08975DAB}" type="datetime4">
              <a:rPr lang="en-GB" sz="825" smtClean="0">
                <a:solidFill>
                  <a:schemeClr val="bg1"/>
                </a:solidFill>
              </a:rPr>
              <a:pPr marL="0" marR="0" indent="0" algn="r" defTabSz="685800" rtl="0" eaLnBrk="1" fontAlgn="auto" latinLnBrk="0" hangingPunct="1">
                <a:lnSpc>
                  <a:spcPct val="100000"/>
                </a:lnSpc>
                <a:spcBef>
                  <a:spcPts val="0"/>
                </a:spcBef>
                <a:spcAft>
                  <a:spcPts val="0"/>
                </a:spcAft>
                <a:buClrTx/>
                <a:buSzTx/>
                <a:buFontTx/>
                <a:buNone/>
                <a:tabLst/>
                <a:defRPr/>
              </a:pPr>
              <a:t>23 December 2025</a:t>
            </a:fld>
            <a:endParaRPr lang="en-GB" sz="825" dirty="0">
              <a:solidFill>
                <a:schemeClr val="bg1"/>
              </a:solidFill>
            </a:endParaRPr>
          </a:p>
        </p:txBody>
      </p:sp>
      <p:pic>
        <p:nvPicPr>
          <p:cNvPr id="14" name="Picture 13">
            <a:extLst>
              <a:ext uri="{FF2B5EF4-FFF2-40B4-BE49-F238E27FC236}">
                <a16:creationId xmlns:a16="http://schemas.microsoft.com/office/drawing/2014/main" id="{E502ADC9-D6AB-B54A-9AE9-758DFF688CA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868" t="6637" r="16794" b="5546"/>
          <a:stretch/>
        </p:blipFill>
        <p:spPr>
          <a:xfrm>
            <a:off x="786298" y="4032655"/>
            <a:ext cx="1069663" cy="807051"/>
          </a:xfrm>
          <a:prstGeom prst="rect">
            <a:avLst/>
          </a:prstGeom>
        </p:spPr>
      </p:pic>
      <p:cxnSp>
        <p:nvCxnSpPr>
          <p:cNvPr id="15" name="Straight Connector 14">
            <a:extLst>
              <a:ext uri="{FF2B5EF4-FFF2-40B4-BE49-F238E27FC236}">
                <a16:creationId xmlns:a16="http://schemas.microsoft.com/office/drawing/2014/main" id="{1C402507-120E-274D-954E-97EC98855686}"/>
              </a:ext>
            </a:extLst>
          </p:cNvPr>
          <p:cNvCxnSpPr/>
          <p:nvPr userDrawn="1"/>
        </p:nvCxnSpPr>
        <p:spPr>
          <a:xfrm>
            <a:off x="786297" y="3887089"/>
            <a:ext cx="76719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07F48674-BBA5-3649-BE34-76AFEB7F52FD}"/>
              </a:ext>
            </a:extLst>
          </p:cNvPr>
          <p:cNvGrpSpPr/>
          <p:nvPr userDrawn="1"/>
        </p:nvGrpSpPr>
        <p:grpSpPr>
          <a:xfrm>
            <a:off x="3940004" y="4039476"/>
            <a:ext cx="1364487" cy="169534"/>
            <a:chOff x="7185747" y="4849004"/>
            <a:chExt cx="1364487" cy="226045"/>
          </a:xfrm>
        </p:grpSpPr>
        <p:sp>
          <p:nvSpPr>
            <p:cNvPr id="19" name="Footer Placeholder 3">
              <a:extLst>
                <a:ext uri="{FF2B5EF4-FFF2-40B4-BE49-F238E27FC236}">
                  <a16:creationId xmlns:a16="http://schemas.microsoft.com/office/drawing/2014/main" id="{6CCAD9D9-EBF5-4E4B-9640-1D5679575E67}"/>
                </a:ext>
              </a:extLst>
            </p:cNvPr>
            <p:cNvSpPr txBox="1">
              <a:spLocks/>
            </p:cNvSpPr>
            <p:nvPr userDrawn="1"/>
          </p:nvSpPr>
          <p:spPr>
            <a:xfrm>
              <a:off x="7185747" y="4849004"/>
              <a:ext cx="1364487" cy="226045"/>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450"/>
                </a:spcBef>
              </a:pPr>
              <a:r>
                <a:rPr lang="en-GB" sz="825" dirty="0">
                  <a:solidFill>
                    <a:schemeClr val="bg1"/>
                  </a:solidFill>
                </a:rPr>
                <a:t>@</a:t>
              </a:r>
              <a:r>
                <a:rPr lang="en-GB" sz="825" dirty="0" err="1">
                  <a:solidFill>
                    <a:schemeClr val="bg1"/>
                  </a:solidFill>
                </a:rPr>
                <a:t>CSACentre</a:t>
              </a:r>
              <a:endParaRPr lang="en-GB" sz="825" dirty="0">
                <a:solidFill>
                  <a:schemeClr val="bg1"/>
                </a:solidFill>
              </a:endParaRPr>
            </a:p>
          </p:txBody>
        </p:sp>
        <p:pic>
          <p:nvPicPr>
            <p:cNvPr id="20" name="Picture 19">
              <a:extLst>
                <a:ext uri="{FF2B5EF4-FFF2-40B4-BE49-F238E27FC236}">
                  <a16:creationId xmlns:a16="http://schemas.microsoft.com/office/drawing/2014/main" id="{C0E07F4D-0801-B347-AC66-374FB6FA855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40254" y="4877731"/>
              <a:ext cx="239480" cy="197318"/>
            </a:xfrm>
            <a:prstGeom prst="rect">
              <a:avLst/>
            </a:prstGeom>
          </p:spPr>
        </p:pic>
      </p:grpSp>
      <p:sp>
        <p:nvSpPr>
          <p:cNvPr id="21" name="Footer Placeholder 3">
            <a:extLst>
              <a:ext uri="{FF2B5EF4-FFF2-40B4-BE49-F238E27FC236}">
                <a16:creationId xmlns:a16="http://schemas.microsoft.com/office/drawing/2014/main" id="{D2757A88-5F29-4644-A3A2-457228C1BB4E}"/>
              </a:ext>
            </a:extLst>
          </p:cNvPr>
          <p:cNvSpPr txBox="1">
            <a:spLocks/>
          </p:cNvSpPr>
          <p:nvPr userDrawn="1"/>
        </p:nvSpPr>
        <p:spPr>
          <a:xfrm>
            <a:off x="1934795" y="3978841"/>
            <a:ext cx="1634103" cy="848921"/>
          </a:xfrm>
          <a:prstGeom prst="rect">
            <a:avLst/>
          </a:prstGeom>
        </p:spPr>
        <p:txBody>
          <a:bodyPr vert="horz" lIns="68580" tIns="34290" rIns="68580" bIns="34290" rtlCol="0" anchor="t"/>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pPr>
            <a:r>
              <a:rPr lang="en-GB" sz="825" b="1" dirty="0">
                <a:solidFill>
                  <a:schemeClr val="bg1"/>
                </a:solidFill>
              </a:rPr>
              <a:t>Centre of expertise</a:t>
            </a:r>
          </a:p>
          <a:p>
            <a:pPr>
              <a:spcBef>
                <a:spcPts val="0"/>
              </a:spcBef>
            </a:pPr>
            <a:r>
              <a:rPr lang="en-GB" sz="825" b="1" dirty="0">
                <a:solidFill>
                  <a:schemeClr val="bg1"/>
                </a:solidFill>
              </a:rPr>
              <a:t>on child sexual abuse</a:t>
            </a:r>
          </a:p>
          <a:p>
            <a:pPr>
              <a:spcBef>
                <a:spcPts val="450"/>
              </a:spcBef>
            </a:pPr>
            <a:r>
              <a:rPr lang="en-GB" sz="825" dirty="0">
                <a:solidFill>
                  <a:schemeClr val="bg1"/>
                </a:solidFill>
              </a:rPr>
              <a:t>Tanners Lane</a:t>
            </a:r>
          </a:p>
          <a:p>
            <a:pPr>
              <a:spcBef>
                <a:spcPts val="0"/>
              </a:spcBef>
            </a:pPr>
            <a:r>
              <a:rPr lang="en-GB" sz="825" dirty="0">
                <a:solidFill>
                  <a:schemeClr val="bg1"/>
                </a:solidFill>
              </a:rPr>
              <a:t>Barkingside, </a:t>
            </a:r>
            <a:r>
              <a:rPr lang="en-GB" sz="825" dirty="0" err="1">
                <a:solidFill>
                  <a:schemeClr val="bg1"/>
                </a:solidFill>
              </a:rPr>
              <a:t>Illford</a:t>
            </a:r>
            <a:endParaRPr lang="en-GB" sz="825" dirty="0">
              <a:solidFill>
                <a:schemeClr val="bg1"/>
              </a:solidFill>
            </a:endParaRPr>
          </a:p>
          <a:p>
            <a:pPr>
              <a:spcBef>
                <a:spcPts val="0"/>
              </a:spcBef>
            </a:pPr>
            <a:r>
              <a:rPr lang="en-GB" sz="825" dirty="0">
                <a:solidFill>
                  <a:schemeClr val="bg1"/>
                </a:solidFill>
              </a:rPr>
              <a:t>Essex IG6 1QG</a:t>
            </a:r>
          </a:p>
        </p:txBody>
      </p:sp>
      <p:sp>
        <p:nvSpPr>
          <p:cNvPr id="22" name="Rectangle 21">
            <a:extLst>
              <a:ext uri="{FF2B5EF4-FFF2-40B4-BE49-F238E27FC236}">
                <a16:creationId xmlns:a16="http://schemas.microsoft.com/office/drawing/2014/main" id="{6A93F458-CB5F-5F4F-B79E-2D45074D4A14}"/>
              </a:ext>
            </a:extLst>
          </p:cNvPr>
          <p:cNvSpPr/>
          <p:nvPr userDrawn="1"/>
        </p:nvSpPr>
        <p:spPr>
          <a:xfrm>
            <a:off x="4021020" y="4222364"/>
            <a:ext cx="1247457" cy="219291"/>
          </a:xfrm>
          <a:prstGeom prst="rect">
            <a:avLst/>
          </a:prstGeom>
        </p:spPr>
        <p:txBody>
          <a:bodyPr wrap="none">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825" dirty="0" err="1">
                <a:solidFill>
                  <a:schemeClr val="bg1"/>
                </a:solidFill>
              </a:rPr>
              <a:t>info@csacentre.org.uk</a:t>
            </a:r>
            <a:endParaRPr lang="en-GB" sz="825" dirty="0">
              <a:solidFill>
                <a:schemeClr val="bg1"/>
              </a:solidFill>
            </a:endParaRPr>
          </a:p>
        </p:txBody>
      </p:sp>
      <p:sp>
        <p:nvSpPr>
          <p:cNvPr id="23" name="Rectangle 22">
            <a:extLst>
              <a:ext uri="{FF2B5EF4-FFF2-40B4-BE49-F238E27FC236}">
                <a16:creationId xmlns:a16="http://schemas.microsoft.com/office/drawing/2014/main" id="{8792F586-6D4A-6F4B-93A7-3D3ACCE186FB}"/>
              </a:ext>
            </a:extLst>
          </p:cNvPr>
          <p:cNvSpPr/>
          <p:nvPr userDrawn="1"/>
        </p:nvSpPr>
        <p:spPr>
          <a:xfrm>
            <a:off x="4021019" y="4402393"/>
            <a:ext cx="1032655" cy="219291"/>
          </a:xfrm>
          <a:prstGeom prst="rect">
            <a:avLst/>
          </a:prstGeom>
        </p:spPr>
        <p:txBody>
          <a:bodyPr wrap="none">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825" b="1" dirty="0" err="1">
                <a:solidFill>
                  <a:schemeClr val="bg1"/>
                </a:solidFill>
              </a:rPr>
              <a:t>csacentre.org.uk</a:t>
            </a:r>
            <a:endParaRPr lang="en-GB" sz="825" b="1" dirty="0">
              <a:solidFill>
                <a:schemeClr val="bg1"/>
              </a:solidFill>
            </a:endParaRPr>
          </a:p>
        </p:txBody>
      </p:sp>
      <p:sp>
        <p:nvSpPr>
          <p:cNvPr id="27" name="Rectangle 26">
            <a:extLst>
              <a:ext uri="{FF2B5EF4-FFF2-40B4-BE49-F238E27FC236}">
                <a16:creationId xmlns:a16="http://schemas.microsoft.com/office/drawing/2014/main" id="{52D95E78-A2BC-1D44-89AE-91215553D3B4}"/>
              </a:ext>
            </a:extLst>
          </p:cNvPr>
          <p:cNvSpPr/>
          <p:nvPr userDrawn="1"/>
        </p:nvSpPr>
        <p:spPr>
          <a:xfrm>
            <a:off x="7074275" y="4045821"/>
            <a:ext cx="1483488" cy="219291"/>
          </a:xfrm>
          <a:prstGeom prst="rect">
            <a:avLst/>
          </a:prstGeom>
        </p:spPr>
        <p:txBody>
          <a:bodyPr wrap="square">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9C6657E-FFAE-7C44-9B10-1BCF08975DAB}" type="datetime4">
              <a:rPr lang="en-GB" sz="825" smtClean="0">
                <a:solidFill>
                  <a:schemeClr val="bg1"/>
                </a:solidFill>
              </a:rPr>
              <a:pPr marL="0" marR="0" indent="0" algn="r" defTabSz="685800" rtl="0" eaLnBrk="1" fontAlgn="auto" latinLnBrk="0" hangingPunct="1">
                <a:lnSpc>
                  <a:spcPct val="100000"/>
                </a:lnSpc>
                <a:spcBef>
                  <a:spcPts val="0"/>
                </a:spcBef>
                <a:spcAft>
                  <a:spcPts val="0"/>
                </a:spcAft>
                <a:buClrTx/>
                <a:buSzTx/>
                <a:buFontTx/>
                <a:buNone/>
                <a:tabLst/>
                <a:defRPr/>
              </a:pPr>
              <a:t>23 December 2025</a:t>
            </a:fld>
            <a:endParaRPr lang="en-GB" sz="825" dirty="0">
              <a:solidFill>
                <a:schemeClr val="bg1"/>
              </a:solidFill>
            </a:endParaRPr>
          </a:p>
        </p:txBody>
      </p:sp>
    </p:spTree>
    <p:extLst>
      <p:ext uri="{BB962C8B-B14F-4D97-AF65-F5344CB8AC3E}">
        <p14:creationId xmlns:p14="http://schemas.microsoft.com/office/powerpoint/2010/main" val="9910713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Full background imag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F78D4D1-DA0F-2246-A5D9-D1BE2372B4D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5000"/>
          <a:stretch/>
        </p:blipFill>
        <p:spPr>
          <a:xfrm>
            <a:off x="0" y="0"/>
            <a:ext cx="9144000" cy="5143500"/>
          </a:xfrm>
          <a:prstGeom prst="rect">
            <a:avLst/>
          </a:prstGeom>
        </p:spPr>
      </p:pic>
      <p:sp>
        <p:nvSpPr>
          <p:cNvPr id="3" name="Slide Number Placeholder 2">
            <a:extLst>
              <a:ext uri="{FF2B5EF4-FFF2-40B4-BE49-F238E27FC236}">
                <a16:creationId xmlns:a16="http://schemas.microsoft.com/office/drawing/2014/main" id="{876BA647-502F-7E42-B7CD-B17634255562}"/>
              </a:ext>
            </a:extLst>
          </p:cNvPr>
          <p:cNvSpPr>
            <a:spLocks noGrp="1"/>
          </p:cNvSpPr>
          <p:nvPr>
            <p:ph type="sldNum" sz="quarter" idx="10"/>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6" name="Content Placeholder 2">
            <a:extLst>
              <a:ext uri="{FF2B5EF4-FFF2-40B4-BE49-F238E27FC236}">
                <a16:creationId xmlns:a16="http://schemas.microsoft.com/office/drawing/2014/main" id="{643B7A77-8C9C-DA43-AF45-CF1832142FAF}"/>
              </a:ext>
            </a:extLst>
          </p:cNvPr>
          <p:cNvSpPr>
            <a:spLocks noGrp="1"/>
          </p:cNvSpPr>
          <p:nvPr>
            <p:ph sz="half" idx="1"/>
          </p:nvPr>
        </p:nvSpPr>
        <p:spPr>
          <a:xfrm>
            <a:off x="628650" y="415632"/>
            <a:ext cx="4317820" cy="3238717"/>
          </a:xfrm>
          <a:solidFill>
            <a:schemeClr val="bg1">
              <a:alpha val="85000"/>
            </a:schemeClr>
          </a:solidFill>
        </p:spPr>
        <p:txBody>
          <a:bodyPr lIns="144000" tIns="144000" rIns="144000" bIns="14400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0B4BAC52-C71B-AD40-BB9E-3AF62226AB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24000" y="3560177"/>
            <a:ext cx="4320000" cy="1583324"/>
          </a:xfrm>
          <a:prstGeom prst="rect">
            <a:avLst/>
          </a:prstGeom>
        </p:spPr>
      </p:pic>
      <p:sp>
        <p:nvSpPr>
          <p:cNvPr id="11" name="TextBox 10">
            <a:extLst>
              <a:ext uri="{FF2B5EF4-FFF2-40B4-BE49-F238E27FC236}">
                <a16:creationId xmlns:a16="http://schemas.microsoft.com/office/drawing/2014/main" id="{AFF39ACD-D71E-BB47-BBCF-F1C2CCCBC57C}"/>
              </a:ext>
            </a:extLst>
          </p:cNvPr>
          <p:cNvSpPr txBox="1"/>
          <p:nvPr userDrawn="1"/>
        </p:nvSpPr>
        <p:spPr>
          <a:xfrm>
            <a:off x="628651" y="4671991"/>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spTree>
    <p:extLst>
      <p:ext uri="{BB962C8B-B14F-4D97-AF65-F5344CB8AC3E}">
        <p14:creationId xmlns:p14="http://schemas.microsoft.com/office/powerpoint/2010/main" val="12608539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ext plus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096108"/>
            <a:ext cx="3886200" cy="3263504"/>
          </a:xfrm>
        </p:spPr>
        <p:txBody>
          <a:bodyPr>
            <a:normAutofit/>
          </a:bodyPr>
          <a:lstStyle>
            <a:lvl1pPr>
              <a:defRPr sz="1200"/>
            </a:lvl1pPr>
            <a:lvl2pPr marL="159300" indent="-159300">
              <a:defRPr sz="1200"/>
            </a:lvl2pPr>
            <a:lvl3pPr marL="429300" indent="-159300">
              <a:defRPr sz="1200"/>
            </a:lvl3pPr>
            <a:lvl4pPr marL="699300" indent="-159300">
              <a:defRPr sz="1200"/>
            </a:lvl4pPr>
            <a:lvl5pPr marL="969300" indent="-159300">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10" name="TextBox 9">
            <a:extLst>
              <a:ext uri="{FF2B5EF4-FFF2-40B4-BE49-F238E27FC236}">
                <a16:creationId xmlns:a16="http://schemas.microsoft.com/office/drawing/2014/main" id="{3D0203ED-4535-8D48-8BF1-BD081B081106}"/>
              </a:ext>
            </a:extLst>
          </p:cNvPr>
          <p:cNvSpPr txBox="1"/>
          <p:nvPr userDrawn="1"/>
        </p:nvSpPr>
        <p:spPr>
          <a:xfrm>
            <a:off x="628651" y="4671991"/>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12" name="Picture Placeholder 11">
            <a:extLst>
              <a:ext uri="{FF2B5EF4-FFF2-40B4-BE49-F238E27FC236}">
                <a16:creationId xmlns:a16="http://schemas.microsoft.com/office/drawing/2014/main" id="{20C87A7F-1995-784B-8073-50A91DE6CFEF}"/>
              </a:ext>
            </a:extLst>
          </p:cNvPr>
          <p:cNvSpPr>
            <a:spLocks noGrp="1"/>
          </p:cNvSpPr>
          <p:nvPr>
            <p:ph type="pic" sz="quarter" idx="13"/>
          </p:nvPr>
        </p:nvSpPr>
        <p:spPr>
          <a:xfrm>
            <a:off x="4629150" y="1146908"/>
            <a:ext cx="3886200" cy="2916000"/>
          </a:xfrm>
        </p:spPr>
        <p:txBody>
          <a:bodyPr/>
          <a:lstStyle/>
          <a:p>
            <a:endParaRPr lang="en-US" dirty="0"/>
          </a:p>
        </p:txBody>
      </p:sp>
    </p:spTree>
    <p:extLst>
      <p:ext uri="{BB962C8B-B14F-4D97-AF65-F5344CB8AC3E}">
        <p14:creationId xmlns:p14="http://schemas.microsoft.com/office/powerpoint/2010/main" val="14146216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2C11CBED-4DDC-AC4E-9915-6DA92D84706F}"/>
              </a:ext>
            </a:extLst>
          </p:cNvPr>
          <p:cNvSpPr>
            <a:spLocks noGrp="1"/>
          </p:cNvSpPr>
          <p:nvPr>
            <p:ph sz="half" idx="14"/>
          </p:nvPr>
        </p:nvSpPr>
        <p:spPr>
          <a:xfrm>
            <a:off x="4636206" y="1096108"/>
            <a:ext cx="3886200" cy="3263504"/>
          </a:xfrm>
        </p:spPr>
        <p:txBody>
          <a:bodyPr>
            <a:normAutofit/>
          </a:bodyPr>
          <a:lstStyle>
            <a:lvl1pPr>
              <a:defRPr sz="1200"/>
            </a:lvl1pPr>
            <a:lvl2pPr marL="159300" indent="-159300">
              <a:defRPr sz="1200"/>
            </a:lvl2pPr>
            <a:lvl3pPr marL="429300" indent="-159300">
              <a:defRPr sz="1200"/>
            </a:lvl3pPr>
            <a:lvl4pPr marL="699300" indent="-159300">
              <a:defRPr sz="1200"/>
            </a:lvl4pPr>
            <a:lvl5pPr marL="969300" indent="-159300">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096108"/>
            <a:ext cx="3886200" cy="3263504"/>
          </a:xfrm>
        </p:spPr>
        <p:txBody>
          <a:bodyPr>
            <a:normAutofit/>
          </a:bodyPr>
          <a:lstStyle>
            <a:lvl1pPr>
              <a:defRPr sz="1200"/>
            </a:lvl1pPr>
            <a:lvl2pPr marL="159300" indent="-159300">
              <a:defRPr sz="1200"/>
            </a:lvl2pPr>
            <a:lvl3pPr marL="429300" indent="-159300">
              <a:defRPr sz="1200"/>
            </a:lvl3pPr>
            <a:lvl4pPr marL="699300" indent="-159300">
              <a:defRPr sz="1200"/>
            </a:lvl4pPr>
            <a:lvl5pPr marL="969300" indent="-159300">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10" name="TextBox 9">
            <a:extLst>
              <a:ext uri="{FF2B5EF4-FFF2-40B4-BE49-F238E27FC236}">
                <a16:creationId xmlns:a16="http://schemas.microsoft.com/office/drawing/2014/main" id="{3D0203ED-4535-8D48-8BF1-BD081B081106}"/>
              </a:ext>
            </a:extLst>
          </p:cNvPr>
          <p:cNvSpPr txBox="1"/>
          <p:nvPr userDrawn="1"/>
        </p:nvSpPr>
        <p:spPr>
          <a:xfrm>
            <a:off x="628651" y="4671991"/>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27786073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38950"/>
            <a:ext cx="7740436" cy="636242"/>
          </a:xfrm>
        </p:spPr>
        <p:txBody>
          <a:bodyPr/>
          <a:lstStyle/>
          <a:p>
            <a:r>
              <a:rPr lang="en-US" dirty="0"/>
              <a:t>Click to edit Master title style</a:t>
            </a:r>
          </a:p>
        </p:txBody>
      </p:sp>
      <p:sp>
        <p:nvSpPr>
          <p:cNvPr id="3" name="Text Placeholder 2"/>
          <p:cNvSpPr>
            <a:spLocks noGrp="1"/>
          </p:cNvSpPr>
          <p:nvPr>
            <p:ph type="body" idx="1"/>
          </p:nvPr>
        </p:nvSpPr>
        <p:spPr>
          <a:xfrm>
            <a:off x="629842" y="1063269"/>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681203"/>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063269"/>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681203"/>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5512AD5A-2C28-1D42-B971-4292A709C8F6}" type="slidenum">
              <a:rPr lang="en-US" smtClean="0"/>
              <a:t>‹#›</a:t>
            </a:fld>
            <a:endParaRPr lang="en-US"/>
          </a:p>
        </p:txBody>
      </p:sp>
      <p:sp>
        <p:nvSpPr>
          <p:cNvPr id="14" name="TextBox 13">
            <a:extLst>
              <a:ext uri="{FF2B5EF4-FFF2-40B4-BE49-F238E27FC236}">
                <a16:creationId xmlns:a16="http://schemas.microsoft.com/office/drawing/2014/main" id="{19B14DE5-8ABB-6A46-ACC8-25D20D95F6CC}"/>
              </a:ext>
            </a:extLst>
          </p:cNvPr>
          <p:cNvSpPr txBox="1"/>
          <p:nvPr userDrawn="1"/>
        </p:nvSpPr>
        <p:spPr>
          <a:xfrm>
            <a:off x="628651" y="4671991"/>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8048592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hart &amp; diagram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5512AD5A-2C28-1D42-B971-4292A709C8F6}" type="slidenum">
              <a:rPr lang="en-US" smtClean="0"/>
              <a:t>‹#›</a:t>
            </a:fld>
            <a:endParaRPr lang="en-US"/>
          </a:p>
        </p:txBody>
      </p:sp>
      <p:sp>
        <p:nvSpPr>
          <p:cNvPr id="7" name="TextBox 6">
            <a:extLst>
              <a:ext uri="{FF2B5EF4-FFF2-40B4-BE49-F238E27FC236}">
                <a16:creationId xmlns:a16="http://schemas.microsoft.com/office/drawing/2014/main" id="{521F4ADD-9203-8A41-8628-E841BA5FD0E4}"/>
              </a:ext>
            </a:extLst>
          </p:cNvPr>
          <p:cNvSpPr txBox="1"/>
          <p:nvPr userDrawn="1"/>
        </p:nvSpPr>
        <p:spPr>
          <a:xfrm>
            <a:off x="628651" y="4671991"/>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9" name="Content Placeholder 2">
            <a:extLst>
              <a:ext uri="{FF2B5EF4-FFF2-40B4-BE49-F238E27FC236}">
                <a16:creationId xmlns:a16="http://schemas.microsoft.com/office/drawing/2014/main" id="{E7292226-EC88-AC48-BEC5-3D29C7647384}"/>
              </a:ext>
            </a:extLst>
          </p:cNvPr>
          <p:cNvSpPr>
            <a:spLocks noGrp="1"/>
          </p:cNvSpPr>
          <p:nvPr>
            <p:ph idx="13"/>
          </p:nvPr>
        </p:nvSpPr>
        <p:spPr>
          <a:xfrm>
            <a:off x="628651" y="1096109"/>
            <a:ext cx="7886699" cy="3365825"/>
          </a:xfrm>
        </p:spPr>
        <p:txBody>
          <a:bodyPr/>
          <a:lstStyle>
            <a:lvl2pPr>
              <a:buClr>
                <a:schemeClr val="tx1"/>
              </a:buClr>
              <a:defRPr/>
            </a:lvl2pPr>
            <a:lvl3pPr>
              <a:buClr>
                <a:schemeClr val="tx1"/>
              </a:buClr>
              <a:defRPr/>
            </a:lvl3pPr>
            <a:lvl4pPr>
              <a:buClr>
                <a:schemeClr val="tx1"/>
              </a:buClr>
              <a:defRPr/>
            </a:lvl4pPr>
            <a:lvl5pPr>
              <a:buClr>
                <a:schemeClr val="tx1"/>
              </a:buClr>
              <a:defRPr/>
            </a:lvl5pPr>
          </a:lstStyle>
          <a:p>
            <a:pPr lvl="0"/>
            <a:endParaRPr lang="en-US" dirty="0"/>
          </a:p>
        </p:txBody>
      </p:sp>
    </p:spTree>
    <p:extLst>
      <p:ext uri="{BB962C8B-B14F-4D97-AF65-F5344CB8AC3E}">
        <p14:creationId xmlns:p14="http://schemas.microsoft.com/office/powerpoint/2010/main" val="1268127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Break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BE322A-3707-474A-A67D-F0DF114023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60203"/>
          <a:stretch/>
        </p:blipFill>
        <p:spPr>
          <a:xfrm>
            <a:off x="0" y="0"/>
            <a:ext cx="9144000" cy="5143500"/>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640440"/>
            <a:ext cx="7886700" cy="112514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0" name="TextBox 9">
            <a:extLst>
              <a:ext uri="{FF2B5EF4-FFF2-40B4-BE49-F238E27FC236}">
                <a16:creationId xmlns:a16="http://schemas.microsoft.com/office/drawing/2014/main" id="{CC1F54D9-9865-4C46-BBF1-F39E31A67911}"/>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spTree>
    <p:extLst>
      <p:ext uri="{BB962C8B-B14F-4D97-AF65-F5344CB8AC3E}">
        <p14:creationId xmlns:p14="http://schemas.microsoft.com/office/powerpoint/2010/main" val="3795066733"/>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End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8950"/>
            <a:ext cx="7772400" cy="1156097"/>
          </a:xfrm>
        </p:spPr>
        <p:txBody>
          <a:bodyPr anchor="b">
            <a:norm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85800" y="1645103"/>
            <a:ext cx="7772400" cy="1108472"/>
          </a:xfrm>
        </p:spPr>
        <p:txBody>
          <a:bodyPr>
            <a:normAutofit/>
          </a:bodyPr>
          <a:lstStyle>
            <a:lvl1pPr marL="0" indent="0" algn="l">
              <a:lnSpc>
                <a:spcPct val="100000"/>
              </a:lnSpc>
              <a:spcBef>
                <a:spcPts val="0"/>
              </a:spcBef>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pic>
        <p:nvPicPr>
          <p:cNvPr id="16" name="Picture 15">
            <a:extLst>
              <a:ext uri="{FF2B5EF4-FFF2-40B4-BE49-F238E27FC236}">
                <a16:creationId xmlns:a16="http://schemas.microsoft.com/office/drawing/2014/main" id="{52D1213A-6DF5-D342-A478-23AD6AE04D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868" t="6637" r="16794" b="5546"/>
          <a:stretch/>
        </p:blipFill>
        <p:spPr>
          <a:xfrm>
            <a:off x="786298" y="4032655"/>
            <a:ext cx="1069663" cy="807051"/>
          </a:xfrm>
          <a:prstGeom prst="rect">
            <a:avLst/>
          </a:prstGeom>
        </p:spPr>
      </p:pic>
      <p:cxnSp>
        <p:nvCxnSpPr>
          <p:cNvPr id="18" name="Straight Connector 17">
            <a:extLst>
              <a:ext uri="{FF2B5EF4-FFF2-40B4-BE49-F238E27FC236}">
                <a16:creationId xmlns:a16="http://schemas.microsoft.com/office/drawing/2014/main" id="{F7CB45E8-2563-8044-ADA9-7EF7E98B475E}"/>
              </a:ext>
            </a:extLst>
          </p:cNvPr>
          <p:cNvCxnSpPr/>
          <p:nvPr userDrawn="1"/>
        </p:nvCxnSpPr>
        <p:spPr>
          <a:xfrm>
            <a:off x="786297" y="3887089"/>
            <a:ext cx="76719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18626C7D-AE04-874F-A796-ABB099F429C7}"/>
              </a:ext>
            </a:extLst>
          </p:cNvPr>
          <p:cNvGrpSpPr/>
          <p:nvPr userDrawn="1"/>
        </p:nvGrpSpPr>
        <p:grpSpPr>
          <a:xfrm>
            <a:off x="3940004" y="4039476"/>
            <a:ext cx="1364487" cy="169534"/>
            <a:chOff x="7185747" y="4849004"/>
            <a:chExt cx="1364487" cy="226045"/>
          </a:xfrm>
        </p:grpSpPr>
        <p:sp>
          <p:nvSpPr>
            <p:cNvPr id="11" name="Footer Placeholder 3">
              <a:extLst>
                <a:ext uri="{FF2B5EF4-FFF2-40B4-BE49-F238E27FC236}">
                  <a16:creationId xmlns:a16="http://schemas.microsoft.com/office/drawing/2014/main" id="{6656B8E7-CA59-5E46-8A83-B802A77F0E08}"/>
                </a:ext>
              </a:extLst>
            </p:cNvPr>
            <p:cNvSpPr txBox="1">
              <a:spLocks/>
            </p:cNvSpPr>
            <p:nvPr userDrawn="1"/>
          </p:nvSpPr>
          <p:spPr>
            <a:xfrm>
              <a:off x="7185747" y="4849004"/>
              <a:ext cx="1364487" cy="226045"/>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450"/>
                </a:spcBef>
              </a:pPr>
              <a:r>
                <a:rPr lang="en-GB" sz="825" dirty="0">
                  <a:solidFill>
                    <a:schemeClr val="bg1"/>
                  </a:solidFill>
                </a:rPr>
                <a:t>@</a:t>
              </a:r>
              <a:r>
                <a:rPr lang="en-GB" sz="825" dirty="0" err="1">
                  <a:solidFill>
                    <a:schemeClr val="bg1"/>
                  </a:solidFill>
                </a:rPr>
                <a:t>CSACentre</a:t>
              </a:r>
              <a:endParaRPr lang="en-GB" sz="825" dirty="0">
                <a:solidFill>
                  <a:schemeClr val="bg1"/>
                </a:solidFill>
              </a:endParaRPr>
            </a:p>
          </p:txBody>
        </p:sp>
        <p:pic>
          <p:nvPicPr>
            <p:cNvPr id="24" name="Picture 23">
              <a:extLst>
                <a:ext uri="{FF2B5EF4-FFF2-40B4-BE49-F238E27FC236}">
                  <a16:creationId xmlns:a16="http://schemas.microsoft.com/office/drawing/2014/main" id="{E59ED70B-6DAF-254C-B119-C24865AFC8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40254" y="4877731"/>
              <a:ext cx="239480" cy="197318"/>
            </a:xfrm>
            <a:prstGeom prst="rect">
              <a:avLst/>
            </a:prstGeom>
          </p:spPr>
        </p:pic>
      </p:grpSp>
      <p:sp>
        <p:nvSpPr>
          <p:cNvPr id="26" name="Footer Placeholder 3">
            <a:extLst>
              <a:ext uri="{FF2B5EF4-FFF2-40B4-BE49-F238E27FC236}">
                <a16:creationId xmlns:a16="http://schemas.microsoft.com/office/drawing/2014/main" id="{D225F92D-823C-974F-8DC5-86221D18E5AF}"/>
              </a:ext>
            </a:extLst>
          </p:cNvPr>
          <p:cNvSpPr txBox="1">
            <a:spLocks/>
          </p:cNvSpPr>
          <p:nvPr userDrawn="1"/>
        </p:nvSpPr>
        <p:spPr>
          <a:xfrm>
            <a:off x="1934795" y="3978841"/>
            <a:ext cx="1634103" cy="848921"/>
          </a:xfrm>
          <a:prstGeom prst="rect">
            <a:avLst/>
          </a:prstGeom>
        </p:spPr>
        <p:txBody>
          <a:bodyPr vert="horz" lIns="68580" tIns="34290" rIns="68580" bIns="34290" rtlCol="0" anchor="t"/>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pPr>
            <a:r>
              <a:rPr lang="en-GB" sz="825" b="1" dirty="0">
                <a:solidFill>
                  <a:schemeClr val="bg1"/>
                </a:solidFill>
              </a:rPr>
              <a:t>Centre of expertise</a:t>
            </a:r>
          </a:p>
          <a:p>
            <a:pPr>
              <a:spcBef>
                <a:spcPts val="0"/>
              </a:spcBef>
            </a:pPr>
            <a:r>
              <a:rPr lang="en-GB" sz="825" b="1" dirty="0">
                <a:solidFill>
                  <a:schemeClr val="bg1"/>
                </a:solidFill>
              </a:rPr>
              <a:t>on child sexual abuse</a:t>
            </a:r>
          </a:p>
          <a:p>
            <a:pPr>
              <a:spcBef>
                <a:spcPts val="450"/>
              </a:spcBef>
            </a:pPr>
            <a:r>
              <a:rPr lang="en-GB" sz="825" dirty="0">
                <a:solidFill>
                  <a:schemeClr val="bg1"/>
                </a:solidFill>
              </a:rPr>
              <a:t>Tanners Lane</a:t>
            </a:r>
          </a:p>
          <a:p>
            <a:pPr>
              <a:spcBef>
                <a:spcPts val="0"/>
              </a:spcBef>
            </a:pPr>
            <a:r>
              <a:rPr lang="en-GB" sz="825" dirty="0">
                <a:solidFill>
                  <a:schemeClr val="bg1"/>
                </a:solidFill>
              </a:rPr>
              <a:t>Barkingside, </a:t>
            </a:r>
            <a:r>
              <a:rPr lang="en-GB" sz="825" dirty="0" err="1">
                <a:solidFill>
                  <a:schemeClr val="bg1"/>
                </a:solidFill>
              </a:rPr>
              <a:t>Illford</a:t>
            </a:r>
            <a:endParaRPr lang="en-GB" sz="825" dirty="0">
              <a:solidFill>
                <a:schemeClr val="bg1"/>
              </a:solidFill>
            </a:endParaRPr>
          </a:p>
          <a:p>
            <a:pPr>
              <a:spcBef>
                <a:spcPts val="0"/>
              </a:spcBef>
            </a:pPr>
            <a:r>
              <a:rPr lang="en-GB" sz="825" dirty="0">
                <a:solidFill>
                  <a:schemeClr val="bg1"/>
                </a:solidFill>
              </a:rPr>
              <a:t>Essex IG6 1QG</a:t>
            </a:r>
          </a:p>
        </p:txBody>
      </p:sp>
      <p:sp>
        <p:nvSpPr>
          <p:cNvPr id="4" name="Rectangle 3">
            <a:extLst>
              <a:ext uri="{FF2B5EF4-FFF2-40B4-BE49-F238E27FC236}">
                <a16:creationId xmlns:a16="http://schemas.microsoft.com/office/drawing/2014/main" id="{0A972BEE-8832-F448-A1D9-6C7532D69224}"/>
              </a:ext>
            </a:extLst>
          </p:cNvPr>
          <p:cNvSpPr/>
          <p:nvPr userDrawn="1"/>
        </p:nvSpPr>
        <p:spPr>
          <a:xfrm>
            <a:off x="4021020" y="4222364"/>
            <a:ext cx="1247457" cy="219291"/>
          </a:xfrm>
          <a:prstGeom prst="rect">
            <a:avLst/>
          </a:prstGeom>
        </p:spPr>
        <p:txBody>
          <a:bodyPr wrap="none">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825" dirty="0" err="1">
                <a:solidFill>
                  <a:schemeClr val="bg1"/>
                </a:solidFill>
              </a:rPr>
              <a:t>info@csacentre.org.uk</a:t>
            </a:r>
            <a:endParaRPr lang="en-GB" sz="825" dirty="0">
              <a:solidFill>
                <a:schemeClr val="bg1"/>
              </a:solidFill>
            </a:endParaRPr>
          </a:p>
        </p:txBody>
      </p:sp>
      <p:sp>
        <p:nvSpPr>
          <p:cNvPr id="12" name="Rectangle 11">
            <a:extLst>
              <a:ext uri="{FF2B5EF4-FFF2-40B4-BE49-F238E27FC236}">
                <a16:creationId xmlns:a16="http://schemas.microsoft.com/office/drawing/2014/main" id="{32794204-B20B-5C45-A215-2192CB8FAD28}"/>
              </a:ext>
            </a:extLst>
          </p:cNvPr>
          <p:cNvSpPr/>
          <p:nvPr userDrawn="1"/>
        </p:nvSpPr>
        <p:spPr>
          <a:xfrm>
            <a:off x="4021019" y="4402393"/>
            <a:ext cx="1032655" cy="219291"/>
          </a:xfrm>
          <a:prstGeom prst="rect">
            <a:avLst/>
          </a:prstGeom>
        </p:spPr>
        <p:txBody>
          <a:bodyPr wrap="none">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825" b="1" dirty="0" err="1">
                <a:solidFill>
                  <a:schemeClr val="bg1"/>
                </a:solidFill>
              </a:rPr>
              <a:t>csacentre.org.uk</a:t>
            </a:r>
            <a:endParaRPr lang="en-GB" sz="825" b="1" dirty="0">
              <a:solidFill>
                <a:schemeClr val="bg1"/>
              </a:solidFill>
            </a:endParaRPr>
          </a:p>
        </p:txBody>
      </p:sp>
      <p:sp>
        <p:nvSpPr>
          <p:cNvPr id="13" name="Rectangle 12">
            <a:extLst>
              <a:ext uri="{FF2B5EF4-FFF2-40B4-BE49-F238E27FC236}">
                <a16:creationId xmlns:a16="http://schemas.microsoft.com/office/drawing/2014/main" id="{2EE8B051-8657-5544-9F7A-3EF1A45F9041}"/>
              </a:ext>
            </a:extLst>
          </p:cNvPr>
          <p:cNvSpPr/>
          <p:nvPr userDrawn="1"/>
        </p:nvSpPr>
        <p:spPr>
          <a:xfrm>
            <a:off x="7074275" y="4045821"/>
            <a:ext cx="1483488" cy="219291"/>
          </a:xfrm>
          <a:prstGeom prst="rect">
            <a:avLst/>
          </a:prstGeom>
        </p:spPr>
        <p:txBody>
          <a:bodyPr wrap="square">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9C6657E-FFAE-7C44-9B10-1BCF08975DAB}" type="datetime4">
              <a:rPr lang="en-GB" sz="825" smtClean="0">
                <a:solidFill>
                  <a:schemeClr val="bg1"/>
                </a:solidFill>
              </a:rPr>
              <a:pPr marL="0" marR="0" indent="0" algn="r" defTabSz="685800" rtl="0" eaLnBrk="1" fontAlgn="auto" latinLnBrk="0" hangingPunct="1">
                <a:lnSpc>
                  <a:spcPct val="100000"/>
                </a:lnSpc>
                <a:spcBef>
                  <a:spcPts val="0"/>
                </a:spcBef>
                <a:spcAft>
                  <a:spcPts val="0"/>
                </a:spcAft>
                <a:buClrTx/>
                <a:buSzTx/>
                <a:buFontTx/>
                <a:buNone/>
                <a:tabLst/>
                <a:defRPr/>
              </a:pPr>
              <a:t>23 December 2025</a:t>
            </a:fld>
            <a:endParaRPr lang="en-GB" sz="825" dirty="0">
              <a:solidFill>
                <a:schemeClr val="bg1"/>
              </a:solidFill>
            </a:endParaRPr>
          </a:p>
        </p:txBody>
      </p:sp>
    </p:spTree>
    <p:extLst>
      <p:ext uri="{BB962C8B-B14F-4D97-AF65-F5344CB8AC3E}">
        <p14:creationId xmlns:p14="http://schemas.microsoft.com/office/powerpoint/2010/main" val="2925960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19275"/>
            <a:ext cx="7772400" cy="1156097"/>
          </a:xfrm>
        </p:spPr>
        <p:txBody>
          <a:bodyPr anchor="b">
            <a:normAutofit/>
          </a:bodyPr>
          <a:lstStyle>
            <a:lvl1pPr algn="l">
              <a:defRPr sz="3000"/>
            </a:lvl1pPr>
          </a:lstStyle>
          <a:p>
            <a:r>
              <a:rPr lang="en-US"/>
              <a:t>Click to edit Master title style</a:t>
            </a:r>
            <a:endParaRPr lang="en-US" dirty="0"/>
          </a:p>
        </p:txBody>
      </p:sp>
      <p:sp>
        <p:nvSpPr>
          <p:cNvPr id="3" name="Subtitle 2"/>
          <p:cNvSpPr>
            <a:spLocks noGrp="1"/>
          </p:cNvSpPr>
          <p:nvPr>
            <p:ph type="subTitle" idx="1"/>
          </p:nvPr>
        </p:nvSpPr>
        <p:spPr>
          <a:xfrm>
            <a:off x="685800" y="3044428"/>
            <a:ext cx="7772400" cy="110847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a:xfrm>
            <a:off x="685800" y="4350545"/>
            <a:ext cx="2057400" cy="273844"/>
          </a:xfrm>
          <a:prstGeom prst="rect">
            <a:avLst/>
          </a:prstGeom>
        </p:spPr>
        <p:txBody>
          <a:bodyPr/>
          <a:lstStyle>
            <a:lvl1pPr>
              <a:defRPr>
                <a:solidFill>
                  <a:schemeClr val="tx2"/>
                </a:solidFill>
              </a:defRPr>
            </a:lvl1pPr>
          </a:lstStyle>
          <a:p>
            <a:fld id="{DA22B642-3B70-DE4E-94CF-75503C8C16D6}" type="datetime4">
              <a:rPr lang="en-GB" smtClean="0"/>
              <a:t>23 December 2025</a:t>
            </a:fld>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t>‹#›</a:t>
            </a:fld>
            <a:endParaRPr lang="en-US"/>
          </a:p>
        </p:txBody>
      </p:sp>
      <p:pic>
        <p:nvPicPr>
          <p:cNvPr id="8" name="Picture 7">
            <a:extLst>
              <a:ext uri="{FF2B5EF4-FFF2-40B4-BE49-F238E27FC236}">
                <a16:creationId xmlns:a16="http://schemas.microsoft.com/office/drawing/2014/main" id="{AAB8EAC8-72CA-4F4C-B60D-5122FB5AB33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868" t="6637" r="16794" b="5546"/>
          <a:stretch/>
        </p:blipFill>
        <p:spPr>
          <a:xfrm>
            <a:off x="786297" y="-1"/>
            <a:ext cx="1611980" cy="1621631"/>
          </a:xfrm>
          <a:prstGeom prst="rect">
            <a:avLst/>
          </a:prstGeom>
        </p:spPr>
      </p:pic>
    </p:spTree>
    <p:extLst>
      <p:ext uri="{BB962C8B-B14F-4D97-AF65-F5344CB8AC3E}">
        <p14:creationId xmlns:p14="http://schemas.microsoft.com/office/powerpoint/2010/main" val="40531431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Main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pPr/>
              <a:t>‹#›</a:t>
            </a:fld>
            <a:endParaRPr lang="en-US" dirty="0"/>
          </a:p>
        </p:txBody>
      </p:sp>
      <p:sp>
        <p:nvSpPr>
          <p:cNvPr id="9" name="TextBox 8">
            <a:extLst>
              <a:ext uri="{FF2B5EF4-FFF2-40B4-BE49-F238E27FC236}">
                <a16:creationId xmlns:a16="http://schemas.microsoft.com/office/drawing/2014/main" id="{720A1F9D-BAD7-B948-8C0F-9870613D4627}"/>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2819117519"/>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Break - Purpl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6214AF-8275-5444-AA0F-3047F81E1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203"/>
          <a:stretch/>
        </p:blipFill>
        <p:spPr>
          <a:xfrm>
            <a:off x="0" y="0"/>
            <a:ext cx="9144000" cy="5143500"/>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640440"/>
            <a:ext cx="7886700" cy="112514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1" name="TextBox 10">
            <a:extLst>
              <a:ext uri="{FF2B5EF4-FFF2-40B4-BE49-F238E27FC236}">
                <a16:creationId xmlns:a16="http://schemas.microsoft.com/office/drawing/2014/main" id="{F9A5BEE6-BAF7-5E4F-8ADB-0888ABC457D1}"/>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spTree>
    <p:extLst>
      <p:ext uri="{BB962C8B-B14F-4D97-AF65-F5344CB8AC3E}">
        <p14:creationId xmlns:p14="http://schemas.microsoft.com/office/powerpoint/2010/main" val="2404779191"/>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Break -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81EB51-3B89-194F-85AD-A178FDCDED3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203"/>
          <a:stretch/>
        </p:blipFill>
        <p:spPr>
          <a:xfrm>
            <a:off x="0" y="0"/>
            <a:ext cx="9144000" cy="5143500"/>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640440"/>
            <a:ext cx="7886700" cy="112514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1" name="TextBox 10">
            <a:extLst>
              <a:ext uri="{FF2B5EF4-FFF2-40B4-BE49-F238E27FC236}">
                <a16:creationId xmlns:a16="http://schemas.microsoft.com/office/drawing/2014/main" id="{82314A8C-2B71-FB43-B353-9974B39BFCBB}"/>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spTree>
    <p:extLst>
      <p:ext uri="{BB962C8B-B14F-4D97-AF65-F5344CB8AC3E}">
        <p14:creationId xmlns:p14="http://schemas.microsoft.com/office/powerpoint/2010/main" val="2746731705"/>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Break - Bright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A72849-C09E-C74D-AB13-2D4F3C9FC41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203"/>
          <a:stretch/>
        </p:blipFill>
        <p:spPr>
          <a:xfrm>
            <a:off x="-4762" y="0"/>
            <a:ext cx="9144000" cy="5143500"/>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640440"/>
            <a:ext cx="7886700" cy="112514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0" name="TextBox 9">
            <a:extLst>
              <a:ext uri="{FF2B5EF4-FFF2-40B4-BE49-F238E27FC236}">
                <a16:creationId xmlns:a16="http://schemas.microsoft.com/office/drawing/2014/main" id="{BB060EF7-85EE-E947-BD14-C2C6175E02AD}"/>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spTree>
    <p:extLst>
      <p:ext uri="{BB962C8B-B14F-4D97-AF65-F5344CB8AC3E}">
        <p14:creationId xmlns:p14="http://schemas.microsoft.com/office/powerpoint/2010/main" val="2279421079"/>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Break -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BE322A-3707-474A-A67D-F0DF114023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60203"/>
          <a:stretch/>
        </p:blipFill>
        <p:spPr>
          <a:xfrm>
            <a:off x="0" y="0"/>
            <a:ext cx="9144000" cy="5143500"/>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640440"/>
            <a:ext cx="7886700" cy="112514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10" name="TextBox 9">
            <a:extLst>
              <a:ext uri="{FF2B5EF4-FFF2-40B4-BE49-F238E27FC236}">
                <a16:creationId xmlns:a16="http://schemas.microsoft.com/office/drawing/2014/main" id="{CC1F54D9-9865-4C46-BBF1-F39E31A67911}"/>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spTree>
    <p:extLst>
      <p:ext uri="{BB962C8B-B14F-4D97-AF65-F5344CB8AC3E}">
        <p14:creationId xmlns:p14="http://schemas.microsoft.com/office/powerpoint/2010/main" val="2750370530"/>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Break - Turquois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09EFBA-1707-CE4A-A6C1-56B9E449828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203"/>
          <a:stretch/>
        </p:blipFill>
        <p:spPr>
          <a:xfrm>
            <a:off x="0" y="0"/>
            <a:ext cx="9144000" cy="5143500"/>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640440"/>
            <a:ext cx="7886700" cy="112514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9" name="TextBox 8">
            <a:extLst>
              <a:ext uri="{FF2B5EF4-FFF2-40B4-BE49-F238E27FC236}">
                <a16:creationId xmlns:a16="http://schemas.microsoft.com/office/drawing/2014/main" id="{28248F70-9C91-7743-813A-CA4A83F1F9F9}"/>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spTree>
    <p:extLst>
      <p:ext uri="{BB962C8B-B14F-4D97-AF65-F5344CB8AC3E}">
        <p14:creationId xmlns:p14="http://schemas.microsoft.com/office/powerpoint/2010/main" val="1575324346"/>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Full background imag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F78D4D1-DA0F-2246-A5D9-D1BE2372B4D4}"/>
              </a:ext>
            </a:extLst>
          </p:cNvPr>
          <p:cNvPicPr>
            <a:picLocks noChangeAspect="1"/>
          </p:cNvPicPr>
          <p:nvPr/>
        </p:nvPicPr>
        <p:blipFill rotWithShape="1">
          <a:blip r:embed="rId2">
            <a:extLst>
              <a:ext uri="{28A0092B-C50C-407E-A947-70E740481C1C}">
                <a14:useLocalDpi xmlns:a14="http://schemas.microsoft.com/office/drawing/2010/main"/>
              </a:ext>
            </a:extLst>
          </a:blip>
          <a:srcRect l="25000"/>
          <a:stretch/>
        </p:blipFill>
        <p:spPr>
          <a:xfrm>
            <a:off x="0" y="0"/>
            <a:ext cx="9144000" cy="5143500"/>
          </a:xfrm>
          <a:prstGeom prst="rect">
            <a:avLst/>
          </a:prstGeom>
        </p:spPr>
      </p:pic>
      <p:sp>
        <p:nvSpPr>
          <p:cNvPr id="3" name="Slide Number Placeholder 2">
            <a:extLst>
              <a:ext uri="{FF2B5EF4-FFF2-40B4-BE49-F238E27FC236}">
                <a16:creationId xmlns:a16="http://schemas.microsoft.com/office/drawing/2014/main" id="{876BA647-502F-7E42-B7CD-B17634255562}"/>
              </a:ext>
            </a:extLst>
          </p:cNvPr>
          <p:cNvSpPr>
            <a:spLocks noGrp="1"/>
          </p:cNvSpPr>
          <p:nvPr>
            <p:ph type="sldNum" sz="quarter" idx="10"/>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6" name="Content Placeholder 2">
            <a:extLst>
              <a:ext uri="{FF2B5EF4-FFF2-40B4-BE49-F238E27FC236}">
                <a16:creationId xmlns:a16="http://schemas.microsoft.com/office/drawing/2014/main" id="{643B7A77-8C9C-DA43-AF45-CF1832142FAF}"/>
              </a:ext>
            </a:extLst>
          </p:cNvPr>
          <p:cNvSpPr>
            <a:spLocks noGrp="1"/>
          </p:cNvSpPr>
          <p:nvPr>
            <p:ph sz="half" idx="1"/>
          </p:nvPr>
        </p:nvSpPr>
        <p:spPr>
          <a:xfrm>
            <a:off x="628649" y="415631"/>
            <a:ext cx="4317820" cy="3238717"/>
          </a:xfrm>
          <a:solidFill>
            <a:schemeClr val="bg1">
              <a:alpha val="85000"/>
            </a:schemeClr>
          </a:solidFill>
        </p:spPr>
        <p:txBody>
          <a:bodyPr lIns="144000" tIns="144000" rIns="144000" bIns="144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Box 10">
            <a:extLst>
              <a:ext uri="{FF2B5EF4-FFF2-40B4-BE49-F238E27FC236}">
                <a16:creationId xmlns:a16="http://schemas.microsoft.com/office/drawing/2014/main" id="{AFF39ACD-D71E-BB47-BBCF-F1C2CCCBC57C}"/>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pic>
        <p:nvPicPr>
          <p:cNvPr id="7" name="Picture 6">
            <a:extLst>
              <a:ext uri="{FF2B5EF4-FFF2-40B4-BE49-F238E27FC236}">
                <a16:creationId xmlns:a16="http://schemas.microsoft.com/office/drawing/2014/main" id="{594498BF-C9D9-9646-946E-B66D6B5402C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5000"/>
          <a:stretch/>
        </p:blipFill>
        <p:spPr>
          <a:xfrm>
            <a:off x="0" y="0"/>
            <a:ext cx="9144000" cy="5143500"/>
          </a:xfrm>
          <a:prstGeom prst="rect">
            <a:avLst/>
          </a:prstGeom>
        </p:spPr>
      </p:pic>
      <p:sp>
        <p:nvSpPr>
          <p:cNvPr id="10" name="TextBox 9">
            <a:extLst>
              <a:ext uri="{FF2B5EF4-FFF2-40B4-BE49-F238E27FC236}">
                <a16:creationId xmlns:a16="http://schemas.microsoft.com/office/drawing/2014/main" id="{32D6CD7E-A071-E841-B40D-C252487B4201}"/>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pic>
        <p:nvPicPr>
          <p:cNvPr id="16" name="Picture 15">
            <a:extLst>
              <a:ext uri="{FF2B5EF4-FFF2-40B4-BE49-F238E27FC236}">
                <a16:creationId xmlns:a16="http://schemas.microsoft.com/office/drawing/2014/main" id="{F569A3B6-600E-9C42-B64D-105F53397A6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24000" y="3014429"/>
            <a:ext cx="4320000" cy="2111099"/>
          </a:xfrm>
          <a:prstGeom prst="rect">
            <a:avLst/>
          </a:prstGeom>
        </p:spPr>
      </p:pic>
    </p:spTree>
    <p:extLst>
      <p:ext uri="{BB962C8B-B14F-4D97-AF65-F5344CB8AC3E}">
        <p14:creationId xmlns:p14="http://schemas.microsoft.com/office/powerpoint/2010/main" val="13301614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ext plus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096108"/>
            <a:ext cx="3886200" cy="3263504"/>
          </a:xfrm>
        </p:spPr>
        <p:txBody>
          <a:bodyPr>
            <a:normAutofit/>
          </a:bodyPr>
          <a:lstStyle>
            <a:lvl1pPr>
              <a:defRPr sz="1200"/>
            </a:lvl1pPr>
            <a:lvl2pPr marL="159300" indent="-159300">
              <a:defRPr sz="1200"/>
            </a:lvl2pPr>
            <a:lvl3pPr marL="429300" indent="-159300">
              <a:defRPr sz="1200"/>
            </a:lvl3pPr>
            <a:lvl4pPr marL="699300" indent="-159300">
              <a:defRPr sz="1200"/>
            </a:lvl4pPr>
            <a:lvl5pPr marL="969300" indent="-1593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10" name="TextBox 9">
            <a:extLst>
              <a:ext uri="{FF2B5EF4-FFF2-40B4-BE49-F238E27FC236}">
                <a16:creationId xmlns:a16="http://schemas.microsoft.com/office/drawing/2014/main" id="{3D0203ED-4535-8D48-8BF1-BD081B081106}"/>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12" name="Picture Placeholder 11">
            <a:extLst>
              <a:ext uri="{FF2B5EF4-FFF2-40B4-BE49-F238E27FC236}">
                <a16:creationId xmlns:a16="http://schemas.microsoft.com/office/drawing/2014/main" id="{20C87A7F-1995-784B-8073-50A91DE6CFEF}"/>
              </a:ext>
            </a:extLst>
          </p:cNvPr>
          <p:cNvSpPr>
            <a:spLocks noGrp="1"/>
          </p:cNvSpPr>
          <p:nvPr>
            <p:ph type="pic" sz="quarter" idx="13"/>
          </p:nvPr>
        </p:nvSpPr>
        <p:spPr>
          <a:xfrm>
            <a:off x="4629150" y="1146908"/>
            <a:ext cx="3886200" cy="2916000"/>
          </a:xfrm>
        </p:spPr>
        <p:txBody>
          <a:bodyPr/>
          <a:lstStyle/>
          <a:p>
            <a:r>
              <a:rPr lang="en-US"/>
              <a:t>Click icon to add picture</a:t>
            </a:r>
            <a:endParaRPr lang="en-US" dirty="0"/>
          </a:p>
        </p:txBody>
      </p:sp>
      <p:sp>
        <p:nvSpPr>
          <p:cNvPr id="8" name="TextBox 7">
            <a:extLst>
              <a:ext uri="{FF2B5EF4-FFF2-40B4-BE49-F238E27FC236}">
                <a16:creationId xmlns:a16="http://schemas.microsoft.com/office/drawing/2014/main" id="{8BD648E6-6016-BC43-8CA3-C328B5FF1A07}"/>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3124472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Break - Turquois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09EFBA-1707-CE4A-A6C1-56B9E449828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60203"/>
          <a:stretch/>
        </p:blipFill>
        <p:spPr>
          <a:xfrm>
            <a:off x="0" y="0"/>
            <a:ext cx="9144000" cy="5143500"/>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2640440"/>
            <a:ext cx="7886700" cy="112514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sp>
        <p:nvSpPr>
          <p:cNvPr id="9" name="TextBox 8">
            <a:extLst>
              <a:ext uri="{FF2B5EF4-FFF2-40B4-BE49-F238E27FC236}">
                <a16:creationId xmlns:a16="http://schemas.microsoft.com/office/drawing/2014/main" id="{28248F70-9C91-7743-813A-CA4A83F1F9F9}"/>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bg1"/>
                </a:solidFill>
              </a:rPr>
              <a:t>Centre of expertise</a:t>
            </a:r>
            <a:br>
              <a:rPr lang="en-GB" sz="825" dirty="0">
                <a:solidFill>
                  <a:schemeClr val="bg1"/>
                </a:solidFill>
              </a:rPr>
            </a:br>
            <a:r>
              <a:rPr lang="en-GB" sz="825" dirty="0">
                <a:solidFill>
                  <a:schemeClr val="bg1"/>
                </a:solidFill>
              </a:rPr>
              <a:t>on child sexual abuse</a:t>
            </a:r>
          </a:p>
        </p:txBody>
      </p:sp>
    </p:spTree>
    <p:extLst>
      <p:ext uri="{BB962C8B-B14F-4D97-AF65-F5344CB8AC3E}">
        <p14:creationId xmlns:p14="http://schemas.microsoft.com/office/powerpoint/2010/main" val="748607441"/>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2C11CBED-4DDC-AC4E-9915-6DA92D84706F}"/>
              </a:ext>
            </a:extLst>
          </p:cNvPr>
          <p:cNvSpPr>
            <a:spLocks noGrp="1"/>
          </p:cNvSpPr>
          <p:nvPr>
            <p:ph sz="half" idx="14"/>
          </p:nvPr>
        </p:nvSpPr>
        <p:spPr>
          <a:xfrm>
            <a:off x="4636206" y="1096108"/>
            <a:ext cx="3886200" cy="3263504"/>
          </a:xfrm>
        </p:spPr>
        <p:txBody>
          <a:bodyPr>
            <a:normAutofit/>
          </a:bodyPr>
          <a:lstStyle>
            <a:lvl1pPr>
              <a:defRPr sz="1200"/>
            </a:lvl1pPr>
            <a:lvl2pPr marL="159300" indent="-159300">
              <a:defRPr sz="1200"/>
            </a:lvl2pPr>
            <a:lvl3pPr marL="429300" indent="-159300">
              <a:defRPr sz="1200"/>
            </a:lvl3pPr>
            <a:lvl4pPr marL="699300" indent="-159300">
              <a:defRPr sz="1200"/>
            </a:lvl4pPr>
            <a:lvl5pPr marL="969300" indent="-1593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096108"/>
            <a:ext cx="3886200" cy="3263504"/>
          </a:xfrm>
        </p:spPr>
        <p:txBody>
          <a:bodyPr>
            <a:normAutofit/>
          </a:bodyPr>
          <a:lstStyle>
            <a:lvl1pPr>
              <a:defRPr sz="1200"/>
            </a:lvl1pPr>
            <a:lvl2pPr marL="159300" indent="-159300">
              <a:defRPr sz="1200"/>
            </a:lvl2pPr>
            <a:lvl3pPr marL="429300" indent="-159300">
              <a:defRPr sz="1200"/>
            </a:lvl3pPr>
            <a:lvl4pPr marL="699300" indent="-159300">
              <a:defRPr sz="1200"/>
            </a:lvl4pPr>
            <a:lvl5pPr marL="969300" indent="-1593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10" name="TextBox 9">
            <a:extLst>
              <a:ext uri="{FF2B5EF4-FFF2-40B4-BE49-F238E27FC236}">
                <a16:creationId xmlns:a16="http://schemas.microsoft.com/office/drawing/2014/main" id="{3D0203ED-4535-8D48-8BF1-BD081B081106}"/>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9" name="TextBox 8">
            <a:extLst>
              <a:ext uri="{FF2B5EF4-FFF2-40B4-BE49-F238E27FC236}">
                <a16:creationId xmlns:a16="http://schemas.microsoft.com/office/drawing/2014/main" id="{CA27B72E-16E2-AF4B-98AA-257736C98E02}"/>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22476084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38949"/>
            <a:ext cx="7740436" cy="63624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063269"/>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681203"/>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063269"/>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681203"/>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5512AD5A-2C28-1D42-B971-4292A709C8F6}" type="slidenum">
              <a:rPr lang="en-US" smtClean="0"/>
              <a:t>‹#›</a:t>
            </a:fld>
            <a:endParaRPr lang="en-US"/>
          </a:p>
        </p:txBody>
      </p:sp>
      <p:sp>
        <p:nvSpPr>
          <p:cNvPr id="14" name="TextBox 13">
            <a:extLst>
              <a:ext uri="{FF2B5EF4-FFF2-40B4-BE49-F238E27FC236}">
                <a16:creationId xmlns:a16="http://schemas.microsoft.com/office/drawing/2014/main" id="{19B14DE5-8ABB-6A46-ACC8-25D20D95F6CC}"/>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10" name="TextBox 9">
            <a:extLst>
              <a:ext uri="{FF2B5EF4-FFF2-40B4-BE49-F238E27FC236}">
                <a16:creationId xmlns:a16="http://schemas.microsoft.com/office/drawing/2014/main" id="{1CDB5494-B8E0-2F4A-A1FB-235B053BCB6B}"/>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9834183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Chart &amp; diagram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5512AD5A-2C28-1D42-B971-4292A709C8F6}" type="slidenum">
              <a:rPr lang="en-US" smtClean="0"/>
              <a:t>‹#›</a:t>
            </a:fld>
            <a:endParaRPr lang="en-US"/>
          </a:p>
        </p:txBody>
      </p:sp>
      <p:sp>
        <p:nvSpPr>
          <p:cNvPr id="7" name="TextBox 6">
            <a:extLst>
              <a:ext uri="{FF2B5EF4-FFF2-40B4-BE49-F238E27FC236}">
                <a16:creationId xmlns:a16="http://schemas.microsoft.com/office/drawing/2014/main" id="{521F4ADD-9203-8A41-8628-E841BA5FD0E4}"/>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9" name="Content Placeholder 2">
            <a:extLst>
              <a:ext uri="{FF2B5EF4-FFF2-40B4-BE49-F238E27FC236}">
                <a16:creationId xmlns:a16="http://schemas.microsoft.com/office/drawing/2014/main" id="{E7292226-EC88-AC48-BEC5-3D29C7647384}"/>
              </a:ext>
            </a:extLst>
          </p:cNvPr>
          <p:cNvSpPr>
            <a:spLocks noGrp="1"/>
          </p:cNvSpPr>
          <p:nvPr>
            <p:ph idx="13"/>
          </p:nvPr>
        </p:nvSpPr>
        <p:spPr>
          <a:xfrm>
            <a:off x="628651" y="1096108"/>
            <a:ext cx="7886699" cy="3365825"/>
          </a:xfrm>
        </p:spPr>
        <p:txBody>
          <a:bodyPr/>
          <a:lstStyle>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to edit Master text styles</a:t>
            </a:r>
          </a:p>
        </p:txBody>
      </p:sp>
      <p:sp>
        <p:nvSpPr>
          <p:cNvPr id="6" name="TextBox 5">
            <a:extLst>
              <a:ext uri="{FF2B5EF4-FFF2-40B4-BE49-F238E27FC236}">
                <a16:creationId xmlns:a16="http://schemas.microsoft.com/office/drawing/2014/main" id="{833E60FA-16C1-F741-ABA5-287A0F0189E0}"/>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12603854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2AD5A-2C28-1D42-B971-4292A709C8F6}" type="slidenum">
              <a:rPr lang="en-US" smtClean="0"/>
              <a:t>‹#›</a:t>
            </a:fld>
            <a:endParaRPr lang="en-US"/>
          </a:p>
        </p:txBody>
      </p:sp>
      <p:sp>
        <p:nvSpPr>
          <p:cNvPr id="6" name="TextBox 5">
            <a:extLst>
              <a:ext uri="{FF2B5EF4-FFF2-40B4-BE49-F238E27FC236}">
                <a16:creationId xmlns:a16="http://schemas.microsoft.com/office/drawing/2014/main" id="{C0F77B8E-943B-C349-BA13-ACE051C28835}"/>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5" name="TextBox 4">
            <a:extLst>
              <a:ext uri="{FF2B5EF4-FFF2-40B4-BE49-F238E27FC236}">
                <a16:creationId xmlns:a16="http://schemas.microsoft.com/office/drawing/2014/main" id="{5AE240E5-84EC-1C4B-8020-AA28CDAEC501}"/>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10523555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9" name="TextBox 8">
            <a:extLst>
              <a:ext uri="{FF2B5EF4-FFF2-40B4-BE49-F238E27FC236}">
                <a16:creationId xmlns:a16="http://schemas.microsoft.com/office/drawing/2014/main" id="{2E05D63C-6A68-8241-8E91-FF5ECD26414F}"/>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8" name="TextBox 7">
            <a:extLst>
              <a:ext uri="{FF2B5EF4-FFF2-40B4-BE49-F238E27FC236}">
                <a16:creationId xmlns:a16="http://schemas.microsoft.com/office/drawing/2014/main" id="{AC6B21F5-F2B1-634D-9F80-07B32A0E3C1C}"/>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16310481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9" name="TextBox 8">
            <a:extLst>
              <a:ext uri="{FF2B5EF4-FFF2-40B4-BE49-F238E27FC236}">
                <a16:creationId xmlns:a16="http://schemas.microsoft.com/office/drawing/2014/main" id="{CEBA9D34-3FD9-4A4B-8B30-695ABCD3449C}"/>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8" name="TextBox 7">
            <a:extLst>
              <a:ext uri="{FF2B5EF4-FFF2-40B4-BE49-F238E27FC236}">
                <a16:creationId xmlns:a16="http://schemas.microsoft.com/office/drawing/2014/main" id="{9897661E-0C21-FE48-B815-A7B9DAD303A9}"/>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3379907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t>‹#›</a:t>
            </a:fld>
            <a:endParaRPr lang="en-US"/>
          </a:p>
        </p:txBody>
      </p:sp>
      <p:sp>
        <p:nvSpPr>
          <p:cNvPr id="8" name="TextBox 7">
            <a:extLst>
              <a:ext uri="{FF2B5EF4-FFF2-40B4-BE49-F238E27FC236}">
                <a16:creationId xmlns:a16="http://schemas.microsoft.com/office/drawing/2014/main" id="{FFD8E567-7F32-D24C-A402-337B62206995}"/>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7" name="TextBox 6">
            <a:extLst>
              <a:ext uri="{FF2B5EF4-FFF2-40B4-BE49-F238E27FC236}">
                <a16:creationId xmlns:a16="http://schemas.microsoft.com/office/drawing/2014/main" id="{5AAB65B4-3C6D-A94D-AA98-0370962E54C7}"/>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253188534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t>‹#›</a:t>
            </a:fld>
            <a:endParaRPr lang="en-US"/>
          </a:p>
        </p:txBody>
      </p:sp>
      <p:sp>
        <p:nvSpPr>
          <p:cNvPr id="8" name="TextBox 7">
            <a:extLst>
              <a:ext uri="{FF2B5EF4-FFF2-40B4-BE49-F238E27FC236}">
                <a16:creationId xmlns:a16="http://schemas.microsoft.com/office/drawing/2014/main" id="{7D919947-BD8B-084F-9C86-27A373071C04}"/>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7" name="TextBox 6">
            <a:extLst>
              <a:ext uri="{FF2B5EF4-FFF2-40B4-BE49-F238E27FC236}">
                <a16:creationId xmlns:a16="http://schemas.microsoft.com/office/drawing/2014/main" id="{FE808252-DBE1-3946-B411-B81ECA1D6D7B}"/>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31813440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End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8949"/>
            <a:ext cx="7772400" cy="1156097"/>
          </a:xfrm>
        </p:spPr>
        <p:txBody>
          <a:bodyPr anchor="b">
            <a:normAutofit/>
          </a:bodyPr>
          <a:lstStyle>
            <a:lvl1pPr algn="l">
              <a:defRPr sz="36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85800" y="1645103"/>
            <a:ext cx="7772400" cy="1108472"/>
          </a:xfrm>
        </p:spPr>
        <p:txBody>
          <a:bodyPr>
            <a:normAutofit/>
          </a:bodyPr>
          <a:lstStyle>
            <a:lvl1pPr marL="0" indent="0" algn="l">
              <a:lnSpc>
                <a:spcPct val="100000"/>
              </a:lnSpc>
              <a:spcBef>
                <a:spcPts val="0"/>
              </a:spcBef>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pPr/>
              <a:t>‹#›</a:t>
            </a:fld>
            <a:endParaRPr lang="en-US" dirty="0"/>
          </a:p>
        </p:txBody>
      </p:sp>
      <p:cxnSp>
        <p:nvCxnSpPr>
          <p:cNvPr id="18" name="Straight Connector 17">
            <a:extLst>
              <a:ext uri="{FF2B5EF4-FFF2-40B4-BE49-F238E27FC236}">
                <a16:creationId xmlns:a16="http://schemas.microsoft.com/office/drawing/2014/main" id="{F7CB45E8-2563-8044-ADA9-7EF7E98B475E}"/>
              </a:ext>
            </a:extLst>
          </p:cNvPr>
          <p:cNvCxnSpPr/>
          <p:nvPr/>
        </p:nvCxnSpPr>
        <p:spPr>
          <a:xfrm>
            <a:off x="786296" y="3887089"/>
            <a:ext cx="76719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Footer Placeholder 3">
            <a:extLst>
              <a:ext uri="{FF2B5EF4-FFF2-40B4-BE49-F238E27FC236}">
                <a16:creationId xmlns:a16="http://schemas.microsoft.com/office/drawing/2014/main" id="{D225F92D-823C-974F-8DC5-86221D18E5AF}"/>
              </a:ext>
            </a:extLst>
          </p:cNvPr>
          <p:cNvSpPr txBox="1">
            <a:spLocks/>
          </p:cNvSpPr>
          <p:nvPr userDrawn="1"/>
        </p:nvSpPr>
        <p:spPr>
          <a:xfrm>
            <a:off x="1674394" y="3978840"/>
            <a:ext cx="1634103" cy="848921"/>
          </a:xfrm>
          <a:prstGeom prst="rect">
            <a:avLst/>
          </a:prstGeom>
        </p:spPr>
        <p:txBody>
          <a:bodyPr vert="horz" lIns="68580" tIns="34290" rIns="68580" bIns="34290" rtlCol="0" anchor="t"/>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0"/>
              </a:spcBef>
            </a:pPr>
            <a:r>
              <a:rPr lang="en-GB" sz="825" b="1" dirty="0">
                <a:solidFill>
                  <a:schemeClr val="bg1"/>
                </a:solidFill>
              </a:rPr>
              <a:t>Centre of expertise</a:t>
            </a:r>
          </a:p>
          <a:p>
            <a:pPr>
              <a:spcBef>
                <a:spcPts val="0"/>
              </a:spcBef>
            </a:pPr>
            <a:r>
              <a:rPr lang="en-GB" sz="825" b="1" dirty="0">
                <a:solidFill>
                  <a:schemeClr val="bg1"/>
                </a:solidFill>
              </a:rPr>
              <a:t>on child sexual abuse</a:t>
            </a:r>
          </a:p>
          <a:p>
            <a:pPr>
              <a:spcBef>
                <a:spcPts val="450"/>
              </a:spcBef>
            </a:pPr>
            <a:r>
              <a:rPr lang="en-GB" sz="825" dirty="0">
                <a:solidFill>
                  <a:schemeClr val="bg1"/>
                </a:solidFill>
              </a:rPr>
              <a:t>Tanners Lane</a:t>
            </a:r>
          </a:p>
          <a:p>
            <a:pPr>
              <a:spcBef>
                <a:spcPts val="0"/>
              </a:spcBef>
            </a:pPr>
            <a:r>
              <a:rPr lang="en-GB" sz="825" dirty="0">
                <a:solidFill>
                  <a:schemeClr val="bg1"/>
                </a:solidFill>
              </a:rPr>
              <a:t>Barkingside, </a:t>
            </a:r>
            <a:r>
              <a:rPr lang="en-GB" sz="825" dirty="0" err="1">
                <a:solidFill>
                  <a:schemeClr val="bg1"/>
                </a:solidFill>
              </a:rPr>
              <a:t>Illford</a:t>
            </a:r>
            <a:endParaRPr lang="en-GB" sz="825" dirty="0">
              <a:solidFill>
                <a:schemeClr val="bg1"/>
              </a:solidFill>
            </a:endParaRPr>
          </a:p>
          <a:p>
            <a:pPr>
              <a:spcBef>
                <a:spcPts val="0"/>
              </a:spcBef>
            </a:pPr>
            <a:r>
              <a:rPr lang="en-GB" sz="825" dirty="0">
                <a:solidFill>
                  <a:schemeClr val="bg1"/>
                </a:solidFill>
              </a:rPr>
              <a:t>Essex IG6 1QG</a:t>
            </a:r>
          </a:p>
        </p:txBody>
      </p:sp>
      <p:sp>
        <p:nvSpPr>
          <p:cNvPr id="4" name="Rectangle 3">
            <a:extLst>
              <a:ext uri="{FF2B5EF4-FFF2-40B4-BE49-F238E27FC236}">
                <a16:creationId xmlns:a16="http://schemas.microsoft.com/office/drawing/2014/main" id="{0A972BEE-8832-F448-A1D9-6C7532D69224}"/>
              </a:ext>
            </a:extLst>
          </p:cNvPr>
          <p:cNvSpPr/>
          <p:nvPr userDrawn="1"/>
        </p:nvSpPr>
        <p:spPr>
          <a:xfrm>
            <a:off x="4021020" y="4222364"/>
            <a:ext cx="1247457" cy="219291"/>
          </a:xfrm>
          <a:prstGeom prst="rect">
            <a:avLst/>
          </a:prstGeom>
        </p:spPr>
        <p:txBody>
          <a:bodyPr wrap="none">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825" dirty="0" err="1">
                <a:solidFill>
                  <a:schemeClr val="bg1"/>
                </a:solidFill>
              </a:rPr>
              <a:t>info@csacentre.org.uk</a:t>
            </a:r>
            <a:endParaRPr lang="en-GB" sz="825" dirty="0">
              <a:solidFill>
                <a:schemeClr val="bg1"/>
              </a:solidFill>
            </a:endParaRPr>
          </a:p>
        </p:txBody>
      </p:sp>
      <p:sp>
        <p:nvSpPr>
          <p:cNvPr id="12" name="Rectangle 11">
            <a:extLst>
              <a:ext uri="{FF2B5EF4-FFF2-40B4-BE49-F238E27FC236}">
                <a16:creationId xmlns:a16="http://schemas.microsoft.com/office/drawing/2014/main" id="{32794204-B20B-5C45-A215-2192CB8FAD28}"/>
              </a:ext>
            </a:extLst>
          </p:cNvPr>
          <p:cNvSpPr/>
          <p:nvPr userDrawn="1"/>
        </p:nvSpPr>
        <p:spPr>
          <a:xfrm>
            <a:off x="4021020" y="4402393"/>
            <a:ext cx="1032655" cy="219291"/>
          </a:xfrm>
          <a:prstGeom prst="rect">
            <a:avLst/>
          </a:prstGeom>
        </p:spPr>
        <p:txBody>
          <a:bodyPr wrap="none">
            <a:spAutoFit/>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GB" sz="825" b="1" dirty="0" err="1">
                <a:solidFill>
                  <a:schemeClr val="bg1"/>
                </a:solidFill>
              </a:rPr>
              <a:t>csacentre.org.uk</a:t>
            </a:r>
            <a:endParaRPr lang="en-GB" sz="825" b="1" dirty="0">
              <a:solidFill>
                <a:schemeClr val="bg1"/>
              </a:solidFill>
            </a:endParaRPr>
          </a:p>
        </p:txBody>
      </p:sp>
      <p:sp>
        <p:nvSpPr>
          <p:cNvPr id="13" name="Rectangle 12">
            <a:extLst>
              <a:ext uri="{FF2B5EF4-FFF2-40B4-BE49-F238E27FC236}">
                <a16:creationId xmlns:a16="http://schemas.microsoft.com/office/drawing/2014/main" id="{2EE8B051-8657-5544-9F7A-3EF1A45F9041}"/>
              </a:ext>
            </a:extLst>
          </p:cNvPr>
          <p:cNvSpPr/>
          <p:nvPr userDrawn="1"/>
        </p:nvSpPr>
        <p:spPr>
          <a:xfrm>
            <a:off x="7074275" y="4045821"/>
            <a:ext cx="1483488" cy="219291"/>
          </a:xfrm>
          <a:prstGeom prst="rect">
            <a:avLst/>
          </a:prstGeom>
        </p:spPr>
        <p:txBody>
          <a:bodyPr wrap="square">
            <a:spAutoFit/>
          </a:bodyPr>
          <a:lstStyle/>
          <a:p>
            <a:pPr marL="0" marR="0" indent="0" algn="r" defTabSz="685800" rtl="0" eaLnBrk="1" fontAlgn="auto" latinLnBrk="0" hangingPunct="1">
              <a:lnSpc>
                <a:spcPct val="100000"/>
              </a:lnSpc>
              <a:spcBef>
                <a:spcPts val="0"/>
              </a:spcBef>
              <a:spcAft>
                <a:spcPts val="0"/>
              </a:spcAft>
              <a:buClrTx/>
              <a:buSzTx/>
              <a:buFontTx/>
              <a:buNone/>
              <a:tabLst/>
              <a:defRPr/>
            </a:pPr>
            <a:fld id="{D9C6657E-FFAE-7C44-9B10-1BCF08975DAB}" type="datetime4">
              <a:rPr lang="en-GB" sz="825" smtClean="0">
                <a:solidFill>
                  <a:schemeClr val="bg1"/>
                </a:solidFill>
              </a:rPr>
              <a:pPr marL="0" marR="0" indent="0" algn="r" defTabSz="685800" rtl="0" eaLnBrk="1" fontAlgn="auto" latinLnBrk="0" hangingPunct="1">
                <a:lnSpc>
                  <a:spcPct val="100000"/>
                </a:lnSpc>
                <a:spcBef>
                  <a:spcPts val="0"/>
                </a:spcBef>
                <a:spcAft>
                  <a:spcPts val="0"/>
                </a:spcAft>
                <a:buClrTx/>
                <a:buSzTx/>
                <a:buFontTx/>
                <a:buNone/>
                <a:tabLst/>
                <a:defRPr/>
              </a:pPr>
              <a:t>23 December 2025</a:t>
            </a:fld>
            <a:endParaRPr lang="en-GB" sz="825" dirty="0">
              <a:solidFill>
                <a:schemeClr val="bg1"/>
              </a:solidFill>
            </a:endParaRPr>
          </a:p>
        </p:txBody>
      </p:sp>
      <p:cxnSp>
        <p:nvCxnSpPr>
          <p:cNvPr id="15" name="Straight Connector 14">
            <a:extLst>
              <a:ext uri="{FF2B5EF4-FFF2-40B4-BE49-F238E27FC236}">
                <a16:creationId xmlns:a16="http://schemas.microsoft.com/office/drawing/2014/main" id="{58A0CBF7-D876-A748-A61D-285C23200F1A}"/>
              </a:ext>
            </a:extLst>
          </p:cNvPr>
          <p:cNvCxnSpPr/>
          <p:nvPr userDrawn="1"/>
        </p:nvCxnSpPr>
        <p:spPr>
          <a:xfrm>
            <a:off x="786296" y="3887089"/>
            <a:ext cx="76719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82A1CCFD-EE39-0D45-99A0-48AFEDEB44FF}"/>
              </a:ext>
            </a:extLst>
          </p:cNvPr>
          <p:cNvGrpSpPr/>
          <p:nvPr userDrawn="1"/>
        </p:nvGrpSpPr>
        <p:grpSpPr>
          <a:xfrm>
            <a:off x="4112577" y="4039475"/>
            <a:ext cx="1057300" cy="183603"/>
            <a:chOff x="4112577" y="4039475"/>
            <a:chExt cx="1057300" cy="183603"/>
          </a:xfrm>
        </p:grpSpPr>
        <p:sp>
          <p:nvSpPr>
            <p:cNvPr id="11" name="Footer Placeholder 3">
              <a:extLst>
                <a:ext uri="{FF2B5EF4-FFF2-40B4-BE49-F238E27FC236}">
                  <a16:creationId xmlns:a16="http://schemas.microsoft.com/office/drawing/2014/main" id="{6656B8E7-CA59-5E46-8A83-B802A77F0E08}"/>
                </a:ext>
              </a:extLst>
            </p:cNvPr>
            <p:cNvSpPr txBox="1">
              <a:spLocks/>
            </p:cNvSpPr>
            <p:nvPr/>
          </p:nvSpPr>
          <p:spPr>
            <a:xfrm>
              <a:off x="4262512" y="4039475"/>
              <a:ext cx="907365" cy="169534"/>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Bef>
                  <a:spcPts val="450"/>
                </a:spcBef>
              </a:pPr>
              <a:r>
                <a:rPr lang="en-GB" sz="825" dirty="0">
                  <a:solidFill>
                    <a:schemeClr val="bg1"/>
                  </a:solidFill>
                </a:rPr>
                <a:t>@</a:t>
              </a:r>
              <a:r>
                <a:rPr lang="en-GB" sz="825" dirty="0" err="1">
                  <a:solidFill>
                    <a:schemeClr val="bg1"/>
                  </a:solidFill>
                </a:rPr>
                <a:t>CSACentre</a:t>
              </a:r>
              <a:endParaRPr lang="en-GB" sz="825" dirty="0">
                <a:solidFill>
                  <a:schemeClr val="bg1"/>
                </a:solidFill>
              </a:endParaRPr>
            </a:p>
          </p:txBody>
        </p:sp>
        <p:pic>
          <p:nvPicPr>
            <p:cNvPr id="34" name="Picture 33">
              <a:extLst>
                <a:ext uri="{FF2B5EF4-FFF2-40B4-BE49-F238E27FC236}">
                  <a16:creationId xmlns:a16="http://schemas.microsoft.com/office/drawing/2014/main" id="{EEFA74B1-8F36-BD44-BBD9-CB33B55D68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112577" y="4063842"/>
              <a:ext cx="193261" cy="159236"/>
            </a:xfrm>
            <a:prstGeom prst="rect">
              <a:avLst/>
            </a:prstGeom>
          </p:spPr>
        </p:pic>
      </p:grpSp>
      <p:pic>
        <p:nvPicPr>
          <p:cNvPr id="35" name="Picture 34">
            <a:extLst>
              <a:ext uri="{FF2B5EF4-FFF2-40B4-BE49-F238E27FC236}">
                <a16:creationId xmlns:a16="http://schemas.microsoft.com/office/drawing/2014/main" id="{9C6E6089-4395-0C48-A099-74371A04DAC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14868" t="6637" r="16794" b="5546"/>
          <a:stretch/>
        </p:blipFill>
        <p:spPr>
          <a:xfrm>
            <a:off x="786299" y="4032654"/>
            <a:ext cx="802248" cy="807052"/>
          </a:xfrm>
          <a:prstGeom prst="rect">
            <a:avLst/>
          </a:prstGeom>
        </p:spPr>
      </p:pic>
    </p:spTree>
    <p:extLst>
      <p:ext uri="{BB962C8B-B14F-4D97-AF65-F5344CB8AC3E}">
        <p14:creationId xmlns:p14="http://schemas.microsoft.com/office/powerpoint/2010/main" val="36830514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2C11CBED-4DDC-AC4E-9915-6DA92D84706F}"/>
              </a:ext>
            </a:extLst>
          </p:cNvPr>
          <p:cNvSpPr>
            <a:spLocks noGrp="1"/>
          </p:cNvSpPr>
          <p:nvPr>
            <p:ph sz="half" idx="14"/>
          </p:nvPr>
        </p:nvSpPr>
        <p:spPr>
          <a:xfrm>
            <a:off x="4636206" y="1096108"/>
            <a:ext cx="3886200" cy="3263504"/>
          </a:xfrm>
        </p:spPr>
        <p:txBody>
          <a:bodyPr>
            <a:normAutofit/>
          </a:bodyPr>
          <a:lstStyle>
            <a:lvl1pPr>
              <a:defRPr sz="1200"/>
            </a:lvl1pPr>
            <a:lvl2pPr marL="159296" indent="-159296">
              <a:defRPr sz="1200"/>
            </a:lvl2pPr>
            <a:lvl3pPr marL="429290" indent="-159296">
              <a:defRPr sz="1200"/>
            </a:lvl3pPr>
            <a:lvl4pPr marL="699283" indent="-159296">
              <a:defRPr sz="1200"/>
            </a:lvl4pPr>
            <a:lvl5pPr marL="969276" indent="-159296">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096108"/>
            <a:ext cx="3886200" cy="3263504"/>
          </a:xfrm>
        </p:spPr>
        <p:txBody>
          <a:bodyPr>
            <a:normAutofit/>
          </a:bodyPr>
          <a:lstStyle>
            <a:lvl1pPr>
              <a:defRPr sz="1200"/>
            </a:lvl1pPr>
            <a:lvl2pPr marL="159296" indent="-159296">
              <a:defRPr sz="1200"/>
            </a:lvl2pPr>
            <a:lvl3pPr marL="429290" indent="-159296">
              <a:defRPr sz="1200"/>
            </a:lvl3pPr>
            <a:lvl4pPr marL="699283" indent="-159296">
              <a:defRPr sz="1200"/>
            </a:lvl4pPr>
            <a:lvl5pPr marL="969276" indent="-159296">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10" name="TextBox 9">
            <a:extLst>
              <a:ext uri="{FF2B5EF4-FFF2-40B4-BE49-F238E27FC236}">
                <a16:creationId xmlns:a16="http://schemas.microsoft.com/office/drawing/2014/main" id="{3D0203ED-4535-8D48-8BF1-BD081B081106}"/>
              </a:ext>
            </a:extLst>
          </p:cNvPr>
          <p:cNvSpPr txBox="1"/>
          <p:nvPr/>
        </p:nvSpPr>
        <p:spPr>
          <a:xfrm>
            <a:off x="628652" y="4671991"/>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9" name="TextBox 8">
            <a:extLst>
              <a:ext uri="{FF2B5EF4-FFF2-40B4-BE49-F238E27FC236}">
                <a16:creationId xmlns:a16="http://schemas.microsoft.com/office/drawing/2014/main" id="{CA27B72E-16E2-AF4B-98AA-257736C98E02}"/>
              </a:ext>
            </a:extLst>
          </p:cNvPr>
          <p:cNvSpPr txBox="1"/>
          <p:nvPr userDrawn="1"/>
        </p:nvSpPr>
        <p:spPr>
          <a:xfrm>
            <a:off x="628655" y="4671993"/>
            <a:ext cx="1634103" cy="346249"/>
          </a:xfrm>
          <a:prstGeom prst="rect">
            <a:avLst/>
          </a:prstGeom>
          <a:noFill/>
        </p:spPr>
        <p:txBody>
          <a:bodyPr wrap="square"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1483769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ext plus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096108"/>
            <a:ext cx="3886200" cy="3263504"/>
          </a:xfrm>
        </p:spPr>
        <p:txBody>
          <a:bodyPr>
            <a:normAutofit/>
          </a:bodyPr>
          <a:lstStyle>
            <a:lvl1pPr>
              <a:defRPr sz="1400"/>
            </a:lvl1pPr>
            <a:lvl2pPr marL="159300" indent="-159300">
              <a:defRPr sz="1400"/>
            </a:lvl2pPr>
            <a:lvl3pPr marL="429300" indent="-159300">
              <a:defRPr sz="1400"/>
            </a:lvl3pPr>
            <a:lvl4pPr marL="699300" indent="-159300">
              <a:defRPr sz="1400"/>
            </a:lvl4pPr>
            <a:lvl5pPr marL="969300" indent="-1593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10" name="TextBox 9">
            <a:extLst>
              <a:ext uri="{FF2B5EF4-FFF2-40B4-BE49-F238E27FC236}">
                <a16:creationId xmlns:a16="http://schemas.microsoft.com/office/drawing/2014/main" id="{3D0203ED-4535-8D48-8BF1-BD081B081106}"/>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12" name="Picture Placeholder 11">
            <a:extLst>
              <a:ext uri="{FF2B5EF4-FFF2-40B4-BE49-F238E27FC236}">
                <a16:creationId xmlns:a16="http://schemas.microsoft.com/office/drawing/2014/main" id="{20C87A7F-1995-784B-8073-50A91DE6CFEF}"/>
              </a:ext>
            </a:extLst>
          </p:cNvPr>
          <p:cNvSpPr>
            <a:spLocks noGrp="1"/>
          </p:cNvSpPr>
          <p:nvPr>
            <p:ph type="pic" sz="quarter" idx="13"/>
          </p:nvPr>
        </p:nvSpPr>
        <p:spPr>
          <a:xfrm>
            <a:off x="4629150" y="1146908"/>
            <a:ext cx="3886200" cy="2916000"/>
          </a:xfrm>
        </p:spPr>
        <p:txBody>
          <a:bodyPr/>
          <a:lstStyle/>
          <a:p>
            <a:r>
              <a:rPr lang="en-US"/>
              <a:t>Click icon to add picture</a:t>
            </a:r>
            <a:endParaRPr lang="en-US" dirty="0"/>
          </a:p>
        </p:txBody>
      </p:sp>
      <p:sp>
        <p:nvSpPr>
          <p:cNvPr id="8" name="TextBox 7">
            <a:extLst>
              <a:ext uri="{FF2B5EF4-FFF2-40B4-BE49-F238E27FC236}">
                <a16:creationId xmlns:a16="http://schemas.microsoft.com/office/drawing/2014/main" id="{8BD648E6-6016-BC43-8CA3-C328B5FF1A07}"/>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18765692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19276"/>
            <a:ext cx="7772400" cy="1156097"/>
          </a:xfrm>
        </p:spPr>
        <p:txBody>
          <a:bodyPr anchor="b">
            <a:normAutofit/>
          </a:bodyPr>
          <a:lstStyle>
            <a:lvl1pPr algn="l">
              <a:defRPr sz="3000"/>
            </a:lvl1pPr>
          </a:lstStyle>
          <a:p>
            <a:r>
              <a:rPr lang="en-US" dirty="0"/>
              <a:t>Click to edit Master title style</a:t>
            </a:r>
          </a:p>
        </p:txBody>
      </p:sp>
      <p:sp>
        <p:nvSpPr>
          <p:cNvPr id="3" name="Subtitle 2"/>
          <p:cNvSpPr>
            <a:spLocks noGrp="1"/>
          </p:cNvSpPr>
          <p:nvPr>
            <p:ph type="subTitle" idx="1"/>
          </p:nvPr>
        </p:nvSpPr>
        <p:spPr>
          <a:xfrm>
            <a:off x="685800" y="3044428"/>
            <a:ext cx="7772400" cy="110847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p:cNvSpPr>
            <a:spLocks noGrp="1"/>
          </p:cNvSpPr>
          <p:nvPr>
            <p:ph type="dt" sz="half" idx="10"/>
          </p:nvPr>
        </p:nvSpPr>
        <p:spPr>
          <a:xfrm>
            <a:off x="685800" y="4350546"/>
            <a:ext cx="2057400" cy="273844"/>
          </a:xfrm>
          <a:prstGeom prst="rect">
            <a:avLst/>
          </a:prstGeom>
        </p:spPr>
        <p:txBody>
          <a:bodyPr/>
          <a:lstStyle>
            <a:lvl1pPr>
              <a:defRPr>
                <a:solidFill>
                  <a:schemeClr val="tx2"/>
                </a:solidFill>
              </a:defRPr>
            </a:lvl1pPr>
          </a:lstStyle>
          <a:p>
            <a:endParaRPr lang="en-US" dirty="0">
              <a:solidFill>
                <a:srgbClr val="702474"/>
              </a:solidFill>
            </a:endParaRPr>
          </a:p>
        </p:txBody>
      </p:sp>
      <p:sp>
        <p:nvSpPr>
          <p:cNvPr id="6" name="Slide Number Placeholder 5"/>
          <p:cNvSpPr>
            <a:spLocks noGrp="1"/>
          </p:cNvSpPr>
          <p:nvPr>
            <p:ph type="sldNum" sz="quarter" idx="12"/>
          </p:nvPr>
        </p:nvSpPr>
        <p:spPr/>
        <p:txBody>
          <a:bodyPr/>
          <a:lstStyle/>
          <a:p>
            <a:fld id="{5512AD5A-2C28-1D42-B971-4292A709C8F6}" type="slidenum">
              <a:rPr lang="en-US" smtClean="0">
                <a:solidFill>
                  <a:srgbClr val="555859"/>
                </a:solidFill>
              </a:rPr>
              <a:pPr/>
              <a:t>‹#›</a:t>
            </a:fld>
            <a:endParaRPr lang="en-US" dirty="0">
              <a:solidFill>
                <a:srgbClr val="555859"/>
              </a:solidFill>
            </a:endParaRPr>
          </a:p>
        </p:txBody>
      </p:sp>
      <p:pic>
        <p:nvPicPr>
          <p:cNvPr id="16" name="Picture 15">
            <a:extLst>
              <a:ext uri="{FF2B5EF4-FFF2-40B4-BE49-F238E27FC236}">
                <a16:creationId xmlns:a16="http://schemas.microsoft.com/office/drawing/2014/main" id="{52D1213A-6DF5-D342-A478-23AD6AE04D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868" t="6637" r="16794" b="5546"/>
          <a:stretch/>
        </p:blipFill>
        <p:spPr>
          <a:xfrm>
            <a:off x="786296" y="0"/>
            <a:ext cx="2149305" cy="1621630"/>
          </a:xfrm>
          <a:prstGeom prst="rect">
            <a:avLst/>
          </a:prstGeom>
        </p:spPr>
      </p:pic>
    </p:spTree>
    <p:extLst>
      <p:ext uri="{BB962C8B-B14F-4D97-AF65-F5344CB8AC3E}">
        <p14:creationId xmlns:p14="http://schemas.microsoft.com/office/powerpoint/2010/main" val="15564806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Main conten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buClr>
                <a:schemeClr val="tx1"/>
              </a:buClr>
              <a:defRPr/>
            </a:lvl2pPr>
            <a:lvl3pPr>
              <a:buClr>
                <a:schemeClr val="tx1"/>
              </a:buClr>
              <a:defRPr/>
            </a:lvl3pPr>
            <a:lvl4pPr>
              <a:buClr>
                <a:schemeClr val="tx1"/>
              </a:buClr>
              <a:defRPr/>
            </a:lvl4pPr>
            <a:lvl5pPr>
              <a:buClr>
                <a:schemeClr val="tx1"/>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5512AD5A-2C28-1D42-B971-4292A709C8F6}" type="slidenum">
              <a:rPr lang="en-US" smtClean="0">
                <a:solidFill>
                  <a:srgbClr val="555859"/>
                </a:solidFill>
              </a:rPr>
              <a:pPr/>
              <a:t>‹#›</a:t>
            </a:fld>
            <a:endParaRPr lang="en-US" dirty="0">
              <a:solidFill>
                <a:srgbClr val="555859"/>
              </a:solidFill>
            </a:endParaRPr>
          </a:p>
        </p:txBody>
      </p:sp>
      <p:sp>
        <p:nvSpPr>
          <p:cNvPr id="9" name="TextBox 8">
            <a:extLst>
              <a:ext uri="{FF2B5EF4-FFF2-40B4-BE49-F238E27FC236}">
                <a16:creationId xmlns:a16="http://schemas.microsoft.com/office/drawing/2014/main" id="{720A1F9D-BAD7-B948-8C0F-9870613D4627}"/>
              </a:ext>
            </a:extLst>
          </p:cNvPr>
          <p:cNvSpPr txBox="1"/>
          <p:nvPr userDrawn="1"/>
        </p:nvSpPr>
        <p:spPr>
          <a:xfrm>
            <a:off x="614749" y="4671991"/>
            <a:ext cx="4029259" cy="346249"/>
          </a:xfrm>
          <a:prstGeom prst="rect">
            <a:avLst/>
          </a:prstGeom>
          <a:noFill/>
        </p:spPr>
        <p:txBody>
          <a:bodyPr wrap="square" rtlCol="0">
            <a:spAutoFit/>
          </a:bodyPr>
          <a:lstStyle/>
          <a:p>
            <a:pPr>
              <a:defRPr/>
            </a:pPr>
            <a:r>
              <a:rPr lang="en-GB" sz="825" b="1" dirty="0">
                <a:solidFill>
                  <a:srgbClr val="702474"/>
                </a:solidFill>
              </a:rPr>
              <a:t>Centre of expertise on child sexual abuse</a:t>
            </a:r>
          </a:p>
          <a:p>
            <a:pPr>
              <a:defRPr/>
            </a:pPr>
            <a:r>
              <a:rPr lang="en-GB" sz="825" b="1" dirty="0">
                <a:solidFill>
                  <a:srgbClr val="702474"/>
                </a:solidFill>
              </a:rPr>
              <a:t>Do not distribute without permission of the author</a:t>
            </a:r>
          </a:p>
        </p:txBody>
      </p:sp>
    </p:spTree>
    <p:extLst>
      <p:ext uri="{BB962C8B-B14F-4D97-AF65-F5344CB8AC3E}">
        <p14:creationId xmlns:p14="http://schemas.microsoft.com/office/powerpoint/2010/main" val="23969116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Break - Purpl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396B746-1B87-5B4D-956F-7F32E9593BF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r="11795" b="53195"/>
          <a:stretch/>
        </p:blipFill>
        <p:spPr>
          <a:xfrm>
            <a:off x="0" y="0"/>
            <a:ext cx="9144000" cy="5143500"/>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623888" y="2640441"/>
            <a:ext cx="7886700" cy="112514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solidFill>
                  <a:srgbClr val="FFFFFF"/>
                </a:solidFill>
              </a:rPr>
              <a:pPr/>
              <a:t>‹#›</a:t>
            </a:fld>
            <a:endParaRPr lang="en-US" dirty="0">
              <a:solidFill>
                <a:srgbClr val="FFFFFF"/>
              </a:solidFill>
            </a:endParaRPr>
          </a:p>
        </p:txBody>
      </p:sp>
      <p:sp>
        <p:nvSpPr>
          <p:cNvPr id="11" name="TextBox 10">
            <a:extLst>
              <a:ext uri="{FF2B5EF4-FFF2-40B4-BE49-F238E27FC236}">
                <a16:creationId xmlns:a16="http://schemas.microsoft.com/office/drawing/2014/main" id="{F9A5BEE6-BAF7-5E4F-8ADB-0888ABC457D1}"/>
              </a:ext>
            </a:extLst>
          </p:cNvPr>
          <p:cNvSpPr txBox="1"/>
          <p:nvPr userDrawn="1"/>
        </p:nvSpPr>
        <p:spPr>
          <a:xfrm>
            <a:off x="628651" y="4671991"/>
            <a:ext cx="1634103" cy="346249"/>
          </a:xfrm>
          <a:prstGeom prst="rect">
            <a:avLst/>
          </a:prstGeom>
          <a:noFill/>
        </p:spPr>
        <p:txBody>
          <a:bodyPr wrap="square" rtlCol="0">
            <a:spAutoFit/>
          </a:bodyPr>
          <a:lstStyle/>
          <a:p>
            <a:pPr>
              <a:defRPr/>
            </a:pPr>
            <a:r>
              <a:rPr lang="en-GB" sz="825" b="1" dirty="0">
                <a:solidFill>
                  <a:srgbClr val="FFFFFF"/>
                </a:solidFill>
              </a:rPr>
              <a:t>Centre of expertise</a:t>
            </a:r>
            <a:br>
              <a:rPr lang="en-GB" sz="825" dirty="0">
                <a:solidFill>
                  <a:srgbClr val="FFFFFF"/>
                </a:solidFill>
              </a:rPr>
            </a:br>
            <a:r>
              <a:rPr lang="en-GB" sz="825" dirty="0">
                <a:solidFill>
                  <a:srgbClr val="FFFFFF"/>
                </a:solidFill>
              </a:rPr>
              <a:t>on child sexual abuse</a:t>
            </a:r>
          </a:p>
        </p:txBody>
      </p:sp>
    </p:spTree>
    <p:extLst>
      <p:ext uri="{BB962C8B-B14F-4D97-AF65-F5344CB8AC3E}">
        <p14:creationId xmlns:p14="http://schemas.microsoft.com/office/powerpoint/2010/main" val="31408797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Break - Blu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7B22BD-993A-4A46-AF8B-050F87D6EF2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1817" b="53257"/>
          <a:stretch/>
        </p:blipFill>
        <p:spPr>
          <a:xfrm>
            <a:off x="-9524" y="0"/>
            <a:ext cx="9153525" cy="5143500"/>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623888" y="2640441"/>
            <a:ext cx="7886700" cy="112514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solidFill>
                  <a:srgbClr val="FFFFFF"/>
                </a:solidFill>
              </a:rPr>
              <a:pPr/>
              <a:t>‹#›</a:t>
            </a:fld>
            <a:endParaRPr lang="en-US" dirty="0">
              <a:solidFill>
                <a:srgbClr val="FFFFFF"/>
              </a:solidFill>
            </a:endParaRPr>
          </a:p>
        </p:txBody>
      </p:sp>
      <p:sp>
        <p:nvSpPr>
          <p:cNvPr id="11" name="TextBox 10">
            <a:extLst>
              <a:ext uri="{FF2B5EF4-FFF2-40B4-BE49-F238E27FC236}">
                <a16:creationId xmlns:a16="http://schemas.microsoft.com/office/drawing/2014/main" id="{82314A8C-2B71-FB43-B353-9974B39BFCBB}"/>
              </a:ext>
            </a:extLst>
          </p:cNvPr>
          <p:cNvSpPr txBox="1"/>
          <p:nvPr userDrawn="1"/>
        </p:nvSpPr>
        <p:spPr>
          <a:xfrm>
            <a:off x="628651" y="4671991"/>
            <a:ext cx="1634103" cy="346249"/>
          </a:xfrm>
          <a:prstGeom prst="rect">
            <a:avLst/>
          </a:prstGeom>
          <a:noFill/>
        </p:spPr>
        <p:txBody>
          <a:bodyPr wrap="square" rtlCol="0">
            <a:spAutoFit/>
          </a:bodyPr>
          <a:lstStyle/>
          <a:p>
            <a:pPr>
              <a:defRPr/>
            </a:pPr>
            <a:r>
              <a:rPr lang="en-GB" sz="825" b="1" dirty="0">
                <a:solidFill>
                  <a:srgbClr val="FFFFFF"/>
                </a:solidFill>
              </a:rPr>
              <a:t>Centre of expertise</a:t>
            </a:r>
            <a:br>
              <a:rPr lang="en-GB" sz="825" dirty="0">
                <a:solidFill>
                  <a:srgbClr val="FFFFFF"/>
                </a:solidFill>
              </a:rPr>
            </a:br>
            <a:r>
              <a:rPr lang="en-GB" sz="825" dirty="0">
                <a:solidFill>
                  <a:srgbClr val="FFFFFF"/>
                </a:solidFill>
              </a:rPr>
              <a:t>on child sexual abuse</a:t>
            </a:r>
          </a:p>
        </p:txBody>
      </p:sp>
    </p:spTree>
    <p:extLst>
      <p:ext uri="{BB962C8B-B14F-4D97-AF65-F5344CB8AC3E}">
        <p14:creationId xmlns:p14="http://schemas.microsoft.com/office/powerpoint/2010/main" val="103459266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Break - Bright Green">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AA957E-1B37-9544-82C1-108CEB70234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1542" b="53063"/>
          <a:stretch/>
        </p:blipFill>
        <p:spPr>
          <a:xfrm>
            <a:off x="-9526" y="0"/>
            <a:ext cx="9153525" cy="5148858"/>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623888" y="2640441"/>
            <a:ext cx="7886700" cy="112514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solidFill>
                  <a:srgbClr val="FFFFFF"/>
                </a:solidFill>
              </a:rPr>
              <a:pPr/>
              <a:t>‹#›</a:t>
            </a:fld>
            <a:endParaRPr lang="en-US" dirty="0">
              <a:solidFill>
                <a:srgbClr val="FFFFFF"/>
              </a:solidFill>
            </a:endParaRPr>
          </a:p>
        </p:txBody>
      </p:sp>
      <p:sp>
        <p:nvSpPr>
          <p:cNvPr id="10" name="TextBox 9">
            <a:extLst>
              <a:ext uri="{FF2B5EF4-FFF2-40B4-BE49-F238E27FC236}">
                <a16:creationId xmlns:a16="http://schemas.microsoft.com/office/drawing/2014/main" id="{BB060EF7-85EE-E947-BD14-C2C6175E02AD}"/>
              </a:ext>
            </a:extLst>
          </p:cNvPr>
          <p:cNvSpPr txBox="1"/>
          <p:nvPr userDrawn="1"/>
        </p:nvSpPr>
        <p:spPr>
          <a:xfrm>
            <a:off x="628651" y="4671991"/>
            <a:ext cx="1634103" cy="346249"/>
          </a:xfrm>
          <a:prstGeom prst="rect">
            <a:avLst/>
          </a:prstGeom>
          <a:noFill/>
        </p:spPr>
        <p:txBody>
          <a:bodyPr wrap="square" rtlCol="0">
            <a:spAutoFit/>
          </a:bodyPr>
          <a:lstStyle/>
          <a:p>
            <a:pPr>
              <a:defRPr/>
            </a:pPr>
            <a:r>
              <a:rPr lang="en-GB" sz="825" b="1" dirty="0">
                <a:solidFill>
                  <a:srgbClr val="FFFFFF"/>
                </a:solidFill>
              </a:rPr>
              <a:t>Centre of expertise</a:t>
            </a:r>
            <a:br>
              <a:rPr lang="en-GB" sz="825" dirty="0">
                <a:solidFill>
                  <a:srgbClr val="FFFFFF"/>
                </a:solidFill>
              </a:rPr>
            </a:br>
            <a:r>
              <a:rPr lang="en-GB" sz="825" dirty="0">
                <a:solidFill>
                  <a:srgbClr val="FFFFFF"/>
                </a:solidFill>
              </a:rPr>
              <a:t>on child sexual abuse</a:t>
            </a:r>
          </a:p>
        </p:txBody>
      </p:sp>
    </p:spTree>
    <p:extLst>
      <p:ext uri="{BB962C8B-B14F-4D97-AF65-F5344CB8AC3E}">
        <p14:creationId xmlns:p14="http://schemas.microsoft.com/office/powerpoint/2010/main" val="18843163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Break - Gree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13BAB7C-8BE2-9B41-BB33-42518BE6ED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1631" b="53061"/>
          <a:stretch/>
        </p:blipFill>
        <p:spPr>
          <a:xfrm>
            <a:off x="0" y="1"/>
            <a:ext cx="9144000" cy="5148858"/>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623888" y="2640441"/>
            <a:ext cx="7886700" cy="112514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solidFill>
                  <a:srgbClr val="FFFFFF"/>
                </a:solidFill>
              </a:rPr>
              <a:pPr/>
              <a:t>‹#›</a:t>
            </a:fld>
            <a:endParaRPr lang="en-US" dirty="0">
              <a:solidFill>
                <a:srgbClr val="FFFFFF"/>
              </a:solidFill>
            </a:endParaRPr>
          </a:p>
        </p:txBody>
      </p:sp>
      <p:sp>
        <p:nvSpPr>
          <p:cNvPr id="10" name="TextBox 9">
            <a:extLst>
              <a:ext uri="{FF2B5EF4-FFF2-40B4-BE49-F238E27FC236}">
                <a16:creationId xmlns:a16="http://schemas.microsoft.com/office/drawing/2014/main" id="{CC1F54D9-9865-4C46-BBF1-F39E31A67911}"/>
              </a:ext>
            </a:extLst>
          </p:cNvPr>
          <p:cNvSpPr txBox="1"/>
          <p:nvPr userDrawn="1"/>
        </p:nvSpPr>
        <p:spPr>
          <a:xfrm>
            <a:off x="628651" y="4671991"/>
            <a:ext cx="1634103" cy="346249"/>
          </a:xfrm>
          <a:prstGeom prst="rect">
            <a:avLst/>
          </a:prstGeom>
          <a:noFill/>
        </p:spPr>
        <p:txBody>
          <a:bodyPr wrap="square" rtlCol="0">
            <a:spAutoFit/>
          </a:bodyPr>
          <a:lstStyle/>
          <a:p>
            <a:pPr>
              <a:defRPr/>
            </a:pPr>
            <a:r>
              <a:rPr lang="en-GB" sz="825" b="1" dirty="0">
                <a:solidFill>
                  <a:srgbClr val="FFFFFF"/>
                </a:solidFill>
              </a:rPr>
              <a:t>Centre of expertise</a:t>
            </a:r>
            <a:br>
              <a:rPr lang="en-GB" sz="825" dirty="0">
                <a:solidFill>
                  <a:srgbClr val="FFFFFF"/>
                </a:solidFill>
              </a:rPr>
            </a:br>
            <a:r>
              <a:rPr lang="en-GB" sz="825" dirty="0">
                <a:solidFill>
                  <a:srgbClr val="FFFFFF"/>
                </a:solidFill>
              </a:rPr>
              <a:t>on child sexual abuse</a:t>
            </a:r>
          </a:p>
        </p:txBody>
      </p:sp>
    </p:spTree>
    <p:extLst>
      <p:ext uri="{BB962C8B-B14F-4D97-AF65-F5344CB8AC3E}">
        <p14:creationId xmlns:p14="http://schemas.microsoft.com/office/powerpoint/2010/main" val="1139576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Break - Turquois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0C6D9E-D80A-6A4C-B944-39BD6E4DD8A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1628" b="53108"/>
          <a:stretch/>
        </p:blipFill>
        <p:spPr>
          <a:xfrm>
            <a:off x="-9526" y="0"/>
            <a:ext cx="9153525" cy="5148858"/>
          </a:xfrm>
          <a:prstGeom prst="rect">
            <a:avLst/>
          </a:prstGeom>
        </p:spPr>
      </p:pic>
      <p:sp>
        <p:nvSpPr>
          <p:cNvPr id="2" name="Title 1"/>
          <p:cNvSpPr>
            <a:spLocks noGrp="1"/>
          </p:cNvSpPr>
          <p:nvPr>
            <p:ph type="title"/>
          </p:nvPr>
        </p:nvSpPr>
        <p:spPr>
          <a:xfrm>
            <a:off x="623888" y="1411718"/>
            <a:ext cx="7886700" cy="1208481"/>
          </a:xfrm>
        </p:spPr>
        <p:txBody>
          <a:bodyPr anchor="b">
            <a:normAutofit/>
          </a:bodyPr>
          <a:lstStyle>
            <a:lvl1pPr>
              <a:defRPr sz="2700">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623888" y="2640441"/>
            <a:ext cx="7886700" cy="1125140"/>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solidFill>
                  <a:srgbClr val="FFFFFF"/>
                </a:solidFill>
              </a:rPr>
              <a:pPr/>
              <a:t>‹#›</a:t>
            </a:fld>
            <a:endParaRPr lang="en-US" dirty="0">
              <a:solidFill>
                <a:srgbClr val="FFFFFF"/>
              </a:solidFill>
            </a:endParaRPr>
          </a:p>
        </p:txBody>
      </p:sp>
      <p:sp>
        <p:nvSpPr>
          <p:cNvPr id="9" name="TextBox 8">
            <a:extLst>
              <a:ext uri="{FF2B5EF4-FFF2-40B4-BE49-F238E27FC236}">
                <a16:creationId xmlns:a16="http://schemas.microsoft.com/office/drawing/2014/main" id="{28248F70-9C91-7743-813A-CA4A83F1F9F9}"/>
              </a:ext>
            </a:extLst>
          </p:cNvPr>
          <p:cNvSpPr txBox="1"/>
          <p:nvPr userDrawn="1"/>
        </p:nvSpPr>
        <p:spPr>
          <a:xfrm>
            <a:off x="628651" y="4671991"/>
            <a:ext cx="1634103" cy="346249"/>
          </a:xfrm>
          <a:prstGeom prst="rect">
            <a:avLst/>
          </a:prstGeom>
          <a:noFill/>
        </p:spPr>
        <p:txBody>
          <a:bodyPr wrap="square" rtlCol="0">
            <a:spAutoFit/>
          </a:bodyPr>
          <a:lstStyle/>
          <a:p>
            <a:pPr>
              <a:defRPr/>
            </a:pPr>
            <a:r>
              <a:rPr lang="en-GB" sz="825" b="1" dirty="0">
                <a:solidFill>
                  <a:srgbClr val="FFFFFF"/>
                </a:solidFill>
              </a:rPr>
              <a:t>Centre of expertise</a:t>
            </a:r>
            <a:br>
              <a:rPr lang="en-GB" sz="825" dirty="0">
                <a:solidFill>
                  <a:srgbClr val="FFFFFF"/>
                </a:solidFill>
              </a:rPr>
            </a:br>
            <a:r>
              <a:rPr lang="en-GB" sz="825" dirty="0">
                <a:solidFill>
                  <a:srgbClr val="FFFFFF"/>
                </a:solidFill>
              </a:rPr>
              <a:t>on child sexual abuse</a:t>
            </a:r>
          </a:p>
        </p:txBody>
      </p:sp>
    </p:spTree>
    <p:extLst>
      <p:ext uri="{BB962C8B-B14F-4D97-AF65-F5344CB8AC3E}">
        <p14:creationId xmlns:p14="http://schemas.microsoft.com/office/powerpoint/2010/main" val="29904524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ull background imag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F78D4D1-DA0F-2246-A5D9-D1BE2372B4D4}"/>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25000"/>
          <a:stretch/>
        </p:blipFill>
        <p:spPr>
          <a:xfrm>
            <a:off x="0" y="0"/>
            <a:ext cx="9144000" cy="5143500"/>
          </a:xfrm>
          <a:prstGeom prst="rect">
            <a:avLst/>
          </a:prstGeom>
        </p:spPr>
      </p:pic>
      <p:sp>
        <p:nvSpPr>
          <p:cNvPr id="3" name="Slide Number Placeholder 2">
            <a:extLst>
              <a:ext uri="{FF2B5EF4-FFF2-40B4-BE49-F238E27FC236}">
                <a16:creationId xmlns:a16="http://schemas.microsoft.com/office/drawing/2014/main" id="{876BA647-502F-7E42-B7CD-B17634255562}"/>
              </a:ext>
            </a:extLst>
          </p:cNvPr>
          <p:cNvSpPr>
            <a:spLocks noGrp="1"/>
          </p:cNvSpPr>
          <p:nvPr>
            <p:ph type="sldNum" sz="quarter" idx="10"/>
          </p:nvPr>
        </p:nvSpPr>
        <p:spPr/>
        <p:txBody>
          <a:bodyPr/>
          <a:lstStyle>
            <a:lvl1pPr>
              <a:defRPr>
                <a:solidFill>
                  <a:schemeClr val="bg1"/>
                </a:solidFill>
              </a:defRPr>
            </a:lvl1pPr>
          </a:lstStyle>
          <a:p>
            <a:fld id="{5512AD5A-2C28-1D42-B971-4292A709C8F6}" type="slidenum">
              <a:rPr lang="en-US" smtClean="0">
                <a:solidFill>
                  <a:srgbClr val="FFFFFF"/>
                </a:solidFill>
              </a:rPr>
              <a:pPr/>
              <a:t>‹#›</a:t>
            </a:fld>
            <a:endParaRPr lang="en-US" dirty="0">
              <a:solidFill>
                <a:srgbClr val="FFFFFF"/>
              </a:solidFill>
            </a:endParaRPr>
          </a:p>
        </p:txBody>
      </p:sp>
      <p:sp>
        <p:nvSpPr>
          <p:cNvPr id="6" name="Content Placeholder 2">
            <a:extLst>
              <a:ext uri="{FF2B5EF4-FFF2-40B4-BE49-F238E27FC236}">
                <a16:creationId xmlns:a16="http://schemas.microsoft.com/office/drawing/2014/main" id="{643B7A77-8C9C-DA43-AF45-CF1832142FAF}"/>
              </a:ext>
            </a:extLst>
          </p:cNvPr>
          <p:cNvSpPr>
            <a:spLocks noGrp="1"/>
          </p:cNvSpPr>
          <p:nvPr>
            <p:ph sz="half" idx="1"/>
          </p:nvPr>
        </p:nvSpPr>
        <p:spPr>
          <a:xfrm>
            <a:off x="628650" y="415632"/>
            <a:ext cx="4317820" cy="3238717"/>
          </a:xfrm>
          <a:solidFill>
            <a:schemeClr val="bg1">
              <a:alpha val="85000"/>
            </a:schemeClr>
          </a:solidFill>
        </p:spPr>
        <p:txBody>
          <a:bodyPr lIns="144000" tIns="144000" rIns="144000" bIns="14400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0B4BAC52-C71B-AD40-BB9E-3AF62226ABC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824000" y="3560177"/>
            <a:ext cx="4320000" cy="1583324"/>
          </a:xfrm>
          <a:prstGeom prst="rect">
            <a:avLst/>
          </a:prstGeom>
        </p:spPr>
      </p:pic>
      <p:sp>
        <p:nvSpPr>
          <p:cNvPr id="11" name="TextBox 10">
            <a:extLst>
              <a:ext uri="{FF2B5EF4-FFF2-40B4-BE49-F238E27FC236}">
                <a16:creationId xmlns:a16="http://schemas.microsoft.com/office/drawing/2014/main" id="{AFF39ACD-D71E-BB47-BBCF-F1C2CCCBC57C}"/>
              </a:ext>
            </a:extLst>
          </p:cNvPr>
          <p:cNvSpPr txBox="1"/>
          <p:nvPr userDrawn="1"/>
        </p:nvSpPr>
        <p:spPr>
          <a:xfrm>
            <a:off x="628651" y="4671991"/>
            <a:ext cx="1634103" cy="346249"/>
          </a:xfrm>
          <a:prstGeom prst="rect">
            <a:avLst/>
          </a:prstGeom>
          <a:noFill/>
        </p:spPr>
        <p:txBody>
          <a:bodyPr wrap="square" rtlCol="0">
            <a:spAutoFit/>
          </a:bodyPr>
          <a:lstStyle/>
          <a:p>
            <a:pPr>
              <a:defRPr/>
            </a:pPr>
            <a:r>
              <a:rPr lang="en-GB" sz="825" b="1" dirty="0">
                <a:solidFill>
                  <a:srgbClr val="FFFFFF"/>
                </a:solidFill>
              </a:rPr>
              <a:t>Centre of expertise</a:t>
            </a:r>
            <a:br>
              <a:rPr lang="en-GB" sz="825" dirty="0">
                <a:solidFill>
                  <a:srgbClr val="FFFFFF"/>
                </a:solidFill>
              </a:rPr>
            </a:br>
            <a:r>
              <a:rPr lang="en-GB" sz="825" dirty="0">
                <a:solidFill>
                  <a:srgbClr val="FFFFFF"/>
                </a:solidFill>
              </a:rPr>
              <a:t>on child sexual abuse</a:t>
            </a:r>
          </a:p>
        </p:txBody>
      </p:sp>
    </p:spTree>
    <p:extLst>
      <p:ext uri="{BB962C8B-B14F-4D97-AF65-F5344CB8AC3E}">
        <p14:creationId xmlns:p14="http://schemas.microsoft.com/office/powerpoint/2010/main" val="39348260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plus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096108"/>
            <a:ext cx="3886200" cy="3263504"/>
          </a:xfrm>
        </p:spPr>
        <p:txBody>
          <a:bodyPr>
            <a:normAutofit/>
          </a:bodyPr>
          <a:lstStyle>
            <a:lvl1pPr>
              <a:defRPr sz="1200"/>
            </a:lvl1pPr>
            <a:lvl2pPr marL="159300" indent="-159300">
              <a:defRPr sz="1200"/>
            </a:lvl2pPr>
            <a:lvl3pPr marL="429300" indent="-159300">
              <a:defRPr sz="1200"/>
            </a:lvl3pPr>
            <a:lvl4pPr marL="699300" indent="-159300">
              <a:defRPr sz="1200"/>
            </a:lvl4pPr>
            <a:lvl5pPr marL="969300" indent="-159300">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5512AD5A-2C28-1D42-B971-4292A709C8F6}" type="slidenum">
              <a:rPr lang="en-US" smtClean="0">
                <a:solidFill>
                  <a:srgbClr val="555859"/>
                </a:solidFill>
              </a:rPr>
              <a:pPr/>
              <a:t>‹#›</a:t>
            </a:fld>
            <a:endParaRPr lang="en-US" dirty="0">
              <a:solidFill>
                <a:srgbClr val="555859"/>
              </a:solidFill>
            </a:endParaRPr>
          </a:p>
        </p:txBody>
      </p:sp>
      <p:sp>
        <p:nvSpPr>
          <p:cNvPr id="10" name="TextBox 9">
            <a:extLst>
              <a:ext uri="{FF2B5EF4-FFF2-40B4-BE49-F238E27FC236}">
                <a16:creationId xmlns:a16="http://schemas.microsoft.com/office/drawing/2014/main" id="{3D0203ED-4535-8D48-8BF1-BD081B081106}"/>
              </a:ext>
            </a:extLst>
          </p:cNvPr>
          <p:cNvSpPr txBox="1"/>
          <p:nvPr userDrawn="1"/>
        </p:nvSpPr>
        <p:spPr>
          <a:xfrm>
            <a:off x="628651" y="4671991"/>
            <a:ext cx="1634103" cy="346249"/>
          </a:xfrm>
          <a:prstGeom prst="rect">
            <a:avLst/>
          </a:prstGeom>
          <a:noFill/>
        </p:spPr>
        <p:txBody>
          <a:bodyPr wrap="square" rtlCol="0">
            <a:spAutoFit/>
          </a:bodyPr>
          <a:lstStyle/>
          <a:p>
            <a:pPr>
              <a:defRPr/>
            </a:pPr>
            <a:r>
              <a:rPr lang="en-GB" sz="825" b="1" dirty="0">
                <a:solidFill>
                  <a:srgbClr val="702474"/>
                </a:solidFill>
              </a:rPr>
              <a:t>Centre of expertise</a:t>
            </a:r>
            <a:br>
              <a:rPr lang="en-GB" sz="825" dirty="0">
                <a:solidFill>
                  <a:srgbClr val="702474"/>
                </a:solidFill>
              </a:rPr>
            </a:br>
            <a:r>
              <a:rPr lang="en-GB" sz="825" dirty="0">
                <a:solidFill>
                  <a:srgbClr val="702474"/>
                </a:solidFill>
              </a:rPr>
              <a:t>on child sexual abuse</a:t>
            </a:r>
          </a:p>
        </p:txBody>
      </p:sp>
      <p:sp>
        <p:nvSpPr>
          <p:cNvPr id="12" name="Picture Placeholder 11">
            <a:extLst>
              <a:ext uri="{FF2B5EF4-FFF2-40B4-BE49-F238E27FC236}">
                <a16:creationId xmlns:a16="http://schemas.microsoft.com/office/drawing/2014/main" id="{20C87A7F-1995-784B-8073-50A91DE6CFEF}"/>
              </a:ext>
            </a:extLst>
          </p:cNvPr>
          <p:cNvSpPr>
            <a:spLocks noGrp="1"/>
          </p:cNvSpPr>
          <p:nvPr>
            <p:ph type="pic" sz="quarter" idx="13"/>
          </p:nvPr>
        </p:nvSpPr>
        <p:spPr>
          <a:xfrm>
            <a:off x="4629150" y="1146908"/>
            <a:ext cx="3886200" cy="2916000"/>
          </a:xfrm>
        </p:spPr>
        <p:txBody>
          <a:bodyPr/>
          <a:lstStyle/>
          <a:p>
            <a:endParaRPr lang="en-US" dirty="0"/>
          </a:p>
        </p:txBody>
      </p:sp>
    </p:spTree>
    <p:extLst>
      <p:ext uri="{BB962C8B-B14F-4D97-AF65-F5344CB8AC3E}">
        <p14:creationId xmlns:p14="http://schemas.microsoft.com/office/powerpoint/2010/main" val="25465035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2C11CBED-4DDC-AC4E-9915-6DA92D84706F}"/>
              </a:ext>
            </a:extLst>
          </p:cNvPr>
          <p:cNvSpPr>
            <a:spLocks noGrp="1"/>
          </p:cNvSpPr>
          <p:nvPr>
            <p:ph sz="half" idx="14"/>
          </p:nvPr>
        </p:nvSpPr>
        <p:spPr>
          <a:xfrm>
            <a:off x="4636206" y="1096108"/>
            <a:ext cx="3886200" cy="3263504"/>
          </a:xfrm>
        </p:spPr>
        <p:txBody>
          <a:bodyPr>
            <a:normAutofit/>
          </a:bodyPr>
          <a:lstStyle>
            <a:lvl1pPr>
              <a:defRPr sz="1200"/>
            </a:lvl1pPr>
            <a:lvl2pPr marL="159300" indent="-159300">
              <a:defRPr sz="1200"/>
            </a:lvl2pPr>
            <a:lvl3pPr marL="429300" indent="-159300">
              <a:defRPr sz="1200"/>
            </a:lvl3pPr>
            <a:lvl4pPr marL="699300" indent="-159300">
              <a:defRPr sz="1200"/>
            </a:lvl4pPr>
            <a:lvl5pPr marL="969300" indent="-159300">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096108"/>
            <a:ext cx="3886200" cy="3263504"/>
          </a:xfrm>
        </p:spPr>
        <p:txBody>
          <a:bodyPr>
            <a:normAutofit/>
          </a:bodyPr>
          <a:lstStyle>
            <a:lvl1pPr>
              <a:defRPr sz="1200"/>
            </a:lvl1pPr>
            <a:lvl2pPr marL="159300" indent="-159300">
              <a:defRPr sz="1200"/>
            </a:lvl2pPr>
            <a:lvl3pPr marL="429300" indent="-159300">
              <a:defRPr sz="1200"/>
            </a:lvl3pPr>
            <a:lvl4pPr marL="699300" indent="-159300">
              <a:defRPr sz="1200"/>
            </a:lvl4pPr>
            <a:lvl5pPr marL="969300" indent="-159300">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5512AD5A-2C28-1D42-B971-4292A709C8F6}" type="slidenum">
              <a:rPr lang="en-US" smtClean="0">
                <a:solidFill>
                  <a:srgbClr val="555859"/>
                </a:solidFill>
              </a:rPr>
              <a:pPr/>
              <a:t>‹#›</a:t>
            </a:fld>
            <a:endParaRPr lang="en-US" dirty="0">
              <a:solidFill>
                <a:srgbClr val="555859"/>
              </a:solidFill>
            </a:endParaRPr>
          </a:p>
        </p:txBody>
      </p:sp>
      <p:sp>
        <p:nvSpPr>
          <p:cNvPr id="10" name="TextBox 9">
            <a:extLst>
              <a:ext uri="{FF2B5EF4-FFF2-40B4-BE49-F238E27FC236}">
                <a16:creationId xmlns:a16="http://schemas.microsoft.com/office/drawing/2014/main" id="{3D0203ED-4535-8D48-8BF1-BD081B081106}"/>
              </a:ext>
            </a:extLst>
          </p:cNvPr>
          <p:cNvSpPr txBox="1"/>
          <p:nvPr userDrawn="1"/>
        </p:nvSpPr>
        <p:spPr>
          <a:xfrm>
            <a:off x="628651" y="4671991"/>
            <a:ext cx="1634103" cy="346249"/>
          </a:xfrm>
          <a:prstGeom prst="rect">
            <a:avLst/>
          </a:prstGeom>
          <a:noFill/>
        </p:spPr>
        <p:txBody>
          <a:bodyPr wrap="square" rtlCol="0">
            <a:spAutoFit/>
          </a:bodyPr>
          <a:lstStyle/>
          <a:p>
            <a:pPr>
              <a:defRPr/>
            </a:pPr>
            <a:r>
              <a:rPr lang="en-GB" sz="825" b="1" dirty="0">
                <a:solidFill>
                  <a:srgbClr val="702474"/>
                </a:solidFill>
              </a:rPr>
              <a:t>Centre of expertise</a:t>
            </a:r>
            <a:br>
              <a:rPr lang="en-GB" sz="825" dirty="0">
                <a:solidFill>
                  <a:srgbClr val="702474"/>
                </a:solidFill>
              </a:rPr>
            </a:br>
            <a:r>
              <a:rPr lang="en-GB" sz="825" dirty="0">
                <a:solidFill>
                  <a:srgbClr val="702474"/>
                </a:solidFill>
              </a:rPr>
              <a:t>on child sexual abuse</a:t>
            </a:r>
          </a:p>
        </p:txBody>
      </p:sp>
    </p:spTree>
    <p:extLst>
      <p:ext uri="{BB962C8B-B14F-4D97-AF65-F5344CB8AC3E}">
        <p14:creationId xmlns:p14="http://schemas.microsoft.com/office/powerpoint/2010/main" val="3114366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2C11CBED-4DDC-AC4E-9915-6DA92D84706F}"/>
              </a:ext>
            </a:extLst>
          </p:cNvPr>
          <p:cNvSpPr>
            <a:spLocks noGrp="1"/>
          </p:cNvSpPr>
          <p:nvPr>
            <p:ph sz="half" idx="14"/>
          </p:nvPr>
        </p:nvSpPr>
        <p:spPr>
          <a:xfrm>
            <a:off x="4636206" y="1096108"/>
            <a:ext cx="3886200" cy="3263504"/>
          </a:xfrm>
        </p:spPr>
        <p:txBody>
          <a:bodyPr>
            <a:normAutofit/>
          </a:bodyPr>
          <a:lstStyle>
            <a:lvl1pPr>
              <a:defRPr sz="1200"/>
            </a:lvl1pPr>
            <a:lvl2pPr marL="159300" indent="-159300">
              <a:defRPr sz="1200"/>
            </a:lvl2pPr>
            <a:lvl3pPr marL="429300" indent="-159300">
              <a:defRPr sz="1200"/>
            </a:lvl3pPr>
            <a:lvl4pPr marL="699300" indent="-159300">
              <a:defRPr sz="1200"/>
            </a:lvl4pPr>
            <a:lvl5pPr marL="969300" indent="-1593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096108"/>
            <a:ext cx="3886200" cy="3263504"/>
          </a:xfrm>
        </p:spPr>
        <p:txBody>
          <a:bodyPr>
            <a:normAutofit/>
          </a:bodyPr>
          <a:lstStyle>
            <a:lvl1pPr>
              <a:defRPr sz="1200"/>
            </a:lvl1pPr>
            <a:lvl2pPr marL="159300" indent="-159300">
              <a:defRPr sz="1200"/>
            </a:lvl2pPr>
            <a:lvl3pPr marL="429300" indent="-159300">
              <a:defRPr sz="1200"/>
            </a:lvl3pPr>
            <a:lvl4pPr marL="699300" indent="-159300">
              <a:defRPr sz="1200"/>
            </a:lvl4pPr>
            <a:lvl5pPr marL="969300" indent="-159300">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10" name="TextBox 9">
            <a:extLst>
              <a:ext uri="{FF2B5EF4-FFF2-40B4-BE49-F238E27FC236}">
                <a16:creationId xmlns:a16="http://schemas.microsoft.com/office/drawing/2014/main" id="{3D0203ED-4535-8D48-8BF1-BD081B081106}"/>
              </a:ext>
            </a:extLst>
          </p:cNvPr>
          <p:cNvSpPr txBox="1"/>
          <p:nvPr/>
        </p:nvSpPr>
        <p:spPr>
          <a:xfrm>
            <a:off x="628651" y="4671990"/>
            <a:ext cx="1634103" cy="3462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9" name="TextBox 8">
            <a:extLst>
              <a:ext uri="{FF2B5EF4-FFF2-40B4-BE49-F238E27FC236}">
                <a16:creationId xmlns:a16="http://schemas.microsoft.com/office/drawing/2014/main" id="{CA27B72E-16E2-AF4B-98AA-257736C98E02}"/>
              </a:ext>
            </a:extLst>
          </p:cNvPr>
          <p:cNvSpPr txBox="1"/>
          <p:nvPr userDrawn="1"/>
        </p:nvSpPr>
        <p:spPr>
          <a:xfrm>
            <a:off x="628655" y="4671992"/>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18230225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38950"/>
            <a:ext cx="7740436" cy="636242"/>
          </a:xfrm>
        </p:spPr>
        <p:txBody>
          <a:bodyPr/>
          <a:lstStyle/>
          <a:p>
            <a:r>
              <a:rPr lang="en-US" dirty="0"/>
              <a:t>Click to edit Master title style</a:t>
            </a:r>
          </a:p>
        </p:txBody>
      </p:sp>
      <p:sp>
        <p:nvSpPr>
          <p:cNvPr id="3" name="Text Placeholder 2"/>
          <p:cNvSpPr>
            <a:spLocks noGrp="1"/>
          </p:cNvSpPr>
          <p:nvPr>
            <p:ph type="body" idx="1"/>
          </p:nvPr>
        </p:nvSpPr>
        <p:spPr>
          <a:xfrm>
            <a:off x="629842" y="1063269"/>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681203"/>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063269"/>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1681203"/>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5512AD5A-2C28-1D42-B971-4292A709C8F6}" type="slidenum">
              <a:rPr lang="en-US" smtClean="0">
                <a:solidFill>
                  <a:srgbClr val="555859"/>
                </a:solidFill>
              </a:rPr>
              <a:pPr/>
              <a:t>‹#›</a:t>
            </a:fld>
            <a:endParaRPr lang="en-US" dirty="0">
              <a:solidFill>
                <a:srgbClr val="555859"/>
              </a:solidFill>
            </a:endParaRPr>
          </a:p>
        </p:txBody>
      </p:sp>
      <p:sp>
        <p:nvSpPr>
          <p:cNvPr id="14" name="TextBox 13">
            <a:extLst>
              <a:ext uri="{FF2B5EF4-FFF2-40B4-BE49-F238E27FC236}">
                <a16:creationId xmlns:a16="http://schemas.microsoft.com/office/drawing/2014/main" id="{19B14DE5-8ABB-6A46-ACC8-25D20D95F6CC}"/>
              </a:ext>
            </a:extLst>
          </p:cNvPr>
          <p:cNvSpPr txBox="1"/>
          <p:nvPr userDrawn="1"/>
        </p:nvSpPr>
        <p:spPr>
          <a:xfrm>
            <a:off x="628651" y="4671991"/>
            <a:ext cx="1634103" cy="346249"/>
          </a:xfrm>
          <a:prstGeom prst="rect">
            <a:avLst/>
          </a:prstGeom>
          <a:noFill/>
        </p:spPr>
        <p:txBody>
          <a:bodyPr wrap="square" rtlCol="0">
            <a:spAutoFit/>
          </a:bodyPr>
          <a:lstStyle/>
          <a:p>
            <a:pPr>
              <a:defRPr/>
            </a:pPr>
            <a:r>
              <a:rPr lang="en-GB" sz="825" b="1" dirty="0">
                <a:solidFill>
                  <a:srgbClr val="702474"/>
                </a:solidFill>
              </a:rPr>
              <a:t>Centre of expertise</a:t>
            </a:r>
            <a:br>
              <a:rPr lang="en-GB" sz="825" dirty="0">
                <a:solidFill>
                  <a:srgbClr val="702474"/>
                </a:solidFill>
              </a:rPr>
            </a:br>
            <a:r>
              <a:rPr lang="en-GB" sz="825" dirty="0">
                <a:solidFill>
                  <a:srgbClr val="702474"/>
                </a:solidFill>
              </a:rPr>
              <a:t>on child sexual abuse</a:t>
            </a:r>
          </a:p>
        </p:txBody>
      </p:sp>
    </p:spTree>
    <p:extLst>
      <p:ext uri="{BB962C8B-B14F-4D97-AF65-F5344CB8AC3E}">
        <p14:creationId xmlns:p14="http://schemas.microsoft.com/office/powerpoint/2010/main" val="86327156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hart &amp; diagram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5512AD5A-2C28-1D42-B971-4292A709C8F6}" type="slidenum">
              <a:rPr lang="en-US" smtClean="0">
                <a:solidFill>
                  <a:srgbClr val="555859"/>
                </a:solidFill>
              </a:rPr>
              <a:pPr/>
              <a:t>‹#›</a:t>
            </a:fld>
            <a:endParaRPr lang="en-US" dirty="0">
              <a:solidFill>
                <a:srgbClr val="555859"/>
              </a:solidFill>
            </a:endParaRPr>
          </a:p>
        </p:txBody>
      </p:sp>
      <p:sp>
        <p:nvSpPr>
          <p:cNvPr id="7" name="TextBox 6">
            <a:extLst>
              <a:ext uri="{FF2B5EF4-FFF2-40B4-BE49-F238E27FC236}">
                <a16:creationId xmlns:a16="http://schemas.microsoft.com/office/drawing/2014/main" id="{521F4ADD-9203-8A41-8628-E841BA5FD0E4}"/>
              </a:ext>
            </a:extLst>
          </p:cNvPr>
          <p:cNvSpPr txBox="1"/>
          <p:nvPr userDrawn="1"/>
        </p:nvSpPr>
        <p:spPr>
          <a:xfrm>
            <a:off x="628651" y="4671991"/>
            <a:ext cx="1634103" cy="346249"/>
          </a:xfrm>
          <a:prstGeom prst="rect">
            <a:avLst/>
          </a:prstGeom>
          <a:noFill/>
        </p:spPr>
        <p:txBody>
          <a:bodyPr wrap="square" rtlCol="0">
            <a:spAutoFit/>
          </a:bodyPr>
          <a:lstStyle/>
          <a:p>
            <a:pPr>
              <a:defRPr/>
            </a:pPr>
            <a:r>
              <a:rPr lang="en-GB" sz="825" b="1" dirty="0">
                <a:solidFill>
                  <a:srgbClr val="702474"/>
                </a:solidFill>
              </a:rPr>
              <a:t>Centre of expertise</a:t>
            </a:r>
            <a:br>
              <a:rPr lang="en-GB" sz="825" dirty="0">
                <a:solidFill>
                  <a:srgbClr val="702474"/>
                </a:solidFill>
              </a:rPr>
            </a:br>
            <a:r>
              <a:rPr lang="en-GB" sz="825" dirty="0">
                <a:solidFill>
                  <a:srgbClr val="702474"/>
                </a:solidFill>
              </a:rPr>
              <a:t>on child sexual abuse</a:t>
            </a:r>
          </a:p>
        </p:txBody>
      </p:sp>
      <p:sp>
        <p:nvSpPr>
          <p:cNvPr id="9" name="Content Placeholder 2">
            <a:extLst>
              <a:ext uri="{FF2B5EF4-FFF2-40B4-BE49-F238E27FC236}">
                <a16:creationId xmlns:a16="http://schemas.microsoft.com/office/drawing/2014/main" id="{E7292226-EC88-AC48-BEC5-3D29C7647384}"/>
              </a:ext>
            </a:extLst>
          </p:cNvPr>
          <p:cNvSpPr>
            <a:spLocks noGrp="1"/>
          </p:cNvSpPr>
          <p:nvPr>
            <p:ph idx="13"/>
          </p:nvPr>
        </p:nvSpPr>
        <p:spPr>
          <a:xfrm>
            <a:off x="628651" y="1096109"/>
            <a:ext cx="7886699" cy="3365825"/>
          </a:xfrm>
        </p:spPr>
        <p:txBody>
          <a:bodyPr/>
          <a:lstStyle>
            <a:lvl2pPr>
              <a:buClr>
                <a:schemeClr val="tx1"/>
              </a:buClr>
              <a:defRPr/>
            </a:lvl2pPr>
            <a:lvl3pPr>
              <a:buClr>
                <a:schemeClr val="tx1"/>
              </a:buClr>
              <a:defRPr/>
            </a:lvl3pPr>
            <a:lvl4pPr>
              <a:buClr>
                <a:schemeClr val="tx1"/>
              </a:buClr>
              <a:defRPr/>
            </a:lvl4pPr>
            <a:lvl5pPr>
              <a:buClr>
                <a:schemeClr val="tx1"/>
              </a:buClr>
              <a:defRPr/>
            </a:lvl5pPr>
          </a:lstStyle>
          <a:p>
            <a:pPr lvl="0"/>
            <a:endParaRPr lang="en-US" dirty="0"/>
          </a:p>
        </p:txBody>
      </p:sp>
    </p:spTree>
    <p:extLst>
      <p:ext uri="{BB962C8B-B14F-4D97-AF65-F5344CB8AC3E}">
        <p14:creationId xmlns:p14="http://schemas.microsoft.com/office/powerpoint/2010/main" val="20611082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2AD5A-2C28-1D42-B971-4292A709C8F6}" type="slidenum">
              <a:rPr lang="en-US" smtClean="0">
                <a:solidFill>
                  <a:srgbClr val="555859"/>
                </a:solidFill>
              </a:rPr>
              <a:pPr/>
              <a:t>‹#›</a:t>
            </a:fld>
            <a:endParaRPr lang="en-US" dirty="0">
              <a:solidFill>
                <a:srgbClr val="555859"/>
              </a:solidFill>
            </a:endParaRPr>
          </a:p>
        </p:txBody>
      </p:sp>
      <p:sp>
        <p:nvSpPr>
          <p:cNvPr id="6" name="TextBox 5">
            <a:extLst>
              <a:ext uri="{FF2B5EF4-FFF2-40B4-BE49-F238E27FC236}">
                <a16:creationId xmlns:a16="http://schemas.microsoft.com/office/drawing/2014/main" id="{C0F77B8E-943B-C349-BA13-ACE051C28835}"/>
              </a:ext>
            </a:extLst>
          </p:cNvPr>
          <p:cNvSpPr txBox="1"/>
          <p:nvPr userDrawn="1"/>
        </p:nvSpPr>
        <p:spPr>
          <a:xfrm>
            <a:off x="628651" y="4671991"/>
            <a:ext cx="1634103" cy="346249"/>
          </a:xfrm>
          <a:prstGeom prst="rect">
            <a:avLst/>
          </a:prstGeom>
          <a:noFill/>
        </p:spPr>
        <p:txBody>
          <a:bodyPr wrap="square" rtlCol="0">
            <a:spAutoFit/>
          </a:bodyPr>
          <a:lstStyle/>
          <a:p>
            <a:pPr>
              <a:defRPr/>
            </a:pPr>
            <a:r>
              <a:rPr lang="en-GB" sz="825" b="1" dirty="0">
                <a:solidFill>
                  <a:srgbClr val="702474"/>
                </a:solidFill>
              </a:rPr>
              <a:t>Centre of expertise</a:t>
            </a:r>
            <a:br>
              <a:rPr lang="en-GB" sz="825" dirty="0">
                <a:solidFill>
                  <a:srgbClr val="702474"/>
                </a:solidFill>
              </a:rPr>
            </a:br>
            <a:r>
              <a:rPr lang="en-GB" sz="825" dirty="0">
                <a:solidFill>
                  <a:srgbClr val="702474"/>
                </a:solidFill>
              </a:rPr>
              <a:t>on child sexual abuse</a:t>
            </a:r>
          </a:p>
        </p:txBody>
      </p:sp>
    </p:spTree>
    <p:extLst>
      <p:ext uri="{BB962C8B-B14F-4D97-AF65-F5344CB8AC3E}">
        <p14:creationId xmlns:p14="http://schemas.microsoft.com/office/powerpoint/2010/main" val="34392924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p:cNvSpPr>
            <a:spLocks noGrp="1"/>
          </p:cNvSpPr>
          <p:nvPr>
            <p:ph type="sldNum" sz="quarter" idx="12"/>
          </p:nvPr>
        </p:nvSpPr>
        <p:spPr/>
        <p:txBody>
          <a:bodyPr/>
          <a:lstStyle/>
          <a:p>
            <a:fld id="{5512AD5A-2C28-1D42-B971-4292A709C8F6}" type="slidenum">
              <a:rPr lang="en-US" smtClean="0">
                <a:solidFill>
                  <a:srgbClr val="555859"/>
                </a:solidFill>
              </a:rPr>
              <a:pPr/>
              <a:t>‹#›</a:t>
            </a:fld>
            <a:endParaRPr lang="en-US" dirty="0">
              <a:solidFill>
                <a:srgbClr val="555859"/>
              </a:solidFill>
            </a:endParaRPr>
          </a:p>
        </p:txBody>
      </p:sp>
      <p:sp>
        <p:nvSpPr>
          <p:cNvPr id="9" name="TextBox 8">
            <a:extLst>
              <a:ext uri="{FF2B5EF4-FFF2-40B4-BE49-F238E27FC236}">
                <a16:creationId xmlns:a16="http://schemas.microsoft.com/office/drawing/2014/main" id="{2E05D63C-6A68-8241-8E91-FF5ECD26414F}"/>
              </a:ext>
            </a:extLst>
          </p:cNvPr>
          <p:cNvSpPr txBox="1"/>
          <p:nvPr userDrawn="1"/>
        </p:nvSpPr>
        <p:spPr>
          <a:xfrm>
            <a:off x="628651" y="4671991"/>
            <a:ext cx="1634103" cy="346249"/>
          </a:xfrm>
          <a:prstGeom prst="rect">
            <a:avLst/>
          </a:prstGeom>
          <a:noFill/>
        </p:spPr>
        <p:txBody>
          <a:bodyPr wrap="square" rtlCol="0">
            <a:spAutoFit/>
          </a:bodyPr>
          <a:lstStyle/>
          <a:p>
            <a:pPr>
              <a:defRPr/>
            </a:pPr>
            <a:r>
              <a:rPr lang="en-GB" sz="825" b="1" dirty="0">
                <a:solidFill>
                  <a:srgbClr val="702474"/>
                </a:solidFill>
              </a:rPr>
              <a:t>Centre of expertise</a:t>
            </a:r>
            <a:br>
              <a:rPr lang="en-GB" sz="825" dirty="0">
                <a:solidFill>
                  <a:srgbClr val="702474"/>
                </a:solidFill>
              </a:rPr>
            </a:br>
            <a:r>
              <a:rPr lang="en-GB" sz="825" dirty="0">
                <a:solidFill>
                  <a:srgbClr val="702474"/>
                </a:solidFill>
              </a:rPr>
              <a:t>on child sexual abuse</a:t>
            </a:r>
          </a:p>
        </p:txBody>
      </p:sp>
    </p:spTree>
    <p:extLst>
      <p:ext uri="{BB962C8B-B14F-4D97-AF65-F5344CB8AC3E}">
        <p14:creationId xmlns:p14="http://schemas.microsoft.com/office/powerpoint/2010/main" val="330056808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1"/>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7" name="Slide Number Placeholder 6"/>
          <p:cNvSpPr>
            <a:spLocks noGrp="1"/>
          </p:cNvSpPr>
          <p:nvPr>
            <p:ph type="sldNum" sz="quarter" idx="12"/>
          </p:nvPr>
        </p:nvSpPr>
        <p:spPr/>
        <p:txBody>
          <a:bodyPr/>
          <a:lstStyle/>
          <a:p>
            <a:fld id="{5512AD5A-2C28-1D42-B971-4292A709C8F6}" type="slidenum">
              <a:rPr lang="en-US" smtClean="0">
                <a:solidFill>
                  <a:srgbClr val="555859"/>
                </a:solidFill>
              </a:rPr>
              <a:pPr/>
              <a:t>‹#›</a:t>
            </a:fld>
            <a:endParaRPr lang="en-US" dirty="0">
              <a:solidFill>
                <a:srgbClr val="555859"/>
              </a:solidFill>
            </a:endParaRPr>
          </a:p>
        </p:txBody>
      </p:sp>
      <p:sp>
        <p:nvSpPr>
          <p:cNvPr id="9" name="TextBox 8">
            <a:extLst>
              <a:ext uri="{FF2B5EF4-FFF2-40B4-BE49-F238E27FC236}">
                <a16:creationId xmlns:a16="http://schemas.microsoft.com/office/drawing/2014/main" id="{CEBA9D34-3FD9-4A4B-8B30-695ABCD3449C}"/>
              </a:ext>
            </a:extLst>
          </p:cNvPr>
          <p:cNvSpPr txBox="1"/>
          <p:nvPr userDrawn="1"/>
        </p:nvSpPr>
        <p:spPr>
          <a:xfrm>
            <a:off x="628651" y="4671991"/>
            <a:ext cx="1634103" cy="346249"/>
          </a:xfrm>
          <a:prstGeom prst="rect">
            <a:avLst/>
          </a:prstGeom>
          <a:noFill/>
        </p:spPr>
        <p:txBody>
          <a:bodyPr wrap="square" rtlCol="0">
            <a:spAutoFit/>
          </a:bodyPr>
          <a:lstStyle/>
          <a:p>
            <a:pPr>
              <a:defRPr/>
            </a:pPr>
            <a:r>
              <a:rPr lang="en-GB" sz="825" b="1" dirty="0">
                <a:solidFill>
                  <a:srgbClr val="702474"/>
                </a:solidFill>
              </a:rPr>
              <a:t>Centre of expertise</a:t>
            </a:r>
            <a:br>
              <a:rPr lang="en-GB" sz="825" dirty="0">
                <a:solidFill>
                  <a:srgbClr val="702474"/>
                </a:solidFill>
              </a:rPr>
            </a:br>
            <a:r>
              <a:rPr lang="en-GB" sz="825" dirty="0">
                <a:solidFill>
                  <a:srgbClr val="702474"/>
                </a:solidFill>
              </a:rPr>
              <a:t>on child sexual abuse</a:t>
            </a:r>
          </a:p>
        </p:txBody>
      </p:sp>
    </p:spTree>
    <p:extLst>
      <p:ext uri="{BB962C8B-B14F-4D97-AF65-F5344CB8AC3E}">
        <p14:creationId xmlns:p14="http://schemas.microsoft.com/office/powerpoint/2010/main" val="414718497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solidFill>
                  <a:srgbClr val="555859"/>
                </a:solidFill>
              </a:rPr>
              <a:pPr/>
              <a:t>‹#›</a:t>
            </a:fld>
            <a:endParaRPr lang="en-US" dirty="0">
              <a:solidFill>
                <a:srgbClr val="555859"/>
              </a:solidFill>
            </a:endParaRPr>
          </a:p>
        </p:txBody>
      </p:sp>
      <p:sp>
        <p:nvSpPr>
          <p:cNvPr id="8" name="TextBox 7">
            <a:extLst>
              <a:ext uri="{FF2B5EF4-FFF2-40B4-BE49-F238E27FC236}">
                <a16:creationId xmlns:a16="http://schemas.microsoft.com/office/drawing/2014/main" id="{FFD8E567-7F32-D24C-A402-337B62206995}"/>
              </a:ext>
            </a:extLst>
          </p:cNvPr>
          <p:cNvSpPr txBox="1"/>
          <p:nvPr userDrawn="1"/>
        </p:nvSpPr>
        <p:spPr>
          <a:xfrm>
            <a:off x="628651" y="4671991"/>
            <a:ext cx="1634103" cy="346249"/>
          </a:xfrm>
          <a:prstGeom prst="rect">
            <a:avLst/>
          </a:prstGeom>
          <a:noFill/>
        </p:spPr>
        <p:txBody>
          <a:bodyPr wrap="square" rtlCol="0">
            <a:spAutoFit/>
          </a:bodyPr>
          <a:lstStyle/>
          <a:p>
            <a:pPr>
              <a:defRPr/>
            </a:pPr>
            <a:r>
              <a:rPr lang="en-GB" sz="825" b="1" dirty="0">
                <a:solidFill>
                  <a:srgbClr val="702474"/>
                </a:solidFill>
              </a:rPr>
              <a:t>Centre of expertise</a:t>
            </a:r>
            <a:br>
              <a:rPr lang="en-GB" sz="825" dirty="0">
                <a:solidFill>
                  <a:srgbClr val="702474"/>
                </a:solidFill>
              </a:rPr>
            </a:br>
            <a:r>
              <a:rPr lang="en-GB" sz="825" dirty="0">
                <a:solidFill>
                  <a:srgbClr val="702474"/>
                </a:solidFill>
              </a:rPr>
              <a:t>on child sexual abuse</a:t>
            </a:r>
          </a:p>
        </p:txBody>
      </p:sp>
    </p:spTree>
    <p:extLst>
      <p:ext uri="{BB962C8B-B14F-4D97-AF65-F5344CB8AC3E}">
        <p14:creationId xmlns:p14="http://schemas.microsoft.com/office/powerpoint/2010/main" val="310010931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5512AD5A-2C28-1D42-B971-4292A709C8F6}" type="slidenum">
              <a:rPr lang="en-US" smtClean="0">
                <a:solidFill>
                  <a:srgbClr val="555859"/>
                </a:solidFill>
              </a:rPr>
              <a:pPr/>
              <a:t>‹#›</a:t>
            </a:fld>
            <a:endParaRPr lang="en-US" dirty="0">
              <a:solidFill>
                <a:srgbClr val="555859"/>
              </a:solidFill>
            </a:endParaRPr>
          </a:p>
        </p:txBody>
      </p:sp>
      <p:sp>
        <p:nvSpPr>
          <p:cNvPr id="8" name="TextBox 7">
            <a:extLst>
              <a:ext uri="{FF2B5EF4-FFF2-40B4-BE49-F238E27FC236}">
                <a16:creationId xmlns:a16="http://schemas.microsoft.com/office/drawing/2014/main" id="{7D919947-BD8B-084F-9C86-27A373071C04}"/>
              </a:ext>
            </a:extLst>
          </p:cNvPr>
          <p:cNvSpPr txBox="1"/>
          <p:nvPr userDrawn="1"/>
        </p:nvSpPr>
        <p:spPr>
          <a:xfrm>
            <a:off x="628651" y="4671991"/>
            <a:ext cx="1634103" cy="346249"/>
          </a:xfrm>
          <a:prstGeom prst="rect">
            <a:avLst/>
          </a:prstGeom>
          <a:noFill/>
        </p:spPr>
        <p:txBody>
          <a:bodyPr wrap="square" rtlCol="0">
            <a:spAutoFit/>
          </a:bodyPr>
          <a:lstStyle/>
          <a:p>
            <a:pPr>
              <a:defRPr/>
            </a:pPr>
            <a:r>
              <a:rPr lang="en-GB" sz="825" b="1" dirty="0">
                <a:solidFill>
                  <a:srgbClr val="702474"/>
                </a:solidFill>
              </a:rPr>
              <a:t>Centre of expertise</a:t>
            </a:r>
            <a:br>
              <a:rPr lang="en-GB" sz="825" dirty="0">
                <a:solidFill>
                  <a:srgbClr val="702474"/>
                </a:solidFill>
              </a:rPr>
            </a:br>
            <a:r>
              <a:rPr lang="en-GB" sz="825" dirty="0">
                <a:solidFill>
                  <a:srgbClr val="702474"/>
                </a:solidFill>
              </a:rPr>
              <a:t>on child sexual abuse</a:t>
            </a:r>
          </a:p>
        </p:txBody>
      </p:sp>
    </p:spTree>
    <p:extLst>
      <p:ext uri="{BB962C8B-B14F-4D97-AF65-F5344CB8AC3E}">
        <p14:creationId xmlns:p14="http://schemas.microsoft.com/office/powerpoint/2010/main" val="12141842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End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8950"/>
            <a:ext cx="7772400" cy="1156097"/>
          </a:xfrm>
        </p:spPr>
        <p:txBody>
          <a:bodyPr anchor="b">
            <a:norm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85800" y="1645103"/>
            <a:ext cx="7772400" cy="1108472"/>
          </a:xfrm>
        </p:spPr>
        <p:txBody>
          <a:bodyPr>
            <a:normAutofit/>
          </a:bodyPr>
          <a:lstStyle>
            <a:lvl1pPr marL="0" indent="0" algn="l">
              <a:lnSpc>
                <a:spcPct val="100000"/>
              </a:lnSpc>
              <a:spcBef>
                <a:spcPts val="0"/>
              </a:spcBef>
              <a:buNone/>
              <a:defRPr sz="12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512AD5A-2C28-1D42-B971-4292A709C8F6}" type="slidenum">
              <a:rPr lang="en-US" smtClean="0">
                <a:solidFill>
                  <a:srgbClr val="FFFFFF"/>
                </a:solidFill>
              </a:rPr>
              <a:pPr/>
              <a:t>‹#›</a:t>
            </a:fld>
            <a:endParaRPr lang="en-US" dirty="0">
              <a:solidFill>
                <a:srgbClr val="FFFFFF"/>
              </a:solidFill>
            </a:endParaRPr>
          </a:p>
        </p:txBody>
      </p:sp>
      <p:pic>
        <p:nvPicPr>
          <p:cNvPr id="16" name="Picture 15">
            <a:extLst>
              <a:ext uri="{FF2B5EF4-FFF2-40B4-BE49-F238E27FC236}">
                <a16:creationId xmlns:a16="http://schemas.microsoft.com/office/drawing/2014/main" id="{52D1213A-6DF5-D342-A478-23AD6AE04DF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868" t="6637" r="16794" b="5546"/>
          <a:stretch/>
        </p:blipFill>
        <p:spPr>
          <a:xfrm>
            <a:off x="786296" y="3875194"/>
            <a:ext cx="1354779" cy="1022168"/>
          </a:xfrm>
          <a:prstGeom prst="rect">
            <a:avLst/>
          </a:prstGeom>
        </p:spPr>
      </p:pic>
      <p:sp>
        <p:nvSpPr>
          <p:cNvPr id="8" name="Footer Placeholder 3">
            <a:extLst>
              <a:ext uri="{FF2B5EF4-FFF2-40B4-BE49-F238E27FC236}">
                <a16:creationId xmlns:a16="http://schemas.microsoft.com/office/drawing/2014/main" id="{9D9A9188-B668-D049-A03F-3C766881C540}"/>
              </a:ext>
            </a:extLst>
          </p:cNvPr>
          <p:cNvSpPr txBox="1">
            <a:spLocks/>
          </p:cNvSpPr>
          <p:nvPr userDrawn="1"/>
        </p:nvSpPr>
        <p:spPr>
          <a:xfrm>
            <a:off x="7179820" y="4786872"/>
            <a:ext cx="1370415" cy="220980"/>
          </a:xfrm>
          <a:prstGeom prst="rect">
            <a:avLst/>
          </a:prstGeom>
        </p:spPr>
        <p:txBody>
          <a:bodyPr vert="horz" lIns="68580" tIns="34290" rIns="68580" bIns="34290" rtlCol="0" anchor="t"/>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825" dirty="0">
                <a:solidFill>
                  <a:srgbClr val="FFFFFF"/>
                </a:solidFill>
              </a:rPr>
              <a:t>© CSA Centre</a:t>
            </a:r>
          </a:p>
        </p:txBody>
      </p:sp>
      <p:sp>
        <p:nvSpPr>
          <p:cNvPr id="10" name="Footer Placeholder 3">
            <a:extLst>
              <a:ext uri="{FF2B5EF4-FFF2-40B4-BE49-F238E27FC236}">
                <a16:creationId xmlns:a16="http://schemas.microsoft.com/office/drawing/2014/main" id="{B4295D74-E2D6-B340-BF2B-B40154E5DBB4}"/>
              </a:ext>
            </a:extLst>
          </p:cNvPr>
          <p:cNvSpPr txBox="1">
            <a:spLocks/>
          </p:cNvSpPr>
          <p:nvPr userDrawn="1"/>
        </p:nvSpPr>
        <p:spPr>
          <a:xfrm>
            <a:off x="4759021" y="3831486"/>
            <a:ext cx="1634103" cy="324929"/>
          </a:xfrm>
          <a:prstGeom prst="rect">
            <a:avLst/>
          </a:prstGeom>
        </p:spPr>
        <p:txBody>
          <a:bodyPr vert="horz" lIns="68580" tIns="34290" rIns="68580" bIns="34290" rtlCol="0" anchor="t"/>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450"/>
              </a:spcBef>
            </a:pPr>
            <a:r>
              <a:rPr lang="en-GB" sz="825" dirty="0">
                <a:solidFill>
                  <a:srgbClr val="FFFFFF"/>
                </a:solidFill>
              </a:rPr>
              <a:t>020 8550 882</a:t>
            </a:r>
          </a:p>
          <a:p>
            <a:r>
              <a:rPr lang="en-GB" sz="825" dirty="0">
                <a:solidFill>
                  <a:srgbClr val="FFFFFF"/>
                </a:solidFill>
              </a:rPr>
              <a:t>info@csacentre.org.uk</a:t>
            </a:r>
          </a:p>
        </p:txBody>
      </p:sp>
      <p:cxnSp>
        <p:nvCxnSpPr>
          <p:cNvPr id="18" name="Straight Connector 17">
            <a:extLst>
              <a:ext uri="{FF2B5EF4-FFF2-40B4-BE49-F238E27FC236}">
                <a16:creationId xmlns:a16="http://schemas.microsoft.com/office/drawing/2014/main" id="{F7CB45E8-2563-8044-ADA9-7EF7E98B475E}"/>
              </a:ext>
            </a:extLst>
          </p:cNvPr>
          <p:cNvCxnSpPr/>
          <p:nvPr userDrawn="1"/>
        </p:nvCxnSpPr>
        <p:spPr>
          <a:xfrm>
            <a:off x="786297" y="3739519"/>
            <a:ext cx="76719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18626C7D-AE04-874F-A796-ABB099F429C7}"/>
              </a:ext>
            </a:extLst>
          </p:cNvPr>
          <p:cNvGrpSpPr/>
          <p:nvPr userDrawn="1"/>
        </p:nvGrpSpPr>
        <p:grpSpPr>
          <a:xfrm>
            <a:off x="7185748" y="3831488"/>
            <a:ext cx="1364487" cy="169534"/>
            <a:chOff x="7185747" y="4849004"/>
            <a:chExt cx="1364487" cy="226045"/>
          </a:xfrm>
        </p:grpSpPr>
        <p:sp>
          <p:nvSpPr>
            <p:cNvPr id="11" name="Footer Placeholder 3">
              <a:extLst>
                <a:ext uri="{FF2B5EF4-FFF2-40B4-BE49-F238E27FC236}">
                  <a16:creationId xmlns:a16="http://schemas.microsoft.com/office/drawing/2014/main" id="{6656B8E7-CA59-5E46-8A83-B802A77F0E08}"/>
                </a:ext>
              </a:extLst>
            </p:cNvPr>
            <p:cNvSpPr txBox="1">
              <a:spLocks/>
            </p:cNvSpPr>
            <p:nvPr userDrawn="1"/>
          </p:nvSpPr>
          <p:spPr>
            <a:xfrm>
              <a:off x="7185747" y="4849004"/>
              <a:ext cx="1364487" cy="226045"/>
            </a:xfrm>
            <a:prstGeom prst="rect">
              <a:avLst/>
            </a:prstGeom>
          </p:spPr>
          <p:txBody>
            <a:bodyPr vert="horz" lIns="91440" tIns="45720" rIns="91440" bIns="45720" rtlCol="0" anchor="t"/>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Bef>
                  <a:spcPts val="450"/>
                </a:spcBef>
              </a:pPr>
              <a:r>
                <a:rPr lang="en-GB" sz="825" dirty="0">
                  <a:solidFill>
                    <a:srgbClr val="FFFFFF"/>
                  </a:solidFill>
                </a:rPr>
                <a:t>@CSACentre</a:t>
              </a:r>
            </a:p>
          </p:txBody>
        </p:sp>
        <p:pic>
          <p:nvPicPr>
            <p:cNvPr id="24" name="Picture 23">
              <a:extLst>
                <a:ext uri="{FF2B5EF4-FFF2-40B4-BE49-F238E27FC236}">
                  <a16:creationId xmlns:a16="http://schemas.microsoft.com/office/drawing/2014/main" id="{E59ED70B-6DAF-254C-B119-C24865AFC87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40254" y="4877731"/>
              <a:ext cx="239480" cy="197318"/>
            </a:xfrm>
            <a:prstGeom prst="rect">
              <a:avLst/>
            </a:prstGeom>
          </p:spPr>
        </p:pic>
      </p:grpSp>
      <p:sp>
        <p:nvSpPr>
          <p:cNvPr id="26" name="Footer Placeholder 3">
            <a:extLst>
              <a:ext uri="{FF2B5EF4-FFF2-40B4-BE49-F238E27FC236}">
                <a16:creationId xmlns:a16="http://schemas.microsoft.com/office/drawing/2014/main" id="{D225F92D-823C-974F-8DC5-86221D18E5AF}"/>
              </a:ext>
            </a:extLst>
          </p:cNvPr>
          <p:cNvSpPr txBox="1">
            <a:spLocks/>
          </p:cNvSpPr>
          <p:nvPr userDrawn="1"/>
        </p:nvSpPr>
        <p:spPr>
          <a:xfrm>
            <a:off x="2230613" y="3831487"/>
            <a:ext cx="1634103" cy="1176365"/>
          </a:xfrm>
          <a:prstGeom prst="rect">
            <a:avLst/>
          </a:prstGeom>
        </p:spPr>
        <p:txBody>
          <a:bodyPr vert="horz" lIns="68580" tIns="34290" rIns="68580" bIns="34290" rtlCol="0" anchor="t"/>
          <a:lstStyle>
            <a:defPPr>
              <a:defRPr lang="en-US"/>
            </a:defPPr>
            <a:lvl1pPr marL="0" algn="l" defTabSz="914400" rtl="0" eaLnBrk="1" latinLnBrk="0" hangingPunct="1">
              <a:defRPr sz="11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825" b="1" dirty="0">
                <a:solidFill>
                  <a:srgbClr val="FFFFFF"/>
                </a:solidFill>
              </a:rPr>
              <a:t>Centre of expertise</a:t>
            </a:r>
          </a:p>
          <a:p>
            <a:r>
              <a:rPr lang="en-GB" sz="825" b="1" dirty="0">
                <a:solidFill>
                  <a:srgbClr val="FFFFFF"/>
                </a:solidFill>
              </a:rPr>
              <a:t>on child sexual abuse</a:t>
            </a:r>
          </a:p>
          <a:p>
            <a:pPr>
              <a:spcBef>
                <a:spcPts val="450"/>
              </a:spcBef>
            </a:pPr>
            <a:r>
              <a:rPr lang="en-GB" sz="825" dirty="0">
                <a:solidFill>
                  <a:srgbClr val="FFFFFF"/>
                </a:solidFill>
              </a:rPr>
              <a:t>Tanners Lane</a:t>
            </a:r>
          </a:p>
          <a:p>
            <a:r>
              <a:rPr lang="en-GB" sz="825" dirty="0">
                <a:solidFill>
                  <a:srgbClr val="FFFFFF"/>
                </a:solidFill>
              </a:rPr>
              <a:t>Barkingside, Illford</a:t>
            </a:r>
          </a:p>
          <a:p>
            <a:r>
              <a:rPr lang="en-GB" sz="825" dirty="0">
                <a:solidFill>
                  <a:srgbClr val="FFFFFF"/>
                </a:solidFill>
              </a:rPr>
              <a:t>Essex IG6 1QG</a:t>
            </a:r>
          </a:p>
        </p:txBody>
      </p:sp>
    </p:spTree>
    <p:extLst>
      <p:ext uri="{BB962C8B-B14F-4D97-AF65-F5344CB8AC3E}">
        <p14:creationId xmlns:p14="http://schemas.microsoft.com/office/powerpoint/2010/main" val="101093404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457200" y="4767264"/>
            <a:ext cx="2133600" cy="273844"/>
          </a:xfrm>
          <a:prstGeom prst="rect">
            <a:avLst/>
          </a:prstGeom>
        </p:spPr>
        <p:txBody>
          <a:bodyPr/>
          <a:lstStyle/>
          <a:p>
            <a:endParaRPr lang="en-GB" dirty="0">
              <a:solidFill>
                <a:prstClr val="black">
                  <a:tint val="75000"/>
                </a:prstClr>
              </a:solidFill>
            </a:endParaRPr>
          </a:p>
        </p:txBody>
      </p:sp>
      <p:sp>
        <p:nvSpPr>
          <p:cNvPr id="4" name="Footer Placeholder 3"/>
          <p:cNvSpPr>
            <a:spLocks noGrp="1"/>
          </p:cNvSpPr>
          <p:nvPr>
            <p:ph type="ftr" sz="quarter" idx="11"/>
          </p:nvPr>
        </p:nvSpPr>
        <p:spPr>
          <a:xfrm>
            <a:off x="3124200" y="4767264"/>
            <a:ext cx="2895600" cy="273844"/>
          </a:xfrm>
          <a:prstGeom prst="rect">
            <a:avLst/>
          </a:prstGeom>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969B25D-5CED-41BB-8D7B-3837E94B74C9}"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5780431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2C11CBED-4DDC-AC4E-9915-6DA92D84706F}"/>
              </a:ext>
            </a:extLst>
          </p:cNvPr>
          <p:cNvSpPr>
            <a:spLocks noGrp="1"/>
          </p:cNvSpPr>
          <p:nvPr>
            <p:ph sz="half" idx="14"/>
          </p:nvPr>
        </p:nvSpPr>
        <p:spPr>
          <a:xfrm>
            <a:off x="4636206" y="1096108"/>
            <a:ext cx="3886200" cy="3263504"/>
          </a:xfrm>
        </p:spPr>
        <p:txBody>
          <a:bodyPr>
            <a:normAutofit/>
          </a:bodyPr>
          <a:lstStyle>
            <a:lvl1pPr>
              <a:defRPr sz="1200"/>
            </a:lvl1pPr>
            <a:lvl2pPr marL="159296" indent="-159296">
              <a:defRPr sz="1200"/>
            </a:lvl2pPr>
            <a:lvl3pPr marL="429290" indent="-159296">
              <a:defRPr sz="1200"/>
            </a:lvl3pPr>
            <a:lvl4pPr marL="699283" indent="-159296">
              <a:defRPr sz="1200"/>
            </a:lvl4pPr>
            <a:lvl5pPr marL="969276" indent="-159296">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096108"/>
            <a:ext cx="3886200" cy="3263504"/>
          </a:xfrm>
        </p:spPr>
        <p:txBody>
          <a:bodyPr>
            <a:normAutofit/>
          </a:bodyPr>
          <a:lstStyle>
            <a:lvl1pPr>
              <a:defRPr sz="1200"/>
            </a:lvl1pPr>
            <a:lvl2pPr marL="159296" indent="-159296">
              <a:defRPr sz="1200"/>
            </a:lvl2pPr>
            <a:lvl3pPr marL="429290" indent="-159296">
              <a:defRPr sz="1200"/>
            </a:lvl3pPr>
            <a:lvl4pPr marL="699283" indent="-159296">
              <a:defRPr sz="1200"/>
            </a:lvl4pPr>
            <a:lvl5pPr marL="969276" indent="-159296">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5512AD5A-2C28-1D42-B971-4292A709C8F6}" type="slidenum">
              <a:rPr lang="en-US" smtClean="0"/>
              <a:t>‹#›</a:t>
            </a:fld>
            <a:endParaRPr lang="en-US"/>
          </a:p>
        </p:txBody>
      </p:sp>
      <p:sp>
        <p:nvSpPr>
          <p:cNvPr id="10" name="TextBox 9">
            <a:extLst>
              <a:ext uri="{FF2B5EF4-FFF2-40B4-BE49-F238E27FC236}">
                <a16:creationId xmlns:a16="http://schemas.microsoft.com/office/drawing/2014/main" id="{3D0203ED-4535-8D48-8BF1-BD081B081106}"/>
              </a:ext>
            </a:extLst>
          </p:cNvPr>
          <p:cNvSpPr txBox="1"/>
          <p:nvPr/>
        </p:nvSpPr>
        <p:spPr>
          <a:xfrm>
            <a:off x="628652" y="4671991"/>
            <a:ext cx="1634103" cy="3462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
        <p:nvSpPr>
          <p:cNvPr id="9" name="TextBox 8">
            <a:extLst>
              <a:ext uri="{FF2B5EF4-FFF2-40B4-BE49-F238E27FC236}">
                <a16:creationId xmlns:a16="http://schemas.microsoft.com/office/drawing/2014/main" id="{CA27B72E-16E2-AF4B-98AA-257736C98E02}"/>
              </a:ext>
            </a:extLst>
          </p:cNvPr>
          <p:cNvSpPr txBox="1"/>
          <p:nvPr userDrawn="1"/>
        </p:nvSpPr>
        <p:spPr>
          <a:xfrm>
            <a:off x="628655" y="4671993"/>
            <a:ext cx="1634103" cy="346249"/>
          </a:xfrm>
          <a:prstGeom prst="rect">
            <a:avLst/>
          </a:prstGeom>
          <a:noFill/>
        </p:spPr>
        <p:txBody>
          <a:bodyPr wrap="square" rtlCol="0">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lang="en-GB" sz="825" b="1" dirty="0">
                <a:solidFill>
                  <a:schemeClr val="tx2"/>
                </a:solidFill>
              </a:rPr>
              <a:t>Centre of expertise</a:t>
            </a:r>
            <a:br>
              <a:rPr lang="en-GB" sz="825" dirty="0">
                <a:solidFill>
                  <a:schemeClr val="tx2"/>
                </a:solidFill>
              </a:rPr>
            </a:br>
            <a:r>
              <a:rPr lang="en-GB" sz="825" dirty="0">
                <a:solidFill>
                  <a:schemeClr val="tx2"/>
                </a:solidFill>
              </a:rPr>
              <a:t>on child sexual abuse</a:t>
            </a:r>
          </a:p>
        </p:txBody>
      </p:sp>
    </p:spTree>
    <p:extLst>
      <p:ext uri="{BB962C8B-B14F-4D97-AF65-F5344CB8AC3E}">
        <p14:creationId xmlns:p14="http://schemas.microsoft.com/office/powerpoint/2010/main" val="3118615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theme" Target="../theme/theme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theme" Target="../theme/theme4.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3" Type="http://schemas.openxmlformats.org/officeDocument/2006/relationships/slideLayout" Target="../slideLayouts/slideLayout82.xml"/><Relationship Id="rId21" Type="http://schemas.openxmlformats.org/officeDocument/2006/relationships/theme" Target="../theme/theme5.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3" Type="http://schemas.openxmlformats.org/officeDocument/2006/relationships/slideLayout" Target="../slideLayouts/slideLayout102.xml"/><Relationship Id="rId21" Type="http://schemas.openxmlformats.org/officeDocument/2006/relationships/theme" Target="../theme/theme6.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slideLayout" Target="../slideLayouts/slideLayout114.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38949"/>
            <a:ext cx="7647842" cy="64028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096108"/>
            <a:ext cx="7886700" cy="3536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370278" y="238949"/>
            <a:ext cx="465503" cy="241697"/>
          </a:xfrm>
          <a:prstGeom prst="rect">
            <a:avLst/>
          </a:prstGeom>
        </p:spPr>
        <p:txBody>
          <a:bodyPr vert="horz" lIns="91440" tIns="45720" rIns="91440" bIns="45720" rtlCol="0" anchor="t"/>
          <a:lstStyle>
            <a:lvl1pPr algn="r">
              <a:defRPr sz="750" b="1">
                <a:solidFill>
                  <a:schemeClr val="tx1"/>
                </a:solidFill>
              </a:defRPr>
            </a:lvl1pPr>
          </a:lstStyle>
          <a:p>
            <a:fld id="{5512AD5A-2C28-1D42-B971-4292A709C8F6}" type="slidenum">
              <a:rPr lang="en-US" smtClean="0"/>
              <a:pPr/>
              <a:t>‹#›</a:t>
            </a:fld>
            <a:endParaRPr lang="en-US" dirty="0"/>
          </a:p>
        </p:txBody>
      </p:sp>
    </p:spTree>
    <p:extLst>
      <p:ext uri="{BB962C8B-B14F-4D97-AF65-F5344CB8AC3E}">
        <p14:creationId xmlns:p14="http://schemas.microsoft.com/office/powerpoint/2010/main" val="335080894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Lst>
  <p:hf hdr="0" ftr="0" dt="0"/>
  <p:txStyles>
    <p:titleStyle>
      <a:lvl1pPr marL="0" indent="0" algn="l" defTabSz="685800" rtl="0" eaLnBrk="1" latinLnBrk="0" hangingPunct="1">
        <a:lnSpc>
          <a:spcPct val="90000"/>
        </a:lnSpc>
        <a:spcBef>
          <a:spcPct val="0"/>
        </a:spcBef>
        <a:buFont typeface="+mj-lt"/>
        <a:buNone/>
        <a:defRPr sz="2100" b="1" kern="1200">
          <a:solidFill>
            <a:schemeClr val="tx2"/>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1400" kern="1200">
          <a:solidFill>
            <a:schemeClr val="tx1"/>
          </a:solidFill>
          <a:latin typeface="+mn-lt"/>
          <a:ea typeface="+mn-ea"/>
          <a:cs typeface="+mn-cs"/>
        </a:defRPr>
      </a:lvl1pPr>
      <a:lvl2pPr marL="213300" indent="-21330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2pPr>
      <a:lvl3pPr marL="483300" indent="-21330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753300" indent="-21330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023300" indent="-21330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38950"/>
            <a:ext cx="7647842" cy="64028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096109"/>
            <a:ext cx="7886700" cy="3536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370279" y="238950"/>
            <a:ext cx="465503" cy="241697"/>
          </a:xfrm>
          <a:prstGeom prst="rect">
            <a:avLst/>
          </a:prstGeom>
        </p:spPr>
        <p:txBody>
          <a:bodyPr vert="horz" lIns="91440" tIns="45720" rIns="91440" bIns="45720" rtlCol="0" anchor="t"/>
          <a:lstStyle>
            <a:lvl1pPr algn="r">
              <a:defRPr sz="750" b="1">
                <a:solidFill>
                  <a:schemeClr val="tx1"/>
                </a:solidFill>
              </a:defRPr>
            </a:lvl1pPr>
          </a:lstStyle>
          <a:p>
            <a:fld id="{5512AD5A-2C28-1D42-B971-4292A709C8F6}" type="slidenum">
              <a:rPr lang="en-US" smtClean="0"/>
              <a:pPr/>
              <a:t>‹#›</a:t>
            </a:fld>
            <a:endParaRPr lang="en-US" dirty="0"/>
          </a:p>
        </p:txBody>
      </p:sp>
    </p:spTree>
    <p:extLst>
      <p:ext uri="{BB962C8B-B14F-4D97-AF65-F5344CB8AC3E}">
        <p14:creationId xmlns:p14="http://schemas.microsoft.com/office/powerpoint/2010/main" val="266378056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47" r:id="rId13"/>
    <p:sldLayoutId id="2147483748" r:id="rId14"/>
    <p:sldLayoutId id="2147483749" r:id="rId15"/>
    <p:sldLayoutId id="2147483750" r:id="rId16"/>
    <p:sldLayoutId id="2147483751" r:id="rId17"/>
    <p:sldLayoutId id="2147483752" r:id="rId18"/>
    <p:sldLayoutId id="2147483753" r:id="rId19"/>
  </p:sldLayoutIdLst>
  <p:hf hdr="0" ftr="0" dt="0"/>
  <p:txStyles>
    <p:titleStyle>
      <a:lvl1pPr marL="0" indent="0" algn="l" defTabSz="685783" rtl="0" eaLnBrk="1" latinLnBrk="0" hangingPunct="1">
        <a:lnSpc>
          <a:spcPct val="90000"/>
        </a:lnSpc>
        <a:spcBef>
          <a:spcPct val="0"/>
        </a:spcBef>
        <a:buFont typeface="+mj-lt"/>
        <a:buNone/>
        <a:defRPr sz="2100" kern="1200">
          <a:solidFill>
            <a:schemeClr val="tx2"/>
          </a:solidFill>
          <a:latin typeface="+mj-lt"/>
          <a:ea typeface="+mj-ea"/>
          <a:cs typeface="+mj-cs"/>
        </a:defRPr>
      </a:lvl1pPr>
    </p:titleStyle>
    <p:bodyStyle>
      <a:lvl1pPr marL="0" indent="0" algn="l" defTabSz="685783" rtl="0" eaLnBrk="1" latinLnBrk="0" hangingPunct="1">
        <a:lnSpc>
          <a:spcPct val="90000"/>
        </a:lnSpc>
        <a:spcBef>
          <a:spcPts val="750"/>
        </a:spcBef>
        <a:buFont typeface="Arial" panose="020B0604020202020204" pitchFamily="34" charset="0"/>
        <a:buNone/>
        <a:defRPr sz="1350" kern="1200">
          <a:solidFill>
            <a:schemeClr val="tx1"/>
          </a:solidFill>
          <a:latin typeface="+mn-lt"/>
          <a:ea typeface="+mn-ea"/>
          <a:cs typeface="+mn-cs"/>
        </a:defRPr>
      </a:lvl1pPr>
      <a:lvl2pPr marL="213295" indent="-213295"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483288" indent="-213295"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753281" indent="-213295"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023275" indent="-213295"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38949"/>
            <a:ext cx="7647842" cy="64028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096108"/>
            <a:ext cx="7886700" cy="353661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370278" y="238950"/>
            <a:ext cx="465503" cy="241697"/>
          </a:xfrm>
          <a:prstGeom prst="rect">
            <a:avLst/>
          </a:prstGeom>
        </p:spPr>
        <p:txBody>
          <a:bodyPr vert="horz" lIns="91440" tIns="45720" rIns="91440" bIns="45720" rtlCol="0" anchor="t"/>
          <a:lstStyle>
            <a:lvl1pPr algn="r">
              <a:defRPr sz="750" b="1">
                <a:solidFill>
                  <a:schemeClr val="tx1"/>
                </a:solidFill>
              </a:defRPr>
            </a:lvl1pPr>
          </a:lstStyle>
          <a:p>
            <a:fld id="{5512AD5A-2C28-1D42-B971-4292A709C8F6}" type="slidenum">
              <a:rPr lang="en-US" smtClean="0"/>
              <a:pPr/>
              <a:t>‹#›</a:t>
            </a:fld>
            <a:endParaRPr lang="en-US" dirty="0"/>
          </a:p>
        </p:txBody>
      </p:sp>
    </p:spTree>
    <p:extLst>
      <p:ext uri="{BB962C8B-B14F-4D97-AF65-F5344CB8AC3E}">
        <p14:creationId xmlns:p14="http://schemas.microsoft.com/office/powerpoint/2010/main" val="205304316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Lst>
  <p:hf hdr="0" ftr="0" dt="0"/>
  <p:txStyles>
    <p:titleStyle>
      <a:lvl1pPr marL="0" indent="0" algn="l" defTabSz="685800" rtl="0" eaLnBrk="1" latinLnBrk="0" hangingPunct="1">
        <a:lnSpc>
          <a:spcPct val="90000"/>
        </a:lnSpc>
        <a:spcBef>
          <a:spcPct val="0"/>
        </a:spcBef>
        <a:buFont typeface="+mj-lt"/>
        <a:buNone/>
        <a:defRPr sz="2100" kern="1200">
          <a:solidFill>
            <a:schemeClr val="tx2"/>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1350" kern="1200">
          <a:solidFill>
            <a:schemeClr val="tx1"/>
          </a:solidFill>
          <a:latin typeface="+mn-lt"/>
          <a:ea typeface="+mn-ea"/>
          <a:cs typeface="+mn-cs"/>
        </a:defRPr>
      </a:lvl1pPr>
      <a:lvl2pPr marL="213300" indent="-2133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483300" indent="-2133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753300" indent="-2133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023300" indent="-2133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38949"/>
            <a:ext cx="7647842" cy="64028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096108"/>
            <a:ext cx="7886700" cy="3536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370278" y="238949"/>
            <a:ext cx="465503" cy="241697"/>
          </a:xfrm>
          <a:prstGeom prst="rect">
            <a:avLst/>
          </a:prstGeom>
        </p:spPr>
        <p:txBody>
          <a:bodyPr vert="horz" lIns="91440" tIns="45720" rIns="91440" bIns="45720" rtlCol="0" anchor="t"/>
          <a:lstStyle>
            <a:lvl1pPr algn="r">
              <a:defRPr sz="750" b="1">
                <a:solidFill>
                  <a:schemeClr val="tx1"/>
                </a:solidFill>
              </a:defRPr>
            </a:lvl1pPr>
          </a:lstStyle>
          <a:p>
            <a:fld id="{5512AD5A-2C28-1D42-B971-4292A709C8F6}" type="slidenum">
              <a:rPr lang="en-US" smtClean="0"/>
              <a:pPr/>
              <a:t>‹#›</a:t>
            </a:fld>
            <a:endParaRPr lang="en-US" dirty="0"/>
          </a:p>
        </p:txBody>
      </p:sp>
    </p:spTree>
    <p:extLst>
      <p:ext uri="{BB962C8B-B14F-4D97-AF65-F5344CB8AC3E}">
        <p14:creationId xmlns:p14="http://schemas.microsoft.com/office/powerpoint/2010/main" val="1596459055"/>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Lst>
  <p:hf hdr="0" ftr="0" dt="0"/>
  <p:txStyles>
    <p:titleStyle>
      <a:lvl1pPr marL="0" indent="0" algn="l" defTabSz="685800" rtl="0" eaLnBrk="1" latinLnBrk="0" hangingPunct="1">
        <a:lnSpc>
          <a:spcPct val="90000"/>
        </a:lnSpc>
        <a:spcBef>
          <a:spcPct val="0"/>
        </a:spcBef>
        <a:buFont typeface="+mj-lt"/>
        <a:buNone/>
        <a:defRPr sz="2100" kern="1200">
          <a:solidFill>
            <a:schemeClr val="tx2"/>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1350" kern="1200">
          <a:solidFill>
            <a:schemeClr val="tx1"/>
          </a:solidFill>
          <a:latin typeface="+mn-lt"/>
          <a:ea typeface="+mn-ea"/>
          <a:cs typeface="+mn-cs"/>
        </a:defRPr>
      </a:lvl1pPr>
      <a:lvl2pPr marL="213300" indent="-2133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483300" indent="-2133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753300" indent="-2133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023300" indent="-2133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38949"/>
            <a:ext cx="7647842" cy="640283"/>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28650" y="1096108"/>
            <a:ext cx="7886700" cy="353661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370278" y="238950"/>
            <a:ext cx="465503" cy="241697"/>
          </a:xfrm>
          <a:prstGeom prst="rect">
            <a:avLst/>
          </a:prstGeom>
        </p:spPr>
        <p:txBody>
          <a:bodyPr vert="horz" lIns="91440" tIns="45720" rIns="91440" bIns="45720" rtlCol="0" anchor="t"/>
          <a:lstStyle>
            <a:lvl1pPr algn="r">
              <a:defRPr sz="750" b="1">
                <a:solidFill>
                  <a:schemeClr val="tx1"/>
                </a:solidFill>
              </a:defRPr>
            </a:lvl1pPr>
          </a:lstStyle>
          <a:p>
            <a:fld id="{5512AD5A-2C28-1D42-B971-4292A709C8F6}" type="slidenum">
              <a:rPr lang="en-US" smtClean="0">
                <a:solidFill>
                  <a:srgbClr val="555859"/>
                </a:solidFill>
              </a:rPr>
              <a:pPr/>
              <a:t>‹#›</a:t>
            </a:fld>
            <a:endParaRPr lang="en-US" dirty="0">
              <a:solidFill>
                <a:srgbClr val="555859"/>
              </a:solidFill>
            </a:endParaRPr>
          </a:p>
        </p:txBody>
      </p:sp>
    </p:spTree>
    <p:extLst>
      <p:ext uri="{BB962C8B-B14F-4D97-AF65-F5344CB8AC3E}">
        <p14:creationId xmlns:p14="http://schemas.microsoft.com/office/powerpoint/2010/main" val="372234497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 id="2147483817" r:id="rId18"/>
    <p:sldLayoutId id="2147483818" r:id="rId19"/>
    <p:sldLayoutId id="2147483819" r:id="rId20"/>
  </p:sldLayoutIdLst>
  <p:hf sldNum="0" hdr="0" ftr="0" dt="0"/>
  <p:txStyles>
    <p:titleStyle>
      <a:lvl1pPr marL="0" indent="0" algn="l" defTabSz="685800" rtl="0" eaLnBrk="1" latinLnBrk="0" hangingPunct="1">
        <a:lnSpc>
          <a:spcPct val="90000"/>
        </a:lnSpc>
        <a:spcBef>
          <a:spcPct val="0"/>
        </a:spcBef>
        <a:buFont typeface="+mj-lt"/>
        <a:buNone/>
        <a:defRPr sz="2100" kern="1200">
          <a:solidFill>
            <a:schemeClr val="tx2"/>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1350" kern="1200">
          <a:solidFill>
            <a:schemeClr val="tx1"/>
          </a:solidFill>
          <a:latin typeface="+mn-lt"/>
          <a:ea typeface="+mn-ea"/>
          <a:cs typeface="+mn-cs"/>
        </a:defRPr>
      </a:lvl1pPr>
      <a:lvl2pPr marL="213300" indent="-2133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483300" indent="-2133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753300" indent="-2133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023300" indent="-21330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38950"/>
            <a:ext cx="7647842" cy="64028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096109"/>
            <a:ext cx="7886700" cy="35366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8370279" y="238950"/>
            <a:ext cx="465503" cy="241697"/>
          </a:xfrm>
          <a:prstGeom prst="rect">
            <a:avLst/>
          </a:prstGeom>
        </p:spPr>
        <p:txBody>
          <a:bodyPr vert="horz" lIns="91440" tIns="45720" rIns="91440" bIns="45720" rtlCol="0" anchor="t"/>
          <a:lstStyle>
            <a:lvl1pPr algn="r">
              <a:defRPr sz="750" b="1">
                <a:solidFill>
                  <a:schemeClr val="tx1"/>
                </a:solidFill>
              </a:defRPr>
            </a:lvl1pPr>
          </a:lstStyle>
          <a:p>
            <a:fld id="{5512AD5A-2C28-1D42-B971-4292A709C8F6}" type="slidenum">
              <a:rPr lang="en-US" smtClean="0"/>
              <a:pPr/>
              <a:t>‹#›</a:t>
            </a:fld>
            <a:endParaRPr lang="en-US" dirty="0"/>
          </a:p>
        </p:txBody>
      </p:sp>
    </p:spTree>
    <p:extLst>
      <p:ext uri="{BB962C8B-B14F-4D97-AF65-F5344CB8AC3E}">
        <p14:creationId xmlns:p14="http://schemas.microsoft.com/office/powerpoint/2010/main" val="1147285201"/>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 id="2147483851" r:id="rId12"/>
    <p:sldLayoutId id="2147483852" r:id="rId13"/>
    <p:sldLayoutId id="2147483853" r:id="rId14"/>
    <p:sldLayoutId id="2147483854" r:id="rId15"/>
    <p:sldLayoutId id="2147483855" r:id="rId16"/>
    <p:sldLayoutId id="2147483856" r:id="rId17"/>
    <p:sldLayoutId id="2147483857" r:id="rId18"/>
    <p:sldLayoutId id="2147483858" r:id="rId19"/>
    <p:sldLayoutId id="2147483859" r:id="rId20"/>
  </p:sldLayoutIdLst>
  <p:hf hdr="0" ftr="0" dt="0"/>
  <p:txStyles>
    <p:titleStyle>
      <a:lvl1pPr marL="0" indent="0" algn="l" defTabSz="685783" rtl="0" eaLnBrk="1" latinLnBrk="0" hangingPunct="1">
        <a:lnSpc>
          <a:spcPct val="90000"/>
        </a:lnSpc>
        <a:spcBef>
          <a:spcPct val="0"/>
        </a:spcBef>
        <a:buFont typeface="+mj-lt"/>
        <a:buNone/>
        <a:defRPr sz="2100" kern="1200">
          <a:solidFill>
            <a:schemeClr val="tx2"/>
          </a:solidFill>
          <a:latin typeface="+mj-lt"/>
          <a:ea typeface="+mj-ea"/>
          <a:cs typeface="+mj-cs"/>
        </a:defRPr>
      </a:lvl1pPr>
    </p:titleStyle>
    <p:bodyStyle>
      <a:lvl1pPr marL="0" indent="0" algn="l" defTabSz="685783" rtl="0" eaLnBrk="1" latinLnBrk="0" hangingPunct="1">
        <a:lnSpc>
          <a:spcPct val="90000"/>
        </a:lnSpc>
        <a:spcBef>
          <a:spcPts val="750"/>
        </a:spcBef>
        <a:buFont typeface="Arial" panose="020B0604020202020204" pitchFamily="34" charset="0"/>
        <a:buNone/>
        <a:defRPr sz="1350" kern="1200">
          <a:solidFill>
            <a:schemeClr val="tx1"/>
          </a:solidFill>
          <a:latin typeface="+mn-lt"/>
          <a:ea typeface="+mn-ea"/>
          <a:cs typeface="+mn-cs"/>
        </a:defRPr>
      </a:lvl1pPr>
      <a:lvl2pPr marL="213295" indent="-213295"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2pPr>
      <a:lvl3pPr marL="483288" indent="-213295"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753281" indent="-213295"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023275" indent="-213295"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40.sv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7.xml"/><Relationship Id="rId4" Type="http://schemas.openxmlformats.org/officeDocument/2006/relationships/image" Target="../media/image43.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19.xml"/><Relationship Id="rId1" Type="http://schemas.openxmlformats.org/officeDocument/2006/relationships/tags" Target="../tags/tag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8.xml"/><Relationship Id="rId1" Type="http://schemas.openxmlformats.org/officeDocument/2006/relationships/slideLayout" Target="../slideLayouts/slideLayout7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6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0.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62.xml"/><Relationship Id="rId4" Type="http://schemas.openxmlformats.org/officeDocument/2006/relationships/hyperlink" Target="https://assets.publishing.service.gov.uk/media/67446a8a81f809b32c8568d3/CSPRP_-_I_wanted_them_all_to_notice.pdf"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56.pn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3.xml"/></Relationships>
</file>

<file path=ppt/slides/_rels/slide3.xml.rels><?xml version="1.0" encoding="UTF-8" standalone="yes"?>
<Relationships xmlns="http://schemas.openxmlformats.org/package/2006/relationships"><Relationship Id="rId3" Type="http://schemas.openxmlformats.org/officeDocument/2006/relationships/hyperlink" Target="https://assets.publishing.service.gov.uk/media/67446a8a81f809b32c8568d3/CSPRP_-_I_wanted_them_all_to_notice.pdf" TargetMode="External"/><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0.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1.xml"/><Relationship Id="rId1" Type="http://schemas.openxmlformats.org/officeDocument/2006/relationships/slideLayout" Target="../slideLayouts/slideLayout7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8.png"/><Relationship Id="rId4"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2.xml"/><Relationship Id="rId1" Type="http://schemas.openxmlformats.org/officeDocument/2006/relationships/tags" Target="../tags/tag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4.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2.xml"/><Relationship Id="rId1" Type="http://schemas.openxmlformats.org/officeDocument/2006/relationships/tags" Target="../tags/tag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image" Target="../media/image59.png"/><Relationship Id="rId7" Type="http://schemas.openxmlformats.org/officeDocument/2006/relationships/diagramColors" Target="../diagrams/colors7.xml"/><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1.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3.xml"/><Relationship Id="rId1" Type="http://schemas.openxmlformats.org/officeDocument/2006/relationships/slideLayout" Target="../slideLayouts/slideLayout3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111.xml"/><Relationship Id="rId4" Type="http://schemas.openxmlformats.org/officeDocument/2006/relationships/image" Target="../media/image63.svg"/></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47.xml"/><Relationship Id="rId1" Type="http://schemas.openxmlformats.org/officeDocument/2006/relationships/slideLayout" Target="../slideLayouts/slideLayout10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1.xml"/></Relationships>
</file>

<file path=ppt/slides/_rels/slide55.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81.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56.xml.rels><?xml version="1.0" encoding="UTF-8" standalone="yes"?>
<Relationships xmlns="http://schemas.openxmlformats.org/package/2006/relationships"><Relationship Id="rId3" Type="http://schemas.openxmlformats.org/officeDocument/2006/relationships/hyperlink" Target="https://www.csacentre.org.uk/get-support/" TargetMode="External"/><Relationship Id="rId2" Type="http://schemas.openxmlformats.org/officeDocument/2006/relationships/notesSlide" Target="../notesSlides/notesSlide51.xml"/><Relationship Id="rId1" Type="http://schemas.openxmlformats.org/officeDocument/2006/relationships/slideLayout" Target="../slideLayouts/slideLayout81.xml"/><Relationship Id="rId4" Type="http://schemas.openxmlformats.org/officeDocument/2006/relationships/image" Target="../media/image70.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58.xml.rels><?xml version="1.0" encoding="UTF-8" standalone="yes"?>
<Relationships xmlns="http://schemas.openxmlformats.org/package/2006/relationships"><Relationship Id="rId2" Type="http://schemas.openxmlformats.org/officeDocument/2006/relationships/hyperlink" Target="mailto:Nici.evans@csacentre.org.uk" TargetMode="External"/><Relationship Id="rId1" Type="http://schemas.openxmlformats.org/officeDocument/2006/relationships/slideLayout" Target="../slideLayouts/slideLayout54.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51.xml"/><Relationship Id="rId4" Type="http://schemas.openxmlformats.org/officeDocument/2006/relationships/hyperlink" Target="mailto:plp@csacentre.org.uk"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3CF32-BE7B-2D40-872A-8AEA4700C4C0}"/>
              </a:ext>
            </a:extLst>
          </p:cNvPr>
          <p:cNvSpPr>
            <a:spLocks noGrp="1"/>
          </p:cNvSpPr>
          <p:nvPr>
            <p:ph type="ctrTitle"/>
          </p:nvPr>
        </p:nvSpPr>
        <p:spPr/>
        <p:txBody>
          <a:bodyPr>
            <a:normAutofit/>
          </a:bodyPr>
          <a:lstStyle/>
          <a:p>
            <a:r>
              <a:rPr lang="en-US" b="1" dirty="0"/>
              <a:t>Noticing and responding to concerns of child sexual abuse</a:t>
            </a:r>
          </a:p>
        </p:txBody>
      </p:sp>
      <p:sp>
        <p:nvSpPr>
          <p:cNvPr id="3" name="Subtitle 2">
            <a:extLst>
              <a:ext uri="{FF2B5EF4-FFF2-40B4-BE49-F238E27FC236}">
                <a16:creationId xmlns:a16="http://schemas.microsoft.com/office/drawing/2014/main" id="{499BAA49-D8ED-D04E-8BE5-E2BF51B6D493}"/>
              </a:ext>
            </a:extLst>
          </p:cNvPr>
          <p:cNvSpPr>
            <a:spLocks noGrp="1"/>
          </p:cNvSpPr>
          <p:nvPr>
            <p:ph type="subTitle" idx="1"/>
          </p:nvPr>
        </p:nvSpPr>
        <p:spPr/>
        <p:txBody>
          <a:bodyPr/>
          <a:lstStyle/>
          <a:p>
            <a:r>
              <a:rPr lang="en-GB" dirty="0"/>
              <a:t>Session Three</a:t>
            </a:r>
          </a:p>
        </p:txBody>
      </p:sp>
      <p:sp>
        <p:nvSpPr>
          <p:cNvPr id="7" name="Date Placeholder 6">
            <a:extLst>
              <a:ext uri="{FF2B5EF4-FFF2-40B4-BE49-F238E27FC236}">
                <a16:creationId xmlns:a16="http://schemas.microsoft.com/office/drawing/2014/main" id="{3389C038-F94C-074C-8FCB-96F6F45A4807}"/>
              </a:ext>
            </a:extLst>
          </p:cNvPr>
          <p:cNvSpPr>
            <a:spLocks noGrp="1"/>
          </p:cNvSpPr>
          <p:nvPr>
            <p:ph type="dt" sz="half" idx="10"/>
          </p:nvPr>
        </p:nvSpPr>
        <p:spPr>
          <a:xfrm>
            <a:off x="685799" y="4350546"/>
            <a:ext cx="3705225" cy="273844"/>
          </a:xfrm>
        </p:spPr>
        <p:txBody>
          <a:bodyPr/>
          <a:lstStyle/>
          <a:p>
            <a:pPr defTabSz="914378"/>
            <a:r>
              <a:rPr lang="en-GB" dirty="0">
                <a:solidFill>
                  <a:srgbClr val="702474"/>
                </a:solidFill>
                <a:latin typeface="Arial" panose="020B0604020202020204"/>
              </a:rPr>
              <a:t>date</a:t>
            </a:r>
            <a:endParaRPr lang="en-US" dirty="0">
              <a:solidFill>
                <a:srgbClr val="702474"/>
              </a:solidFill>
              <a:latin typeface="Arial" panose="020B0604020202020204"/>
            </a:endParaRPr>
          </a:p>
        </p:txBody>
      </p:sp>
      <p:sp>
        <p:nvSpPr>
          <p:cNvPr id="6" name="Slide Number Placeholder 5">
            <a:extLst>
              <a:ext uri="{FF2B5EF4-FFF2-40B4-BE49-F238E27FC236}">
                <a16:creationId xmlns:a16="http://schemas.microsoft.com/office/drawing/2014/main" id="{D651FFEA-90BC-1546-94F4-FFCD3CA78789}"/>
              </a:ext>
            </a:extLst>
          </p:cNvPr>
          <p:cNvSpPr>
            <a:spLocks noGrp="1"/>
          </p:cNvSpPr>
          <p:nvPr>
            <p:ph type="sldNum" sz="quarter" idx="12"/>
          </p:nvPr>
        </p:nvSpPr>
        <p:spPr/>
        <p:txBody>
          <a:bodyPr/>
          <a:lstStyle/>
          <a:p>
            <a:pPr defTabSz="914378"/>
            <a:fld id="{5512AD5A-2C28-1D42-B971-4292A709C8F6}" type="slidenum">
              <a:rPr lang="en-US">
                <a:solidFill>
                  <a:srgbClr val="555859"/>
                </a:solidFill>
                <a:latin typeface="Arial" panose="020B0604020202020204"/>
              </a:rPr>
              <a:pPr defTabSz="914378"/>
              <a:t>1</a:t>
            </a:fld>
            <a:endParaRPr lang="en-US">
              <a:solidFill>
                <a:srgbClr val="555859"/>
              </a:solidFill>
              <a:latin typeface="Arial" panose="020B0604020202020204"/>
            </a:endParaRPr>
          </a:p>
        </p:txBody>
      </p:sp>
    </p:spTree>
    <p:extLst>
      <p:ext uri="{BB962C8B-B14F-4D97-AF65-F5344CB8AC3E}">
        <p14:creationId xmlns:p14="http://schemas.microsoft.com/office/powerpoint/2010/main" val="3344660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0A5C2-4BF9-C913-F53C-A8C8BBD1757F}"/>
              </a:ext>
            </a:extLst>
          </p:cNvPr>
          <p:cNvSpPr>
            <a:spLocks noGrp="1"/>
          </p:cNvSpPr>
          <p:nvPr>
            <p:ph type="title"/>
          </p:nvPr>
        </p:nvSpPr>
        <p:spPr>
          <a:xfrm>
            <a:off x="629841" y="342900"/>
            <a:ext cx="2949178" cy="1200150"/>
          </a:xfrm>
        </p:spPr>
        <p:txBody>
          <a:bodyPr anchor="b">
            <a:normAutofit/>
          </a:bodyPr>
          <a:lstStyle/>
          <a:p>
            <a:r>
              <a:rPr lang="en-GB" b="1" dirty="0"/>
              <a:t>How might your agency use the template?</a:t>
            </a:r>
          </a:p>
        </p:txBody>
      </p:sp>
      <p:sp>
        <p:nvSpPr>
          <p:cNvPr id="4" name="Slide Number Placeholder 3">
            <a:extLst>
              <a:ext uri="{FF2B5EF4-FFF2-40B4-BE49-F238E27FC236}">
                <a16:creationId xmlns:a16="http://schemas.microsoft.com/office/drawing/2014/main" id="{ABF4EDF4-E017-AB2E-CE78-A145E40E87F7}"/>
              </a:ext>
            </a:extLst>
          </p:cNvPr>
          <p:cNvSpPr>
            <a:spLocks noGrp="1"/>
          </p:cNvSpPr>
          <p:nvPr>
            <p:ph type="sldNum" sz="quarter" idx="12"/>
          </p:nvPr>
        </p:nvSpPr>
        <p:spPr>
          <a:xfrm>
            <a:off x="8370278" y="238949"/>
            <a:ext cx="465503" cy="241697"/>
          </a:xfrm>
        </p:spPr>
        <p:txBody>
          <a:bodyPr anchor="t">
            <a:normAutofit/>
          </a:bodyPr>
          <a:lstStyle/>
          <a:p>
            <a:pPr>
              <a:spcAft>
                <a:spcPts val="600"/>
              </a:spcAft>
            </a:pPr>
            <a:fld id="{5512AD5A-2C28-1D42-B971-4292A709C8F6}" type="slidenum">
              <a:rPr lang="en-US" smtClean="0"/>
              <a:pPr>
                <a:spcAft>
                  <a:spcPts val="600"/>
                </a:spcAft>
              </a:pPr>
              <a:t>10</a:t>
            </a:fld>
            <a:endParaRPr lang="en-US"/>
          </a:p>
        </p:txBody>
      </p:sp>
      <p:graphicFrame>
        <p:nvGraphicFramePr>
          <p:cNvPr id="6" name="Content Placeholder 2">
            <a:extLst>
              <a:ext uri="{FF2B5EF4-FFF2-40B4-BE49-F238E27FC236}">
                <a16:creationId xmlns:a16="http://schemas.microsoft.com/office/drawing/2014/main" id="{68E35B95-ED55-C4DF-1BB8-ADE171BC0F62}"/>
              </a:ext>
            </a:extLst>
          </p:cNvPr>
          <p:cNvGraphicFramePr>
            <a:graphicFrameLocks noGrp="1"/>
          </p:cNvGraphicFramePr>
          <p:nvPr>
            <p:ph idx="1"/>
          </p:nvPr>
        </p:nvGraphicFramePr>
        <p:xfrm>
          <a:off x="3887391" y="740570"/>
          <a:ext cx="4629150" cy="36552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Graphic 6" descr="Document with solid fill">
            <a:extLst>
              <a:ext uri="{FF2B5EF4-FFF2-40B4-BE49-F238E27FC236}">
                <a16:creationId xmlns:a16="http://schemas.microsoft.com/office/drawing/2014/main" id="{6944BF1C-14A3-F5D2-0FAD-20A8475F52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88974" y="1893317"/>
            <a:ext cx="1905918" cy="1905918"/>
          </a:xfrm>
          <a:prstGeom prst="rect">
            <a:avLst/>
          </a:prstGeom>
        </p:spPr>
      </p:pic>
    </p:spTree>
    <p:extLst>
      <p:ext uri="{BB962C8B-B14F-4D97-AF65-F5344CB8AC3E}">
        <p14:creationId xmlns:p14="http://schemas.microsoft.com/office/powerpoint/2010/main" val="1766033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666134-4D32-6DD3-C6CF-4C9FFEA633DF}"/>
              </a:ext>
            </a:extLst>
          </p:cNvPr>
          <p:cNvSpPr>
            <a:spLocks noGrp="1"/>
          </p:cNvSpPr>
          <p:nvPr>
            <p:ph type="title"/>
          </p:nvPr>
        </p:nvSpPr>
        <p:spPr>
          <a:xfrm>
            <a:off x="628651" y="238949"/>
            <a:ext cx="7647842" cy="640283"/>
          </a:xfrm>
        </p:spPr>
        <p:txBody>
          <a:bodyPr anchor="t">
            <a:normAutofit/>
          </a:bodyPr>
          <a:lstStyle/>
          <a:p>
            <a:r>
              <a:rPr lang="en-GB" b="1" dirty="0"/>
              <a:t>What actions can you take?</a:t>
            </a:r>
          </a:p>
        </p:txBody>
      </p:sp>
      <p:sp>
        <p:nvSpPr>
          <p:cNvPr id="5" name="Slide Number Placeholder 4">
            <a:extLst>
              <a:ext uri="{FF2B5EF4-FFF2-40B4-BE49-F238E27FC236}">
                <a16:creationId xmlns:a16="http://schemas.microsoft.com/office/drawing/2014/main" id="{D56D0DAF-326D-7F77-654A-0908111F3C25}"/>
              </a:ext>
            </a:extLst>
          </p:cNvPr>
          <p:cNvSpPr>
            <a:spLocks noGrp="1"/>
          </p:cNvSpPr>
          <p:nvPr>
            <p:ph type="sldNum" sz="quarter" idx="12"/>
          </p:nvPr>
        </p:nvSpPr>
        <p:spPr>
          <a:xfrm>
            <a:off x="8370278" y="238949"/>
            <a:ext cx="465503" cy="241697"/>
          </a:xfrm>
        </p:spPr>
        <p:txBody>
          <a:bodyPr anchor="t">
            <a:normAutofit/>
          </a:bodyPr>
          <a:lstStyle/>
          <a:p>
            <a:pPr defTabSz="685800">
              <a:spcAft>
                <a:spcPts val="600"/>
              </a:spcAft>
              <a:defRPr/>
            </a:pPr>
            <a:fld id="{5512AD5A-2C28-1D42-B971-4292A709C8F6}" type="slidenum">
              <a:rPr lang="en-US"/>
              <a:pPr defTabSz="685800">
                <a:spcAft>
                  <a:spcPts val="600"/>
                </a:spcAft>
                <a:defRPr/>
              </a:pPr>
              <a:t>11</a:t>
            </a:fld>
            <a:endParaRPr lang="en-US"/>
          </a:p>
        </p:txBody>
      </p:sp>
      <p:graphicFrame>
        <p:nvGraphicFramePr>
          <p:cNvPr id="14" name="Content Placeholder 3">
            <a:extLst>
              <a:ext uri="{FF2B5EF4-FFF2-40B4-BE49-F238E27FC236}">
                <a16:creationId xmlns:a16="http://schemas.microsoft.com/office/drawing/2014/main" id="{C4AD8A49-01D0-EC76-276A-EB7887152F8C}"/>
              </a:ext>
            </a:extLst>
          </p:cNvPr>
          <p:cNvGraphicFramePr>
            <a:graphicFrameLocks noGrp="1"/>
          </p:cNvGraphicFramePr>
          <p:nvPr>
            <p:ph idx="13"/>
          </p:nvPr>
        </p:nvGraphicFramePr>
        <p:xfrm>
          <a:off x="628651" y="1096108"/>
          <a:ext cx="7886699" cy="33658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738373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A6F5B7E-CCA7-9C75-F81D-E6F4A4CF5EC6}"/>
              </a:ext>
            </a:extLst>
          </p:cNvPr>
          <p:cNvSpPr>
            <a:spLocks noGrp="1"/>
          </p:cNvSpPr>
          <p:nvPr>
            <p:ph type="title"/>
          </p:nvPr>
        </p:nvSpPr>
        <p:spPr>
          <a:xfrm>
            <a:off x="623888" y="2103278"/>
            <a:ext cx="7886700" cy="1208481"/>
          </a:xfrm>
        </p:spPr>
        <p:txBody>
          <a:bodyPr>
            <a:normAutofit fontScale="90000"/>
          </a:bodyPr>
          <a:lstStyle/>
          <a:p>
            <a:br>
              <a:rPr lang="en-GB" i="1" dirty="0"/>
            </a:br>
            <a:r>
              <a:rPr lang="en-GB" sz="2800" i="1" dirty="0"/>
              <a:t>“I think the situations where it's been disclosed and we've been asked to assess it, then records are clear. And then the situations where you might suspect, I don't think we could do that…I don't think professionals would be able to record that but I might be wrong, but how could you?”</a:t>
            </a:r>
            <a:endParaRPr lang="en-GB" dirty="0"/>
          </a:p>
        </p:txBody>
      </p:sp>
      <p:sp>
        <p:nvSpPr>
          <p:cNvPr id="7" name="Text Placeholder 6">
            <a:extLst>
              <a:ext uri="{FF2B5EF4-FFF2-40B4-BE49-F238E27FC236}">
                <a16:creationId xmlns:a16="http://schemas.microsoft.com/office/drawing/2014/main" id="{A7CA1A16-655C-9DBF-98A4-511D95E10A90}"/>
              </a:ext>
            </a:extLst>
          </p:cNvPr>
          <p:cNvSpPr>
            <a:spLocks noGrp="1"/>
          </p:cNvSpPr>
          <p:nvPr>
            <p:ph type="body" idx="1"/>
          </p:nvPr>
        </p:nvSpPr>
        <p:spPr>
          <a:xfrm>
            <a:off x="623888" y="3332001"/>
            <a:ext cx="7886700" cy="1125140"/>
          </a:xfrm>
        </p:spPr>
        <p:txBody>
          <a:bodyPr/>
          <a:lstStyle/>
          <a:p>
            <a:pPr algn="ctr"/>
            <a:r>
              <a:rPr lang="en-GB" b="1" dirty="0"/>
              <a:t>Local authority social worker</a:t>
            </a:r>
          </a:p>
        </p:txBody>
      </p:sp>
      <p:sp>
        <p:nvSpPr>
          <p:cNvPr id="5" name="Slide Number Placeholder 4">
            <a:extLst>
              <a:ext uri="{FF2B5EF4-FFF2-40B4-BE49-F238E27FC236}">
                <a16:creationId xmlns:a16="http://schemas.microsoft.com/office/drawing/2014/main" id="{5E878068-8B9F-7EC3-2028-70528A95B05E}"/>
              </a:ext>
            </a:extLst>
          </p:cNvPr>
          <p:cNvSpPr>
            <a:spLocks noGrp="1"/>
          </p:cNvSpPr>
          <p:nvPr>
            <p:ph type="sldNum" sz="quarter" idx="12"/>
          </p:nvPr>
        </p:nvSpPr>
        <p:spPr/>
        <p:txBody>
          <a:bodyPr/>
          <a:lstStyle/>
          <a:p>
            <a:fld id="{5512AD5A-2C28-1D42-B971-4292A709C8F6}" type="slidenum">
              <a:rPr lang="en-US" smtClean="0"/>
              <a:t>12</a:t>
            </a:fld>
            <a:endParaRPr lang="en-US"/>
          </a:p>
        </p:txBody>
      </p:sp>
    </p:spTree>
    <p:extLst>
      <p:ext uri="{BB962C8B-B14F-4D97-AF65-F5344CB8AC3E}">
        <p14:creationId xmlns:p14="http://schemas.microsoft.com/office/powerpoint/2010/main" val="3085776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2300" b="1" dirty="0"/>
              <a:t>Recording concerns</a:t>
            </a:r>
            <a:br>
              <a:rPr lang="en-GB" dirty="0"/>
            </a:br>
            <a:r>
              <a:rPr lang="en-GB" dirty="0"/>
              <a:t>Group discussion</a:t>
            </a:r>
          </a:p>
        </p:txBody>
      </p:sp>
      <p:sp>
        <p:nvSpPr>
          <p:cNvPr id="3" name="Content Placeholder 2"/>
          <p:cNvSpPr>
            <a:spLocks noGrp="1"/>
          </p:cNvSpPr>
          <p:nvPr>
            <p:ph sz="half" idx="1"/>
          </p:nvPr>
        </p:nvSpPr>
        <p:spPr>
          <a:xfrm>
            <a:off x="292835" y="1431925"/>
            <a:ext cx="3886200" cy="3263504"/>
          </a:xfrm>
        </p:spPr>
        <p:txBody>
          <a:bodyPr>
            <a:normAutofit/>
          </a:bodyPr>
          <a:lstStyle/>
          <a:p>
            <a:pPr marL="160735" indent="-160735">
              <a:lnSpc>
                <a:spcPct val="100000"/>
              </a:lnSpc>
              <a:buFont typeface="Arial" panose="020B0604020202020204" pitchFamily="34" charset="0"/>
              <a:buChar char="•"/>
            </a:pPr>
            <a:r>
              <a:rPr lang="en-GB" sz="1800" dirty="0"/>
              <a:t>What are the issues in relation to recording sexual abuse concerns?</a:t>
            </a:r>
          </a:p>
          <a:p>
            <a:pPr marL="160735" indent="-160735">
              <a:lnSpc>
                <a:spcPct val="100000"/>
              </a:lnSpc>
              <a:buFont typeface="Arial" panose="020B0604020202020204" pitchFamily="34" charset="0"/>
              <a:buChar char="•"/>
            </a:pPr>
            <a:r>
              <a:rPr lang="en-GB" sz="1800" dirty="0"/>
              <a:t>What do you worry about?</a:t>
            </a:r>
          </a:p>
          <a:p>
            <a:pPr marL="160735" indent="-160735">
              <a:lnSpc>
                <a:spcPct val="100000"/>
              </a:lnSpc>
              <a:buFont typeface="Arial" panose="020B0604020202020204" pitchFamily="34" charset="0"/>
              <a:buChar char="•"/>
            </a:pPr>
            <a:r>
              <a:rPr lang="en-GB" sz="1800" dirty="0"/>
              <a:t>How do you record concerns?</a:t>
            </a:r>
          </a:p>
          <a:p>
            <a:endParaRPr lang="en-GB" dirty="0"/>
          </a:p>
          <a:p>
            <a:endParaRPr lang="en-GB" dirty="0"/>
          </a:p>
        </p:txBody>
      </p:sp>
      <p:sp>
        <p:nvSpPr>
          <p:cNvPr id="4" name="Slide Number Placeholder 3"/>
          <p:cNvSpPr>
            <a:spLocks noGrp="1"/>
          </p:cNvSpPr>
          <p:nvPr>
            <p:ph type="sldNum" sz="quarter" idx="12"/>
          </p:nvPr>
        </p:nvSpPr>
        <p:spPr/>
        <p:txBody>
          <a:bodyPr/>
          <a:lstStyle/>
          <a:p>
            <a:pPr defTabSz="514350">
              <a:defRPr/>
            </a:pPr>
            <a:fld id="{5512AD5A-2C28-1D42-B971-4292A709C8F6}" type="slidenum">
              <a:rPr lang="en-US">
                <a:solidFill>
                  <a:srgbClr val="555859"/>
                </a:solidFill>
                <a:latin typeface="Arial"/>
              </a:rPr>
              <a:pPr defTabSz="514350">
                <a:defRPr/>
              </a:pPr>
              <a:t>13</a:t>
            </a:fld>
            <a:endParaRPr lang="en-US" dirty="0">
              <a:solidFill>
                <a:srgbClr val="555859"/>
              </a:solidFill>
              <a:latin typeface="Arial"/>
            </a:endParaRPr>
          </a:p>
        </p:txBody>
      </p:sp>
      <p:pic>
        <p:nvPicPr>
          <p:cNvPr id="11" name="Content Placeholder 10" descr="A hand holding a pen&#10;&#10;Description automatically generated">
            <a:extLst>
              <a:ext uri="{FF2B5EF4-FFF2-40B4-BE49-F238E27FC236}">
                <a16:creationId xmlns:a16="http://schemas.microsoft.com/office/drawing/2014/main" id="{A5F714F0-2C85-8239-0A40-062E1DF0ABE7}"/>
              </a:ext>
            </a:extLst>
          </p:cNvPr>
          <p:cNvPicPr>
            <a:picLocks noGrp="1" noChangeAspect="1"/>
          </p:cNvPicPr>
          <p:nvPr>
            <p:ph sz="half" idx="14"/>
          </p:nvPr>
        </p:nvPicPr>
        <p:blipFill>
          <a:blip r:embed="rId3">
            <a:extLst>
              <a:ext uri="{28A0092B-C50C-407E-A947-70E740481C1C}">
                <a14:useLocalDpi xmlns:a14="http://schemas.microsoft.com/office/drawing/2010/main" val="0"/>
              </a:ext>
            </a:extLst>
          </a:blip>
          <a:stretch>
            <a:fillRect/>
          </a:stretch>
        </p:blipFill>
        <p:spPr>
          <a:xfrm>
            <a:off x="4635500" y="1431925"/>
            <a:ext cx="3886200" cy="2590800"/>
          </a:xfrm>
        </p:spPr>
      </p:pic>
    </p:spTree>
    <p:extLst>
      <p:ext uri="{BB962C8B-B14F-4D97-AF65-F5344CB8AC3E}">
        <p14:creationId xmlns:p14="http://schemas.microsoft.com/office/powerpoint/2010/main" val="33061684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Recording</a:t>
            </a:r>
          </a:p>
        </p:txBody>
      </p:sp>
      <p:sp>
        <p:nvSpPr>
          <p:cNvPr id="3" name="Content Placeholder 2"/>
          <p:cNvSpPr>
            <a:spLocks noGrp="1"/>
          </p:cNvSpPr>
          <p:nvPr>
            <p:ph sz="half" idx="1"/>
          </p:nvPr>
        </p:nvSpPr>
        <p:spPr>
          <a:xfrm>
            <a:off x="621593" y="879232"/>
            <a:ext cx="3886200" cy="3263504"/>
          </a:xfrm>
        </p:spPr>
        <p:txBody>
          <a:bodyPr>
            <a:noAutofit/>
          </a:bodyPr>
          <a:lstStyle/>
          <a:p>
            <a:pPr marL="160731" indent="-160731">
              <a:lnSpc>
                <a:spcPct val="110000"/>
              </a:lnSpc>
              <a:buFont typeface="Arial" panose="020B0604020202020204" pitchFamily="34" charset="0"/>
              <a:buChar char="•"/>
            </a:pPr>
            <a:r>
              <a:rPr lang="en-GB" sz="1400" b="1" dirty="0">
                <a:solidFill>
                  <a:schemeClr val="accent5"/>
                </a:solidFill>
              </a:rPr>
              <a:t>Professional judgement</a:t>
            </a:r>
          </a:p>
          <a:p>
            <a:pPr marL="160731" indent="-160731">
              <a:lnSpc>
                <a:spcPct val="110000"/>
              </a:lnSpc>
              <a:buFont typeface="Arial" panose="020B0604020202020204" pitchFamily="34" charset="0"/>
              <a:buChar char="•"/>
            </a:pPr>
            <a:r>
              <a:rPr lang="en-GB" sz="1400" dirty="0"/>
              <a:t>Substantiated either by fact, or backed up with evidence from what has been seen or heard</a:t>
            </a:r>
          </a:p>
          <a:p>
            <a:pPr marL="160731" indent="-160731">
              <a:lnSpc>
                <a:spcPct val="110000"/>
              </a:lnSpc>
              <a:buFont typeface="Arial" panose="020B0604020202020204" pitchFamily="34" charset="0"/>
              <a:buChar char="•"/>
            </a:pPr>
            <a:r>
              <a:rPr lang="en-GB" sz="1400" dirty="0"/>
              <a:t>Opinion is recorded as such</a:t>
            </a:r>
          </a:p>
          <a:p>
            <a:pPr marL="160731" indent="-160731">
              <a:lnSpc>
                <a:spcPct val="110000"/>
              </a:lnSpc>
              <a:buFont typeface="Arial" panose="020B0604020202020204" pitchFamily="34" charset="0"/>
              <a:buChar char="•"/>
            </a:pPr>
            <a:r>
              <a:rPr lang="en-GB" sz="1400" dirty="0"/>
              <a:t>Reasoning, analysis, conclusion</a:t>
            </a:r>
          </a:p>
          <a:p>
            <a:pPr>
              <a:lnSpc>
                <a:spcPct val="110000"/>
              </a:lnSpc>
            </a:pPr>
            <a:endParaRPr lang="en-GB" sz="1400" dirty="0"/>
          </a:p>
        </p:txBody>
      </p:sp>
      <p:sp>
        <p:nvSpPr>
          <p:cNvPr id="8" name="Content Placeholder 7">
            <a:extLst>
              <a:ext uri="{FF2B5EF4-FFF2-40B4-BE49-F238E27FC236}">
                <a16:creationId xmlns:a16="http://schemas.microsoft.com/office/drawing/2014/main" id="{05EA937C-EFA0-7000-B986-B1DA33D133A1}"/>
              </a:ext>
            </a:extLst>
          </p:cNvPr>
          <p:cNvSpPr>
            <a:spLocks noGrp="1"/>
          </p:cNvSpPr>
          <p:nvPr>
            <p:ph sz="half" idx="14"/>
          </p:nvPr>
        </p:nvSpPr>
        <p:spPr>
          <a:xfrm>
            <a:off x="4629149" y="879232"/>
            <a:ext cx="3886200" cy="3263504"/>
          </a:xfrm>
        </p:spPr>
        <p:txBody>
          <a:bodyPr>
            <a:normAutofit/>
          </a:bodyPr>
          <a:lstStyle/>
          <a:p>
            <a:pPr>
              <a:lnSpc>
                <a:spcPct val="100000"/>
              </a:lnSpc>
            </a:pPr>
            <a:r>
              <a:rPr lang="en-GB" sz="1400" dirty="0"/>
              <a:t>I am concerned that X and Y may be being sexually abused.  This is because of the following:</a:t>
            </a:r>
          </a:p>
          <a:p>
            <a:pPr marL="285750" indent="-285750">
              <a:lnSpc>
                <a:spcPct val="100000"/>
              </a:lnSpc>
              <a:buFont typeface="Arial" panose="020B0604020202020204" pitchFamily="34" charset="0"/>
              <a:buChar char="•"/>
            </a:pPr>
            <a:r>
              <a:rPr lang="en-GB" sz="1400" dirty="0">
                <a:solidFill>
                  <a:schemeClr val="accent4"/>
                </a:solidFill>
              </a:rPr>
              <a:t>List potential indicators (in child, people around the child, environmental factors)</a:t>
            </a:r>
          </a:p>
          <a:p>
            <a:pPr>
              <a:lnSpc>
                <a:spcPct val="100000"/>
              </a:lnSpc>
            </a:pPr>
            <a:endParaRPr lang="en-GB" sz="1400" dirty="0"/>
          </a:p>
          <a:p>
            <a:pPr>
              <a:lnSpc>
                <a:spcPct val="100000"/>
              </a:lnSpc>
            </a:pPr>
            <a:r>
              <a:rPr lang="en-GB" sz="1400" dirty="0"/>
              <a:t>These may be signs of other factors in X and Y’s life, however in order to explore this hypothesis, I will:</a:t>
            </a:r>
          </a:p>
          <a:p>
            <a:pPr marL="285750" indent="-285750">
              <a:lnSpc>
                <a:spcPct val="100000"/>
              </a:lnSpc>
              <a:buFont typeface="Arial" panose="020B0604020202020204" pitchFamily="34" charset="0"/>
              <a:buChar char="•"/>
            </a:pPr>
            <a:r>
              <a:rPr lang="en-GB" sz="1400" dirty="0">
                <a:solidFill>
                  <a:schemeClr val="accent4"/>
                </a:solidFill>
              </a:rPr>
              <a:t>List actions that you have identified e.g. speak with other agencies, speak with X and Y.</a:t>
            </a:r>
          </a:p>
          <a:p>
            <a:endParaRPr lang="en-GB" dirty="0"/>
          </a:p>
        </p:txBody>
      </p:sp>
      <p:pic>
        <p:nvPicPr>
          <p:cNvPr id="10" name="Graphic 9" descr="Clipboard with solid fill">
            <a:extLst>
              <a:ext uri="{FF2B5EF4-FFF2-40B4-BE49-F238E27FC236}">
                <a16:creationId xmlns:a16="http://schemas.microsoft.com/office/drawing/2014/main" id="{BC544B2F-147A-041F-CAD0-336DC88863B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78077" y="2845017"/>
            <a:ext cx="1578077" cy="1578077"/>
          </a:xfrm>
          <a:prstGeom prst="rect">
            <a:avLst/>
          </a:prstGeom>
        </p:spPr>
      </p:pic>
    </p:spTree>
    <p:extLst>
      <p:ext uri="{BB962C8B-B14F-4D97-AF65-F5344CB8AC3E}">
        <p14:creationId xmlns:p14="http://schemas.microsoft.com/office/powerpoint/2010/main" val="415345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BAB02-1F5C-5244-CAC9-CDC3A193E3D3}"/>
              </a:ext>
            </a:extLst>
          </p:cNvPr>
          <p:cNvSpPr>
            <a:spLocks noGrp="1"/>
          </p:cNvSpPr>
          <p:nvPr>
            <p:ph type="title"/>
          </p:nvPr>
        </p:nvSpPr>
        <p:spPr>
          <a:xfrm>
            <a:off x="623888" y="949010"/>
            <a:ext cx="7886700" cy="1959443"/>
          </a:xfrm>
        </p:spPr>
        <p:txBody>
          <a:bodyPr>
            <a:normAutofit/>
          </a:bodyPr>
          <a:lstStyle/>
          <a:p>
            <a:pPr algn="ctr"/>
            <a:r>
              <a:rPr lang="en-GB" sz="2800" dirty="0"/>
              <a:t>“Safeguarding decisions must be based on all indicators of sexual abuse and should not rely solely on verbal statements from children”</a:t>
            </a:r>
          </a:p>
        </p:txBody>
      </p:sp>
      <p:sp>
        <p:nvSpPr>
          <p:cNvPr id="3" name="Text Placeholder 2">
            <a:extLst>
              <a:ext uri="{FF2B5EF4-FFF2-40B4-BE49-F238E27FC236}">
                <a16:creationId xmlns:a16="http://schemas.microsoft.com/office/drawing/2014/main" id="{9D8363BA-C759-6E98-A339-E9CD0B074E70}"/>
              </a:ext>
            </a:extLst>
          </p:cNvPr>
          <p:cNvSpPr>
            <a:spLocks noGrp="1"/>
          </p:cNvSpPr>
          <p:nvPr>
            <p:ph type="body" idx="1"/>
          </p:nvPr>
        </p:nvSpPr>
        <p:spPr>
          <a:xfrm>
            <a:off x="623888" y="3551271"/>
            <a:ext cx="7886700" cy="1125140"/>
          </a:xfrm>
        </p:spPr>
        <p:txBody>
          <a:bodyPr/>
          <a:lstStyle/>
          <a:p>
            <a:pPr algn="ctr"/>
            <a:r>
              <a:rPr lang="en-GB" dirty="0"/>
              <a:t>An extract from National Recommendation 3 – The Child Safeguarding Practice Review Panel – I wanted them all to notice (2024)</a:t>
            </a:r>
          </a:p>
        </p:txBody>
      </p:sp>
      <p:sp>
        <p:nvSpPr>
          <p:cNvPr id="4" name="Slide Number Placeholder 3">
            <a:extLst>
              <a:ext uri="{FF2B5EF4-FFF2-40B4-BE49-F238E27FC236}">
                <a16:creationId xmlns:a16="http://schemas.microsoft.com/office/drawing/2014/main" id="{94D28ABF-83B5-4321-D4F8-3E59AE08B65C}"/>
              </a:ext>
            </a:extLst>
          </p:cNvPr>
          <p:cNvSpPr>
            <a:spLocks noGrp="1"/>
          </p:cNvSpPr>
          <p:nvPr>
            <p:ph type="sldNum" sz="quarter" idx="12"/>
          </p:nvPr>
        </p:nvSpPr>
        <p:spPr/>
        <p:txBody>
          <a:bodyPr/>
          <a:lstStyle/>
          <a:p>
            <a:fld id="{5512AD5A-2C28-1D42-B971-4292A709C8F6}" type="slidenum">
              <a:rPr lang="en-US" smtClean="0"/>
              <a:pPr/>
              <a:t>15</a:t>
            </a:fld>
            <a:endParaRPr lang="en-US" dirty="0"/>
          </a:p>
        </p:txBody>
      </p:sp>
    </p:spTree>
    <p:extLst>
      <p:ext uri="{BB962C8B-B14F-4D97-AF65-F5344CB8AC3E}">
        <p14:creationId xmlns:p14="http://schemas.microsoft.com/office/powerpoint/2010/main" val="25627665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6678F-D8B9-756F-E062-C2523D23CF95}"/>
              </a:ext>
            </a:extLst>
          </p:cNvPr>
          <p:cNvSpPr>
            <a:spLocks noGrp="1"/>
          </p:cNvSpPr>
          <p:nvPr>
            <p:ph type="title"/>
          </p:nvPr>
        </p:nvSpPr>
        <p:spPr>
          <a:xfrm>
            <a:off x="628651" y="238950"/>
            <a:ext cx="7647842" cy="640283"/>
          </a:xfrm>
        </p:spPr>
        <p:txBody>
          <a:bodyPr anchor="t">
            <a:normAutofit/>
          </a:bodyPr>
          <a:lstStyle/>
          <a:p>
            <a:r>
              <a:rPr lang="en-GB" b="1" dirty="0"/>
              <a:t>Break</a:t>
            </a:r>
          </a:p>
        </p:txBody>
      </p:sp>
      <p:pic>
        <p:nvPicPr>
          <p:cNvPr id="6" name="Content Placeholder 5" descr="Espresso shot pouring into cup">
            <a:extLst>
              <a:ext uri="{FF2B5EF4-FFF2-40B4-BE49-F238E27FC236}">
                <a16:creationId xmlns:a16="http://schemas.microsoft.com/office/drawing/2014/main" id="{BA39804A-D099-D500-63A3-9661CB32EF4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7870" r="1" b="24951"/>
          <a:stretch/>
        </p:blipFill>
        <p:spPr>
          <a:xfrm>
            <a:off x="628650" y="1096109"/>
            <a:ext cx="7886700" cy="3536615"/>
          </a:xfrm>
          <a:noFill/>
        </p:spPr>
      </p:pic>
      <p:sp>
        <p:nvSpPr>
          <p:cNvPr id="4" name="Slide Number Placeholder 3">
            <a:extLst>
              <a:ext uri="{FF2B5EF4-FFF2-40B4-BE49-F238E27FC236}">
                <a16:creationId xmlns:a16="http://schemas.microsoft.com/office/drawing/2014/main" id="{09A24231-A8A9-8A9C-7381-985D1983AAE4}"/>
              </a:ext>
            </a:extLst>
          </p:cNvPr>
          <p:cNvSpPr>
            <a:spLocks noGrp="1"/>
          </p:cNvSpPr>
          <p:nvPr>
            <p:ph type="sldNum" sz="quarter" idx="12"/>
          </p:nvPr>
        </p:nvSpPr>
        <p:spPr>
          <a:xfrm>
            <a:off x="8370279" y="238950"/>
            <a:ext cx="465503" cy="241697"/>
          </a:xfrm>
        </p:spPr>
        <p:txBody>
          <a:bodyPr anchor="t">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5512AD5A-2C28-1D42-B971-4292A709C8F6}" type="slidenum">
              <a:rPr kumimoji="0" lang="en-US" sz="750" b="1" i="0" u="none" strike="noStrike" kern="1200" cap="none" spc="0" normalizeH="0" baseline="0" noProof="0" smtClean="0">
                <a:ln>
                  <a:noFill/>
                </a:ln>
                <a:solidFill>
                  <a:srgbClr val="55585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16</a:t>
            </a:fld>
            <a:endParaRPr kumimoji="0" lang="en-US" sz="750" b="1" i="0" u="none" strike="noStrike" kern="1200" cap="none" spc="0" normalizeH="0" baseline="0" noProof="0">
              <a:ln>
                <a:noFill/>
              </a:ln>
              <a:solidFill>
                <a:srgbClr val="555859"/>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11953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B091E-7819-E051-EF3F-A640A726371A}"/>
              </a:ext>
            </a:extLst>
          </p:cNvPr>
          <p:cNvSpPr>
            <a:spLocks noGrp="1"/>
          </p:cNvSpPr>
          <p:nvPr>
            <p:ph type="title"/>
          </p:nvPr>
        </p:nvSpPr>
        <p:spPr/>
        <p:txBody>
          <a:bodyPr/>
          <a:lstStyle/>
          <a:p>
            <a:r>
              <a:rPr lang="en-GB" b="1" dirty="0"/>
              <a:t>Communicating with children </a:t>
            </a:r>
          </a:p>
        </p:txBody>
      </p:sp>
      <p:sp>
        <p:nvSpPr>
          <p:cNvPr id="3" name="Text Placeholder 2">
            <a:extLst>
              <a:ext uri="{FF2B5EF4-FFF2-40B4-BE49-F238E27FC236}">
                <a16:creationId xmlns:a16="http://schemas.microsoft.com/office/drawing/2014/main" id="{21CE6783-13AA-4758-10E7-F14B57C854E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6A8DCF4-C9F8-3F41-86F0-FB433113F194}"/>
              </a:ext>
            </a:extLst>
          </p:cNvPr>
          <p:cNvSpPr>
            <a:spLocks noGrp="1"/>
          </p:cNvSpPr>
          <p:nvPr>
            <p:ph type="sldNum" sz="quarter" idx="12"/>
          </p:nvPr>
        </p:nvSpPr>
        <p:spPr/>
        <p:txBody>
          <a:bodyPr/>
          <a:lstStyle/>
          <a:p>
            <a:fld id="{5512AD5A-2C28-1D42-B971-4292A709C8F6}" type="slidenum">
              <a:rPr lang="en-US" smtClean="0"/>
              <a:pPr/>
              <a:t>17</a:t>
            </a:fld>
            <a:endParaRPr lang="en-US" dirty="0"/>
          </a:p>
        </p:txBody>
      </p:sp>
    </p:spTree>
    <p:extLst>
      <p:ext uri="{BB962C8B-B14F-4D97-AF65-F5344CB8AC3E}">
        <p14:creationId xmlns:p14="http://schemas.microsoft.com/office/powerpoint/2010/main" val="2294794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34C7F-7151-A784-8BA1-B6A61B3AAF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01C772-33E7-8BB2-509F-3776E0A28197}"/>
              </a:ext>
            </a:extLst>
          </p:cNvPr>
          <p:cNvSpPr>
            <a:spLocks noGrp="1"/>
          </p:cNvSpPr>
          <p:nvPr>
            <p:ph type="title"/>
          </p:nvPr>
        </p:nvSpPr>
        <p:spPr/>
        <p:txBody>
          <a:bodyPr>
            <a:noAutofit/>
          </a:bodyPr>
          <a:lstStyle/>
          <a:p>
            <a:pPr marL="0" marR="0" lvl="0" indent="0" defTabSz="685800" rtl="0" eaLnBrk="1" fontAlgn="auto" latinLnBrk="0" hangingPunct="1">
              <a:lnSpc>
                <a:spcPct val="90000"/>
              </a:lnSpc>
              <a:spcBef>
                <a:spcPts val="750"/>
              </a:spcBef>
              <a:spcAft>
                <a:spcPts val="0"/>
              </a:spcAft>
              <a:tabLst/>
              <a:defRPr/>
            </a:pPr>
            <a:br>
              <a:rPr kumimoji="0" lang="en-US" b="0" i="0" u="none" strike="noStrike" kern="1200" cap="none" spc="0" normalizeH="0" baseline="0" noProof="0" dirty="0">
                <a:ln>
                  <a:noFill/>
                </a:ln>
                <a:solidFill>
                  <a:srgbClr val="FFFFFF"/>
                </a:solidFill>
                <a:effectLst/>
                <a:uLnTx/>
                <a:uFillTx/>
                <a:latin typeface="Arial" panose="020B0604020202020204"/>
                <a:ea typeface="+mn-ea"/>
                <a:cs typeface="+mn-cs"/>
              </a:rPr>
            </a:br>
            <a:br>
              <a:rPr kumimoji="0" lang="en-US"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b="0" i="0" u="none" strike="noStrike" kern="1200" cap="none" spc="0" normalizeH="0" baseline="0" noProof="0" dirty="0">
                <a:ln>
                  <a:noFill/>
                </a:ln>
                <a:solidFill>
                  <a:srgbClr val="FFFFFF"/>
                </a:solidFill>
                <a:effectLst/>
                <a:uLnTx/>
                <a:uFillTx/>
                <a:latin typeface="Arial" panose="020B0604020202020204"/>
                <a:ea typeface="+mn-ea"/>
                <a:cs typeface="+mn-cs"/>
              </a:rPr>
              <a:t>“</a:t>
            </a:r>
            <a:r>
              <a:rPr kumimoji="0" lang="en-US" b="0" i="1" u="none" strike="noStrike" kern="1200" cap="none" spc="0" normalizeH="0" baseline="0" noProof="0" dirty="0">
                <a:ln>
                  <a:noFill/>
                </a:ln>
                <a:solidFill>
                  <a:srgbClr val="FFFFFF"/>
                </a:solidFill>
                <a:effectLst/>
                <a:uLnTx/>
                <a:uFillTx/>
                <a:latin typeface="Arial" panose="020B0604020202020204"/>
                <a:ea typeface="+mn-ea"/>
                <a:cs typeface="+mn-cs"/>
              </a:rPr>
              <a:t>Professionals rely too heavily on children to verbally disclose</a:t>
            </a:r>
            <a:r>
              <a:rPr kumimoji="0" lang="en-US" b="0" i="0" u="none" strike="noStrike" kern="1200" cap="none" spc="0" normalizeH="0" baseline="0" noProof="0" dirty="0">
                <a:ln>
                  <a:noFill/>
                </a:ln>
                <a:solidFill>
                  <a:srgbClr val="FFFFFF"/>
                </a:solidFill>
                <a:effectLst/>
                <a:uLnTx/>
                <a:uFillTx/>
                <a:latin typeface="Arial" panose="020B0604020202020204"/>
                <a:ea typeface="+mn-ea"/>
                <a:cs typeface="+mn-cs"/>
              </a:rPr>
              <a:t>”</a:t>
            </a:r>
            <a:endParaRPr lang="en-US" dirty="0"/>
          </a:p>
        </p:txBody>
      </p:sp>
      <p:sp>
        <p:nvSpPr>
          <p:cNvPr id="3" name="Text Placeholder 2">
            <a:extLst>
              <a:ext uri="{FF2B5EF4-FFF2-40B4-BE49-F238E27FC236}">
                <a16:creationId xmlns:a16="http://schemas.microsoft.com/office/drawing/2014/main" id="{04384B83-BEA6-57E7-2650-501BFC180F65}"/>
              </a:ext>
            </a:extLst>
          </p:cNvPr>
          <p:cNvSpPr>
            <a:spLocks noGrp="1"/>
          </p:cNvSpPr>
          <p:nvPr>
            <p:ph type="body" idx="1"/>
          </p:nvPr>
        </p:nvSpPr>
        <p:spPr/>
        <p:txBody>
          <a:bodyPr/>
          <a:lstStyle/>
          <a:p>
            <a:pPr algn="ctr"/>
            <a:r>
              <a:rPr kumimoji="0" lang="en-US" sz="1800" b="1" i="0" u="none" strike="noStrike" kern="1200" cap="none" spc="0" normalizeH="0" baseline="0" noProof="0" dirty="0">
                <a:ln>
                  <a:noFill/>
                </a:ln>
                <a:solidFill>
                  <a:srgbClr val="FFFFFF"/>
                </a:solidFill>
                <a:effectLst/>
                <a:uLnTx/>
                <a:uFillTx/>
                <a:latin typeface="Arial" panose="020B0604020202020204"/>
                <a:ea typeface="+mn-ea"/>
                <a:cs typeface="+mn-cs"/>
              </a:rPr>
              <a:t>Report into Child Sexual Abuse in the family environment JTAI 2020</a:t>
            </a:r>
            <a:endParaRPr lang="en-US" b="1" dirty="0"/>
          </a:p>
        </p:txBody>
      </p:sp>
      <p:sp>
        <p:nvSpPr>
          <p:cNvPr id="4" name="Slide Number Placeholder 3">
            <a:extLst>
              <a:ext uri="{FF2B5EF4-FFF2-40B4-BE49-F238E27FC236}">
                <a16:creationId xmlns:a16="http://schemas.microsoft.com/office/drawing/2014/main" id="{68F3C582-7DD5-940E-0821-A54F0731E68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2AD5A-2C28-1D42-B971-4292A709C8F6}" type="slidenum">
              <a:rPr kumimoji="0" lang="en-US" sz="75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75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696478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E83D4-C76A-B13C-9D26-65646A1B9433}"/>
            </a:ext>
          </a:extLst>
        </p:cNvPr>
        <p:cNvGrpSpPr/>
        <p:nvPr/>
      </p:nvGrpSpPr>
      <p:grpSpPr>
        <a:xfrm>
          <a:off x="0" y="0"/>
          <a:ext cx="0" cy="0"/>
          <a:chOff x="0" y="0"/>
          <a:chExt cx="0" cy="0"/>
        </a:xfrm>
      </p:grpSpPr>
      <p:sp>
        <p:nvSpPr>
          <p:cNvPr id="20" name="Right Arrow 19">
            <a:extLst>
              <a:ext uri="{FF2B5EF4-FFF2-40B4-BE49-F238E27FC236}">
                <a16:creationId xmlns:a16="http://schemas.microsoft.com/office/drawing/2014/main" id="{67F152D1-927A-4FD6-A4CF-FB6C40849599}"/>
              </a:ext>
            </a:extLst>
          </p:cNvPr>
          <p:cNvSpPr/>
          <p:nvPr/>
        </p:nvSpPr>
        <p:spPr>
          <a:xfrm>
            <a:off x="115261" y="338097"/>
            <a:ext cx="8801839" cy="4301716"/>
          </a:xfrm>
          <a:prstGeom prst="rightArrow">
            <a:avLst/>
          </a:prstGeom>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 name="Title 1">
            <a:extLst>
              <a:ext uri="{FF2B5EF4-FFF2-40B4-BE49-F238E27FC236}">
                <a16:creationId xmlns:a16="http://schemas.microsoft.com/office/drawing/2014/main" id="{30DE32D7-F829-B289-C9DD-1C5839235879}"/>
              </a:ext>
            </a:extLst>
          </p:cNvPr>
          <p:cNvSpPr>
            <a:spLocks noGrp="1"/>
          </p:cNvSpPr>
          <p:nvPr>
            <p:ph type="title"/>
          </p:nvPr>
        </p:nvSpPr>
        <p:spPr/>
        <p:txBody>
          <a:bodyPr/>
          <a:lstStyle/>
          <a:p>
            <a:r>
              <a:rPr lang="en-GB" b="1" dirty="0"/>
              <a:t>Why is this important?</a:t>
            </a:r>
            <a:endParaRPr lang="en-US" b="1" dirty="0"/>
          </a:p>
        </p:txBody>
      </p:sp>
      <p:sp>
        <p:nvSpPr>
          <p:cNvPr id="4" name="Slide Number Placeholder 3">
            <a:extLst>
              <a:ext uri="{FF2B5EF4-FFF2-40B4-BE49-F238E27FC236}">
                <a16:creationId xmlns:a16="http://schemas.microsoft.com/office/drawing/2014/main" id="{1B6569E9-1226-BAA7-52F0-9137F43244C5}"/>
              </a:ext>
            </a:extLst>
          </p:cNvPr>
          <p:cNvSpPr>
            <a:spLocks noGrp="1"/>
          </p:cNvSpPr>
          <p:nvPr>
            <p:ph type="sldNum" sz="quarter" idx="12"/>
          </p:nvPr>
        </p:nvSpPr>
        <p:spPr/>
        <p:txBody>
          <a:bodyPr/>
          <a:lstStyle/>
          <a:p>
            <a:pPr defTabSz="685800"/>
            <a:fld id="{5512AD5A-2C28-1D42-B971-4292A709C8F6}" type="slidenum">
              <a:rPr lang="en-US">
                <a:solidFill>
                  <a:srgbClr val="555859"/>
                </a:solidFill>
                <a:latin typeface="Arial"/>
              </a:rPr>
              <a:pPr defTabSz="685800"/>
              <a:t>19</a:t>
            </a:fld>
            <a:endParaRPr lang="en-US">
              <a:solidFill>
                <a:srgbClr val="555859"/>
              </a:solidFill>
              <a:latin typeface="Arial"/>
            </a:endParaRPr>
          </a:p>
        </p:txBody>
      </p:sp>
      <p:grpSp>
        <p:nvGrpSpPr>
          <p:cNvPr id="7" name="Group 6">
            <a:extLst>
              <a:ext uri="{FF2B5EF4-FFF2-40B4-BE49-F238E27FC236}">
                <a16:creationId xmlns:a16="http://schemas.microsoft.com/office/drawing/2014/main" id="{0F72C06F-3E24-A05E-B169-4634ABEFAC1F}"/>
              </a:ext>
            </a:extLst>
          </p:cNvPr>
          <p:cNvGrpSpPr/>
          <p:nvPr/>
        </p:nvGrpSpPr>
        <p:grpSpPr>
          <a:xfrm>
            <a:off x="219929" y="1697916"/>
            <a:ext cx="2132961" cy="1636019"/>
            <a:chOff x="3947" y="1663384"/>
            <a:chExt cx="1898507" cy="2217846"/>
          </a:xfrm>
        </p:grpSpPr>
        <p:sp>
          <p:nvSpPr>
            <p:cNvPr id="9" name="Rounded Rectangle 8">
              <a:extLst>
                <a:ext uri="{FF2B5EF4-FFF2-40B4-BE49-F238E27FC236}">
                  <a16:creationId xmlns:a16="http://schemas.microsoft.com/office/drawing/2014/main" id="{257CB3B8-5D7E-1FF7-5918-37DEAFF55B13}"/>
                </a:ext>
              </a:extLst>
            </p:cNvPr>
            <p:cNvSpPr/>
            <p:nvPr/>
          </p:nvSpPr>
          <p:spPr>
            <a:xfrm>
              <a:off x="3947" y="1663384"/>
              <a:ext cx="1898507" cy="2217846"/>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GB"/>
            </a:p>
          </p:txBody>
        </p:sp>
        <p:sp>
          <p:nvSpPr>
            <p:cNvPr id="10" name="Rounded Rectangle 4">
              <a:extLst>
                <a:ext uri="{FF2B5EF4-FFF2-40B4-BE49-F238E27FC236}">
                  <a16:creationId xmlns:a16="http://schemas.microsoft.com/office/drawing/2014/main" id="{9343C11F-D0F5-7D0F-6B73-6A9B3EADB660}"/>
                </a:ext>
              </a:extLst>
            </p:cNvPr>
            <p:cNvSpPr/>
            <p:nvPr/>
          </p:nvSpPr>
          <p:spPr>
            <a:xfrm>
              <a:off x="96624" y="1756061"/>
              <a:ext cx="1713153" cy="20324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Bef>
                  <a:spcPct val="0"/>
                </a:spcBef>
                <a:spcAft>
                  <a:spcPct val="35000"/>
                </a:spcAft>
              </a:pPr>
              <a:r>
                <a:rPr lang="en-GB" sz="1400" dirty="0">
                  <a:solidFill>
                    <a:srgbClr val="FFFFFF"/>
                  </a:solidFill>
                  <a:latin typeface="Arial"/>
                </a:rPr>
                <a:t>We struggle to recognise our own important role in children’s communication</a:t>
              </a:r>
            </a:p>
          </p:txBody>
        </p:sp>
      </p:grpSp>
      <p:grpSp>
        <p:nvGrpSpPr>
          <p:cNvPr id="11" name="Group 10">
            <a:extLst>
              <a:ext uri="{FF2B5EF4-FFF2-40B4-BE49-F238E27FC236}">
                <a16:creationId xmlns:a16="http://schemas.microsoft.com/office/drawing/2014/main" id="{8CC40578-0B25-6E6C-3050-D5E4241266D6}"/>
              </a:ext>
            </a:extLst>
          </p:cNvPr>
          <p:cNvGrpSpPr/>
          <p:nvPr/>
        </p:nvGrpSpPr>
        <p:grpSpPr>
          <a:xfrm>
            <a:off x="2352890" y="1697915"/>
            <a:ext cx="2132961" cy="1636019"/>
            <a:chOff x="1997379" y="1663384"/>
            <a:chExt cx="1898507" cy="2217846"/>
          </a:xfrm>
        </p:grpSpPr>
        <p:sp>
          <p:nvSpPr>
            <p:cNvPr id="12" name="Rounded Rectangle 11">
              <a:extLst>
                <a:ext uri="{FF2B5EF4-FFF2-40B4-BE49-F238E27FC236}">
                  <a16:creationId xmlns:a16="http://schemas.microsoft.com/office/drawing/2014/main" id="{F3951842-3D17-DFB9-A54A-02BBF7895A42}"/>
                </a:ext>
              </a:extLst>
            </p:cNvPr>
            <p:cNvSpPr/>
            <p:nvPr/>
          </p:nvSpPr>
          <p:spPr>
            <a:xfrm>
              <a:off x="1997379" y="1663384"/>
              <a:ext cx="1898507" cy="2217846"/>
            </a:xfrm>
            <a:prstGeom prst="roundRect">
              <a:avLst/>
            </a:prstGeom>
          </p:spPr>
          <p:style>
            <a:lnRef idx="2">
              <a:schemeClr val="lt1">
                <a:hueOff val="0"/>
                <a:satOff val="0"/>
                <a:lumOff val="0"/>
                <a:alphaOff val="0"/>
              </a:schemeClr>
            </a:lnRef>
            <a:fillRef idx="1">
              <a:schemeClr val="accent2">
                <a:hueOff val="4334372"/>
                <a:satOff val="-12987"/>
                <a:lumOff val="3987"/>
                <a:alphaOff val="0"/>
              </a:schemeClr>
            </a:fillRef>
            <a:effectRef idx="0">
              <a:schemeClr val="accent2">
                <a:hueOff val="4334372"/>
                <a:satOff val="-12987"/>
                <a:lumOff val="3987"/>
                <a:alphaOff val="0"/>
              </a:schemeClr>
            </a:effectRef>
            <a:fontRef idx="minor">
              <a:schemeClr val="lt1"/>
            </a:fontRef>
          </p:style>
          <p:txBody>
            <a:bodyPr/>
            <a:lstStyle/>
            <a:p>
              <a:endParaRPr lang="en-GB"/>
            </a:p>
          </p:txBody>
        </p:sp>
        <p:sp>
          <p:nvSpPr>
            <p:cNvPr id="13" name="Rounded Rectangle 4">
              <a:extLst>
                <a:ext uri="{FF2B5EF4-FFF2-40B4-BE49-F238E27FC236}">
                  <a16:creationId xmlns:a16="http://schemas.microsoft.com/office/drawing/2014/main" id="{5DA4106E-2841-DE75-7226-19B6D14FA2A1}"/>
                </a:ext>
              </a:extLst>
            </p:cNvPr>
            <p:cNvSpPr/>
            <p:nvPr/>
          </p:nvSpPr>
          <p:spPr>
            <a:xfrm>
              <a:off x="2090056" y="1756061"/>
              <a:ext cx="1713153" cy="20324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Bef>
                  <a:spcPct val="0"/>
                </a:spcBef>
                <a:spcAft>
                  <a:spcPct val="35000"/>
                </a:spcAft>
              </a:pPr>
              <a:r>
                <a:rPr lang="en-GB" sz="1400">
                  <a:solidFill>
                    <a:srgbClr val="FFFFFF"/>
                  </a:solidFill>
                  <a:latin typeface="Arial"/>
                </a:rPr>
                <a:t>We are just not very good at it – research continues to show high rates of delayed disclosures</a:t>
              </a:r>
            </a:p>
          </p:txBody>
        </p:sp>
      </p:grpSp>
      <p:grpSp>
        <p:nvGrpSpPr>
          <p:cNvPr id="14" name="Group 13">
            <a:extLst>
              <a:ext uri="{FF2B5EF4-FFF2-40B4-BE49-F238E27FC236}">
                <a16:creationId xmlns:a16="http://schemas.microsoft.com/office/drawing/2014/main" id="{9BAFFC42-CB1A-C278-5D45-97B3A2F38AFA}"/>
              </a:ext>
            </a:extLst>
          </p:cNvPr>
          <p:cNvGrpSpPr/>
          <p:nvPr/>
        </p:nvGrpSpPr>
        <p:grpSpPr>
          <a:xfrm>
            <a:off x="4466987" y="1697916"/>
            <a:ext cx="2132961" cy="1636019"/>
            <a:chOff x="3990812" y="1663384"/>
            <a:chExt cx="1898507" cy="2217846"/>
          </a:xfrm>
        </p:grpSpPr>
        <p:sp>
          <p:nvSpPr>
            <p:cNvPr id="15" name="Rounded Rectangle 14">
              <a:extLst>
                <a:ext uri="{FF2B5EF4-FFF2-40B4-BE49-F238E27FC236}">
                  <a16:creationId xmlns:a16="http://schemas.microsoft.com/office/drawing/2014/main" id="{24744218-2524-A2ED-D376-ED336067C8CD}"/>
                </a:ext>
              </a:extLst>
            </p:cNvPr>
            <p:cNvSpPr/>
            <p:nvPr/>
          </p:nvSpPr>
          <p:spPr>
            <a:xfrm>
              <a:off x="3990812" y="1663384"/>
              <a:ext cx="1898507" cy="2217846"/>
            </a:xfrm>
            <a:prstGeom prst="roundRect">
              <a:avLst/>
            </a:prstGeom>
          </p:spPr>
          <p:style>
            <a:lnRef idx="2">
              <a:schemeClr val="lt1">
                <a:hueOff val="0"/>
                <a:satOff val="0"/>
                <a:lumOff val="0"/>
                <a:alphaOff val="0"/>
              </a:schemeClr>
            </a:lnRef>
            <a:fillRef idx="1">
              <a:schemeClr val="accent2">
                <a:hueOff val="8668744"/>
                <a:satOff val="-25974"/>
                <a:lumOff val="7975"/>
                <a:alphaOff val="0"/>
              </a:schemeClr>
            </a:fillRef>
            <a:effectRef idx="0">
              <a:schemeClr val="accent2">
                <a:hueOff val="8668744"/>
                <a:satOff val="-25974"/>
                <a:lumOff val="7975"/>
                <a:alphaOff val="0"/>
              </a:schemeClr>
            </a:effectRef>
            <a:fontRef idx="minor">
              <a:schemeClr val="lt1"/>
            </a:fontRef>
          </p:style>
          <p:txBody>
            <a:bodyPr/>
            <a:lstStyle/>
            <a:p>
              <a:endParaRPr lang="en-GB"/>
            </a:p>
          </p:txBody>
        </p:sp>
        <p:sp>
          <p:nvSpPr>
            <p:cNvPr id="16" name="Rounded Rectangle 4">
              <a:extLst>
                <a:ext uri="{FF2B5EF4-FFF2-40B4-BE49-F238E27FC236}">
                  <a16:creationId xmlns:a16="http://schemas.microsoft.com/office/drawing/2014/main" id="{57A15789-64EE-C850-4D3E-5F0A7A16898A}"/>
                </a:ext>
              </a:extLst>
            </p:cNvPr>
            <p:cNvSpPr/>
            <p:nvPr/>
          </p:nvSpPr>
          <p:spPr>
            <a:xfrm>
              <a:off x="4083489" y="1756061"/>
              <a:ext cx="1713153" cy="20324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Bef>
                  <a:spcPct val="0"/>
                </a:spcBef>
                <a:spcAft>
                  <a:spcPct val="35000"/>
                </a:spcAft>
              </a:pPr>
              <a:r>
                <a:rPr lang="en-GB" sz="1400">
                  <a:solidFill>
                    <a:srgbClr val="FFFFFF"/>
                  </a:solidFill>
                  <a:latin typeface="Arial"/>
                </a:rPr>
                <a:t>Timely access to support services can mitigate risk to the health and mental health well-being of children, youth, and adults</a:t>
              </a:r>
            </a:p>
          </p:txBody>
        </p:sp>
      </p:grpSp>
      <p:grpSp>
        <p:nvGrpSpPr>
          <p:cNvPr id="17" name="Group 16">
            <a:extLst>
              <a:ext uri="{FF2B5EF4-FFF2-40B4-BE49-F238E27FC236}">
                <a16:creationId xmlns:a16="http://schemas.microsoft.com/office/drawing/2014/main" id="{0F6ACDBE-1818-409F-36B4-7EC71DBAA495}"/>
              </a:ext>
            </a:extLst>
          </p:cNvPr>
          <p:cNvGrpSpPr/>
          <p:nvPr/>
        </p:nvGrpSpPr>
        <p:grpSpPr>
          <a:xfrm>
            <a:off x="6599948" y="1697914"/>
            <a:ext cx="2132961" cy="1636019"/>
            <a:chOff x="5984245" y="1663384"/>
            <a:chExt cx="1898507" cy="2217846"/>
          </a:xfrm>
        </p:grpSpPr>
        <p:sp>
          <p:nvSpPr>
            <p:cNvPr id="18" name="Rounded Rectangle 17">
              <a:extLst>
                <a:ext uri="{FF2B5EF4-FFF2-40B4-BE49-F238E27FC236}">
                  <a16:creationId xmlns:a16="http://schemas.microsoft.com/office/drawing/2014/main" id="{09F045D5-95F6-9068-D933-91AB3FE68945}"/>
                </a:ext>
              </a:extLst>
            </p:cNvPr>
            <p:cNvSpPr/>
            <p:nvPr/>
          </p:nvSpPr>
          <p:spPr>
            <a:xfrm>
              <a:off x="5984245" y="1663384"/>
              <a:ext cx="1898507" cy="2217846"/>
            </a:xfrm>
            <a:prstGeom prst="roundRect">
              <a:avLst/>
            </a:prstGeom>
          </p:spPr>
          <p:style>
            <a:lnRef idx="2">
              <a:schemeClr val="lt1">
                <a:hueOff val="0"/>
                <a:satOff val="0"/>
                <a:lumOff val="0"/>
                <a:alphaOff val="0"/>
              </a:schemeClr>
            </a:lnRef>
            <a:fillRef idx="1">
              <a:schemeClr val="accent2">
                <a:hueOff val="13003116"/>
                <a:satOff val="-38961"/>
                <a:lumOff val="11962"/>
                <a:alphaOff val="0"/>
              </a:schemeClr>
            </a:fillRef>
            <a:effectRef idx="0">
              <a:schemeClr val="accent2">
                <a:hueOff val="13003116"/>
                <a:satOff val="-38961"/>
                <a:lumOff val="11962"/>
                <a:alphaOff val="0"/>
              </a:schemeClr>
            </a:effectRef>
            <a:fontRef idx="minor">
              <a:schemeClr val="lt1"/>
            </a:fontRef>
          </p:style>
          <p:txBody>
            <a:bodyPr/>
            <a:lstStyle/>
            <a:p>
              <a:endParaRPr lang="en-GB"/>
            </a:p>
          </p:txBody>
        </p:sp>
        <p:sp>
          <p:nvSpPr>
            <p:cNvPr id="19" name="Rounded Rectangle 4">
              <a:extLst>
                <a:ext uri="{FF2B5EF4-FFF2-40B4-BE49-F238E27FC236}">
                  <a16:creationId xmlns:a16="http://schemas.microsoft.com/office/drawing/2014/main" id="{9A00DBA0-CF38-E867-6343-463FB3F6F559}"/>
                </a:ext>
              </a:extLst>
            </p:cNvPr>
            <p:cNvSpPr/>
            <p:nvPr/>
          </p:nvSpPr>
          <p:spPr>
            <a:xfrm>
              <a:off x="6076922" y="1756061"/>
              <a:ext cx="1713153" cy="203249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Bef>
                  <a:spcPct val="0"/>
                </a:spcBef>
                <a:spcAft>
                  <a:spcPct val="35000"/>
                </a:spcAft>
              </a:pPr>
              <a:r>
                <a:rPr lang="en-GB" sz="1400" dirty="0">
                  <a:solidFill>
                    <a:srgbClr val="FFFFFF"/>
                  </a:solidFill>
                  <a:latin typeface="Arial"/>
                </a:rPr>
                <a:t>We can prevent further sexual victimisation</a:t>
              </a:r>
            </a:p>
          </p:txBody>
        </p:sp>
      </p:grpSp>
    </p:spTree>
    <p:extLst>
      <p:ext uri="{BB962C8B-B14F-4D97-AF65-F5344CB8AC3E}">
        <p14:creationId xmlns:p14="http://schemas.microsoft.com/office/powerpoint/2010/main" val="4186361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AE9F0607-33CB-47B3-8E7C-B3344134EF48}"/>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1840546062"/>
              </p:ext>
            </p:extLst>
          </p:nvPr>
        </p:nvGraphicFramePr>
        <p:xfrm>
          <a:off x="628651" y="683046"/>
          <a:ext cx="7886700" cy="40982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Slide Number Placeholder 3">
            <a:extLst>
              <a:ext uri="{FF2B5EF4-FFF2-40B4-BE49-F238E27FC236}">
                <a16:creationId xmlns:a16="http://schemas.microsoft.com/office/drawing/2014/main" id="{24E79AF6-38A7-4D0A-8CA9-A1FA5C74839F}"/>
              </a:ext>
            </a:extLst>
          </p:cNvPr>
          <p:cNvSpPr>
            <a:spLocks noGrp="1"/>
          </p:cNvSpPr>
          <p:nvPr>
            <p:ph type="sldNum" sz="quarter" idx="12"/>
          </p:nvPr>
        </p:nvSpPr>
        <p:spPr/>
        <p:txBody>
          <a:bodyPr anchor="t">
            <a:normAutofit/>
          </a:bodyPr>
          <a:lstStyle/>
          <a:p>
            <a:pPr defTabSz="914355">
              <a:spcAft>
                <a:spcPts val="600"/>
              </a:spcAft>
            </a:pPr>
            <a:fld id="{5512AD5A-2C28-1D42-B971-4292A709C8F6}" type="slidenum">
              <a:rPr lang="en-US">
                <a:solidFill>
                  <a:srgbClr val="555859"/>
                </a:solidFill>
                <a:latin typeface="Arial" panose="020B0604020202020204"/>
              </a:rPr>
              <a:pPr defTabSz="914355">
                <a:spcAft>
                  <a:spcPts val="600"/>
                </a:spcAft>
              </a:pPr>
              <a:t>2</a:t>
            </a:fld>
            <a:endParaRPr lang="en-US">
              <a:solidFill>
                <a:srgbClr val="555859"/>
              </a:solidFill>
              <a:latin typeface="Arial" panose="020B0604020202020204"/>
            </a:endParaRPr>
          </a:p>
        </p:txBody>
      </p:sp>
      <p:sp>
        <p:nvSpPr>
          <p:cNvPr id="7" name="Title 6">
            <a:extLst>
              <a:ext uri="{FF2B5EF4-FFF2-40B4-BE49-F238E27FC236}">
                <a16:creationId xmlns:a16="http://schemas.microsoft.com/office/drawing/2014/main" id="{4DD1A4B0-1A36-B25E-C5F7-6706A0CA8294}"/>
              </a:ext>
            </a:extLst>
          </p:cNvPr>
          <p:cNvSpPr>
            <a:spLocks noGrp="1"/>
          </p:cNvSpPr>
          <p:nvPr>
            <p:ph type="title"/>
          </p:nvPr>
        </p:nvSpPr>
        <p:spPr/>
        <p:txBody>
          <a:bodyPr/>
          <a:lstStyle/>
          <a:p>
            <a:r>
              <a:rPr lang="en-GB" b="1" dirty="0"/>
              <a:t>What we will cover today</a:t>
            </a:r>
          </a:p>
        </p:txBody>
      </p:sp>
    </p:spTree>
    <p:custDataLst>
      <p:tags r:id="rId1"/>
    </p:custDataLst>
    <p:extLst>
      <p:ext uri="{BB962C8B-B14F-4D97-AF65-F5344CB8AC3E}">
        <p14:creationId xmlns:p14="http://schemas.microsoft.com/office/powerpoint/2010/main" val="432842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writing on a piece of paper&#10;&#10;Description automatically generated with medium confidence">
            <a:extLst>
              <a:ext uri="{FF2B5EF4-FFF2-40B4-BE49-F238E27FC236}">
                <a16:creationId xmlns:a16="http://schemas.microsoft.com/office/drawing/2014/main" id="{2325AEEF-6507-4A7A-92C0-EF448C26D46D}"/>
              </a:ext>
            </a:extLst>
          </p:cNvPr>
          <p:cNvPicPr>
            <a:picLocks noGrp="1" noChangeAspect="1"/>
          </p:cNvPicPr>
          <p:nvPr>
            <p:ph sz="half" idx="14"/>
          </p:nvPr>
        </p:nvPicPr>
        <p:blipFill>
          <a:blip r:embed="rId3">
            <a:extLst>
              <a:ext uri="{28A0092B-C50C-407E-A947-70E740481C1C}">
                <a14:useLocalDpi xmlns:a14="http://schemas.microsoft.com/office/drawing/2010/main" val="0"/>
              </a:ext>
            </a:extLst>
          </a:blip>
          <a:stretch>
            <a:fillRect/>
          </a:stretch>
        </p:blipFill>
        <p:spPr>
          <a:xfrm>
            <a:off x="628651" y="705080"/>
            <a:ext cx="7893049" cy="3899971"/>
          </a:xfrm>
          <a:ln w="19050">
            <a:solidFill>
              <a:schemeClr val="tx2"/>
            </a:solidFill>
          </a:ln>
        </p:spPr>
      </p:pic>
      <p:sp>
        <p:nvSpPr>
          <p:cNvPr id="86018" name="Title 1"/>
          <p:cNvSpPr>
            <a:spLocks noGrp="1"/>
          </p:cNvSpPr>
          <p:nvPr>
            <p:ph type="title"/>
          </p:nvPr>
        </p:nvSpPr>
        <p:spPr/>
        <p:txBody>
          <a:bodyPr/>
          <a:lstStyle/>
          <a:p>
            <a:pPr eaLnBrk="1" hangingPunct="1"/>
            <a:r>
              <a:rPr lang="en-GB" altLang="en-US" b="1" dirty="0"/>
              <a:t>Exercise…</a:t>
            </a:r>
          </a:p>
        </p:txBody>
      </p:sp>
    </p:spTree>
    <p:extLst>
      <p:ext uri="{BB962C8B-B14F-4D97-AF65-F5344CB8AC3E}">
        <p14:creationId xmlns:p14="http://schemas.microsoft.com/office/powerpoint/2010/main" val="34016387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1754618"/>
            <a:ext cx="7886700" cy="1208481"/>
          </a:xfrm>
        </p:spPr>
        <p:txBody>
          <a:bodyPr>
            <a:noAutofit/>
          </a:bodyPr>
          <a:lstStyle/>
          <a:p>
            <a:pPr algn="ctr"/>
            <a:br>
              <a:rPr lang="en-GB" i="1" dirty="0"/>
            </a:br>
            <a:br>
              <a:rPr lang="en-GB" i="1" dirty="0"/>
            </a:br>
            <a:r>
              <a:rPr lang="en-GB" i="1" dirty="0"/>
              <a:t>“There were so many times when I thought about telling someone but it was just like, how do you bring it up? How do you just walk into a room and go to someone, ‘oh by the way this happened’?”</a:t>
            </a:r>
            <a:endParaRPr lang="en-GB" dirty="0"/>
          </a:p>
        </p:txBody>
      </p:sp>
      <p:sp>
        <p:nvSpPr>
          <p:cNvPr id="3" name="Content Placeholder 2"/>
          <p:cNvSpPr>
            <a:spLocks noGrp="1"/>
          </p:cNvSpPr>
          <p:nvPr>
            <p:ph type="body" idx="1"/>
          </p:nvPr>
        </p:nvSpPr>
        <p:spPr>
          <a:xfrm>
            <a:off x="623888" y="3135740"/>
            <a:ext cx="7886700" cy="1125140"/>
          </a:xfrm>
        </p:spPr>
        <p:txBody>
          <a:bodyPr>
            <a:normAutofit/>
          </a:bodyPr>
          <a:lstStyle/>
          <a:p>
            <a:pPr algn="ctr"/>
            <a:r>
              <a:rPr lang="en-GB" sz="1800" b="1" dirty="0">
                <a:effectLst/>
              </a:rPr>
              <a:t>Making Noise (2017): IV29, Female 18 years</a:t>
            </a:r>
          </a:p>
          <a:p>
            <a:endParaRPr lang="en-GB" dirty="0"/>
          </a:p>
        </p:txBody>
      </p:sp>
    </p:spTree>
    <p:extLst>
      <p:ext uri="{BB962C8B-B14F-4D97-AF65-F5344CB8AC3E}">
        <p14:creationId xmlns:p14="http://schemas.microsoft.com/office/powerpoint/2010/main" val="2933993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676DE9-D6DF-4E1B-ABE3-46FCDCC03F77}"/>
              </a:ext>
            </a:extLst>
          </p:cNvPr>
          <p:cNvSpPr>
            <a:spLocks noGrp="1"/>
          </p:cNvSpPr>
          <p:nvPr>
            <p:ph type="title"/>
          </p:nvPr>
        </p:nvSpPr>
        <p:spPr/>
        <p:txBody>
          <a:bodyPr anchor="t">
            <a:normAutofit/>
          </a:bodyPr>
          <a:lstStyle/>
          <a:p>
            <a:r>
              <a:rPr lang="en-GB" b="1" dirty="0"/>
              <a:t>Barriers for children </a:t>
            </a:r>
          </a:p>
        </p:txBody>
      </p:sp>
      <p:graphicFrame>
        <p:nvGraphicFramePr>
          <p:cNvPr id="7" name="Content Placeholder 1">
            <a:extLst>
              <a:ext uri="{FF2B5EF4-FFF2-40B4-BE49-F238E27FC236}">
                <a16:creationId xmlns:a16="http://schemas.microsoft.com/office/drawing/2014/main" id="{88C04D37-7047-4774-A45E-4C73D49B20CF}"/>
              </a:ext>
            </a:extLst>
          </p:cNvPr>
          <p:cNvGraphicFramePr>
            <a:graphicFrameLocks noGrp="1"/>
          </p:cNvGraphicFramePr>
          <p:nvPr>
            <p:ph idx="1"/>
          </p:nvPr>
        </p:nvGraphicFramePr>
        <p:xfrm>
          <a:off x="628649" y="771525"/>
          <a:ext cx="7886700" cy="36446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nchor="t">
            <a:normAutofit/>
          </a:bodyPr>
          <a:lstStyle/>
          <a:p>
            <a:pPr>
              <a:spcAft>
                <a:spcPts val="600"/>
              </a:spcAft>
            </a:pPr>
            <a:fld id="{5512AD5A-2C28-1D42-B971-4292A709C8F6}" type="slidenum">
              <a:rPr lang="en-US" smtClean="0"/>
              <a:pPr>
                <a:spcAft>
                  <a:spcPts val="600"/>
                </a:spcAft>
              </a:pPr>
              <a:t>22</a:t>
            </a:fld>
            <a:endParaRPr lang="en-US"/>
          </a:p>
        </p:txBody>
      </p:sp>
    </p:spTree>
    <p:extLst>
      <p:ext uri="{BB962C8B-B14F-4D97-AF65-F5344CB8AC3E}">
        <p14:creationId xmlns:p14="http://schemas.microsoft.com/office/powerpoint/2010/main" val="453886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49FD4DF-33EB-0348-7CC1-BAFB1FDB315A}"/>
              </a:ext>
            </a:extLst>
          </p:cNvPr>
          <p:cNvSpPr/>
          <p:nvPr/>
        </p:nvSpPr>
        <p:spPr>
          <a:xfrm>
            <a:off x="529936" y="4675650"/>
            <a:ext cx="1652155" cy="437322"/>
          </a:xfrm>
          <a:prstGeom prst="rect">
            <a:avLst/>
          </a:prstGeom>
          <a:solidFill>
            <a:srgbClr val="ECEB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00" b="1" dirty="0">
              <a:solidFill>
                <a:schemeClr val="bg1"/>
              </a:solidFill>
            </a:endParaRPr>
          </a:p>
        </p:txBody>
      </p:sp>
      <p:sp>
        <p:nvSpPr>
          <p:cNvPr id="2" name="Title 1"/>
          <p:cNvSpPr>
            <a:spLocks noGrp="1"/>
          </p:cNvSpPr>
          <p:nvPr>
            <p:ph type="title"/>
          </p:nvPr>
        </p:nvSpPr>
        <p:spPr/>
        <p:txBody>
          <a:bodyPr>
            <a:normAutofit fontScale="90000"/>
          </a:bodyPr>
          <a:lstStyle/>
          <a:p>
            <a:r>
              <a:rPr lang="en-GB" sz="2300" b="1" dirty="0"/>
              <a:t>“People don’t talk about it” </a:t>
            </a:r>
            <a:br>
              <a:rPr lang="en-GB" sz="2025" dirty="0"/>
            </a:br>
            <a:r>
              <a:rPr lang="en-GB" sz="2000" dirty="0"/>
              <a:t> Child sexual abuse in ethnic minority communities, (IICSA, 2020)</a:t>
            </a:r>
          </a:p>
        </p:txBody>
      </p:sp>
      <p:sp>
        <p:nvSpPr>
          <p:cNvPr id="3" name="Rectangle: Rounded Corners 2">
            <a:extLst>
              <a:ext uri="{FF2B5EF4-FFF2-40B4-BE49-F238E27FC236}">
                <a16:creationId xmlns:a16="http://schemas.microsoft.com/office/drawing/2014/main" id="{C79E12D1-74B1-4D61-9DFE-857D1CDB248E}"/>
              </a:ext>
            </a:extLst>
          </p:cNvPr>
          <p:cNvSpPr/>
          <p:nvPr/>
        </p:nvSpPr>
        <p:spPr>
          <a:xfrm>
            <a:off x="993913" y="974166"/>
            <a:ext cx="7166113" cy="43732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Societal &amp; Institutional Influences</a:t>
            </a:r>
          </a:p>
        </p:txBody>
      </p:sp>
      <p:sp>
        <p:nvSpPr>
          <p:cNvPr id="5" name="Rectangle: Rounded Corners 4">
            <a:extLst>
              <a:ext uri="{FF2B5EF4-FFF2-40B4-BE49-F238E27FC236}">
                <a16:creationId xmlns:a16="http://schemas.microsoft.com/office/drawing/2014/main" id="{1F948F4D-3DFB-49D8-9FE4-331294CA2373}"/>
              </a:ext>
            </a:extLst>
          </p:cNvPr>
          <p:cNvSpPr/>
          <p:nvPr/>
        </p:nvSpPr>
        <p:spPr>
          <a:xfrm>
            <a:off x="998882" y="4508057"/>
            <a:ext cx="7166113" cy="43732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Community Influences</a:t>
            </a:r>
          </a:p>
        </p:txBody>
      </p:sp>
      <p:sp>
        <p:nvSpPr>
          <p:cNvPr id="11" name="Arrow: Curved Left 10">
            <a:extLst>
              <a:ext uri="{FF2B5EF4-FFF2-40B4-BE49-F238E27FC236}">
                <a16:creationId xmlns:a16="http://schemas.microsoft.com/office/drawing/2014/main" id="{0E8014DD-4047-4398-866C-186B0A88C269}"/>
              </a:ext>
            </a:extLst>
          </p:cNvPr>
          <p:cNvSpPr/>
          <p:nvPr/>
        </p:nvSpPr>
        <p:spPr>
          <a:xfrm flipH="1">
            <a:off x="208720" y="1276536"/>
            <a:ext cx="785191" cy="3569199"/>
          </a:xfrm>
          <a:prstGeom prst="curvedLef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00" b="1" dirty="0">
              <a:solidFill>
                <a:schemeClr val="bg1"/>
              </a:solidFill>
            </a:endParaRPr>
          </a:p>
        </p:txBody>
      </p:sp>
      <p:sp>
        <p:nvSpPr>
          <p:cNvPr id="12" name="Rectangle 11">
            <a:extLst>
              <a:ext uri="{FF2B5EF4-FFF2-40B4-BE49-F238E27FC236}">
                <a16:creationId xmlns:a16="http://schemas.microsoft.com/office/drawing/2014/main" id="{1ACEE7D9-5D05-4DA3-A3D3-930B653688B5}"/>
              </a:ext>
            </a:extLst>
          </p:cNvPr>
          <p:cNvSpPr/>
          <p:nvPr/>
        </p:nvSpPr>
        <p:spPr>
          <a:xfrm>
            <a:off x="1003852" y="1411488"/>
            <a:ext cx="3578087" cy="8589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l">
              <a:buFont typeface="Arial" panose="020B0604020202020204" pitchFamily="34" charset="0"/>
              <a:buChar char="•"/>
            </a:pPr>
            <a:r>
              <a:rPr lang="en-GB" sz="1400" b="1" dirty="0">
                <a:solidFill>
                  <a:schemeClr val="bg1"/>
                </a:solidFill>
              </a:rPr>
              <a:t>Education and awareness</a:t>
            </a:r>
          </a:p>
          <a:p>
            <a:pPr marL="171450" indent="-171450" algn="l">
              <a:buFont typeface="Arial" panose="020B0604020202020204" pitchFamily="34" charset="0"/>
              <a:buChar char="•"/>
            </a:pPr>
            <a:r>
              <a:rPr lang="en-GB" sz="1400" b="1" dirty="0">
                <a:solidFill>
                  <a:schemeClr val="bg1"/>
                </a:solidFill>
              </a:rPr>
              <a:t>Media</a:t>
            </a:r>
          </a:p>
          <a:p>
            <a:pPr marL="171450" indent="-171450" algn="l">
              <a:buFont typeface="Arial" panose="020B0604020202020204" pitchFamily="34" charset="0"/>
              <a:buChar char="•"/>
            </a:pPr>
            <a:r>
              <a:rPr lang="en-GB" sz="1400" b="1" dirty="0">
                <a:solidFill>
                  <a:schemeClr val="bg1"/>
                </a:solidFill>
              </a:rPr>
              <a:t>Stigma associated with child sexual abuse</a:t>
            </a:r>
          </a:p>
        </p:txBody>
      </p:sp>
      <p:sp>
        <p:nvSpPr>
          <p:cNvPr id="15" name="Rectangle 14">
            <a:extLst>
              <a:ext uri="{FF2B5EF4-FFF2-40B4-BE49-F238E27FC236}">
                <a16:creationId xmlns:a16="http://schemas.microsoft.com/office/drawing/2014/main" id="{77D61569-6FA2-4ED8-9084-8976A29E7369}"/>
              </a:ext>
            </a:extLst>
          </p:cNvPr>
          <p:cNvSpPr/>
          <p:nvPr/>
        </p:nvSpPr>
        <p:spPr>
          <a:xfrm>
            <a:off x="4586908" y="1411488"/>
            <a:ext cx="3578087" cy="85895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l">
              <a:buFont typeface="Arial" panose="020B0604020202020204" pitchFamily="34" charset="0"/>
              <a:buChar char="•"/>
            </a:pPr>
            <a:r>
              <a:rPr lang="en-GB" sz="1400" b="1" dirty="0">
                <a:solidFill>
                  <a:schemeClr val="bg1"/>
                </a:solidFill>
              </a:rPr>
              <a:t>Stereotyping and racism in society</a:t>
            </a:r>
          </a:p>
          <a:p>
            <a:pPr marL="171450" indent="-171450" algn="l">
              <a:buFont typeface="Arial" panose="020B0604020202020204" pitchFamily="34" charset="0"/>
              <a:buChar char="•"/>
            </a:pPr>
            <a:r>
              <a:rPr lang="en-GB" sz="1400" b="1" dirty="0">
                <a:solidFill>
                  <a:schemeClr val="bg1"/>
                </a:solidFill>
              </a:rPr>
              <a:t>Institutional racism</a:t>
            </a:r>
          </a:p>
          <a:p>
            <a:pPr marL="171450" indent="-171450" algn="l">
              <a:buFont typeface="Arial" panose="020B0604020202020204" pitchFamily="34" charset="0"/>
              <a:buChar char="•"/>
            </a:pPr>
            <a:r>
              <a:rPr lang="en-GB" sz="1400" b="1" dirty="0">
                <a:solidFill>
                  <a:schemeClr val="bg1"/>
                </a:solidFill>
              </a:rPr>
              <a:t>Inaccessible services</a:t>
            </a:r>
          </a:p>
          <a:p>
            <a:pPr marL="171450" indent="-171450" algn="l">
              <a:buFont typeface="Arial" panose="020B0604020202020204" pitchFamily="34" charset="0"/>
              <a:buChar char="•"/>
            </a:pPr>
            <a:r>
              <a:rPr lang="en-GB" sz="1400" b="1" dirty="0">
                <a:solidFill>
                  <a:schemeClr val="bg1"/>
                </a:solidFill>
              </a:rPr>
              <a:t>Lack of culturally-sensitive services</a:t>
            </a:r>
          </a:p>
        </p:txBody>
      </p:sp>
      <p:sp>
        <p:nvSpPr>
          <p:cNvPr id="16" name="Rectangle 15">
            <a:extLst>
              <a:ext uri="{FF2B5EF4-FFF2-40B4-BE49-F238E27FC236}">
                <a16:creationId xmlns:a16="http://schemas.microsoft.com/office/drawing/2014/main" id="{AD969A76-61DC-4A01-A2BC-C7E76D132E2E}"/>
              </a:ext>
            </a:extLst>
          </p:cNvPr>
          <p:cNvSpPr/>
          <p:nvPr/>
        </p:nvSpPr>
        <p:spPr>
          <a:xfrm>
            <a:off x="1020926" y="3284770"/>
            <a:ext cx="3578087" cy="12380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l">
              <a:buFont typeface="Arial" panose="020B0604020202020204" pitchFamily="34" charset="0"/>
              <a:buChar char="•"/>
            </a:pPr>
            <a:r>
              <a:rPr lang="en-GB" sz="1400" b="1" dirty="0">
                <a:solidFill>
                  <a:schemeClr val="bg1"/>
                </a:solidFill>
              </a:rPr>
              <a:t>Differences in understanding of child sexual abuse</a:t>
            </a:r>
          </a:p>
          <a:p>
            <a:pPr marL="171450" indent="-171450" algn="l">
              <a:buFont typeface="Arial" panose="020B0604020202020204" pitchFamily="34" charset="0"/>
              <a:buChar char="•"/>
            </a:pPr>
            <a:r>
              <a:rPr lang="en-GB" sz="1400" b="1" dirty="0">
                <a:solidFill>
                  <a:schemeClr val="bg1"/>
                </a:solidFill>
              </a:rPr>
              <a:t>Ideas about gender</a:t>
            </a:r>
          </a:p>
          <a:p>
            <a:pPr marL="171450" indent="-171450" algn="l">
              <a:buFont typeface="Arial" panose="020B0604020202020204" pitchFamily="34" charset="0"/>
              <a:buChar char="•"/>
            </a:pPr>
            <a:r>
              <a:rPr lang="en-GB" sz="1400" b="1" dirty="0">
                <a:solidFill>
                  <a:schemeClr val="bg1"/>
                </a:solidFill>
              </a:rPr>
              <a:t>Shame</a:t>
            </a:r>
          </a:p>
          <a:p>
            <a:pPr marL="171450" indent="-171450" algn="l">
              <a:buFont typeface="Arial" panose="020B0604020202020204" pitchFamily="34" charset="0"/>
              <a:buChar char="•"/>
            </a:pPr>
            <a:r>
              <a:rPr lang="en-GB" sz="1400" b="1" dirty="0">
                <a:solidFill>
                  <a:schemeClr val="bg1"/>
                </a:solidFill>
              </a:rPr>
              <a:t>Honour</a:t>
            </a:r>
          </a:p>
        </p:txBody>
      </p:sp>
      <p:sp>
        <p:nvSpPr>
          <p:cNvPr id="17" name="Rectangle 16">
            <a:extLst>
              <a:ext uri="{FF2B5EF4-FFF2-40B4-BE49-F238E27FC236}">
                <a16:creationId xmlns:a16="http://schemas.microsoft.com/office/drawing/2014/main" id="{10EB7A60-4FA1-4D6F-A45A-F6D0D691B674}"/>
              </a:ext>
            </a:extLst>
          </p:cNvPr>
          <p:cNvSpPr/>
          <p:nvPr/>
        </p:nvSpPr>
        <p:spPr>
          <a:xfrm>
            <a:off x="4581939" y="3280691"/>
            <a:ext cx="3578087" cy="12380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indent="-171450" algn="l">
              <a:buFont typeface="Arial" panose="020B0604020202020204" pitchFamily="34" charset="0"/>
              <a:buChar char="•"/>
            </a:pPr>
            <a:r>
              <a:rPr lang="en-GB" sz="1400" b="1" dirty="0">
                <a:solidFill>
                  <a:schemeClr val="bg1"/>
                </a:solidFill>
              </a:rPr>
              <a:t>Pride</a:t>
            </a:r>
          </a:p>
          <a:p>
            <a:pPr marL="171450" indent="-171450" algn="l">
              <a:buFont typeface="Arial" panose="020B0604020202020204" pitchFamily="34" charset="0"/>
              <a:buChar char="•"/>
            </a:pPr>
            <a:r>
              <a:rPr lang="en-GB" sz="1400" b="1" dirty="0">
                <a:solidFill>
                  <a:schemeClr val="bg1"/>
                </a:solidFill>
              </a:rPr>
              <a:t>Secrecy and denial</a:t>
            </a:r>
          </a:p>
          <a:p>
            <a:pPr marL="171450" indent="-171450" algn="l">
              <a:buFont typeface="Arial" panose="020B0604020202020204" pitchFamily="34" charset="0"/>
              <a:buChar char="•"/>
            </a:pPr>
            <a:r>
              <a:rPr lang="en-GB" sz="1400" b="1" dirty="0">
                <a:solidFill>
                  <a:schemeClr val="bg1"/>
                </a:solidFill>
              </a:rPr>
              <a:t>Mistrust of institutions</a:t>
            </a:r>
          </a:p>
          <a:p>
            <a:pPr marL="171450" indent="-171450" algn="l">
              <a:buFont typeface="Arial" panose="020B0604020202020204" pitchFamily="34" charset="0"/>
              <a:buChar char="•"/>
            </a:pPr>
            <a:r>
              <a:rPr lang="en-GB" sz="1400" b="1" dirty="0">
                <a:solidFill>
                  <a:schemeClr val="bg1"/>
                </a:solidFill>
              </a:rPr>
              <a:t>Community reputation prioritised of victim’s needs</a:t>
            </a:r>
          </a:p>
        </p:txBody>
      </p:sp>
      <p:sp>
        <p:nvSpPr>
          <p:cNvPr id="14" name="Rectangle: Rounded Corners 13">
            <a:extLst>
              <a:ext uri="{FF2B5EF4-FFF2-40B4-BE49-F238E27FC236}">
                <a16:creationId xmlns:a16="http://schemas.microsoft.com/office/drawing/2014/main" id="{A08F144E-99A0-4965-A34D-5B35C70233A1}"/>
              </a:ext>
            </a:extLst>
          </p:cNvPr>
          <p:cNvSpPr/>
          <p:nvPr/>
        </p:nvSpPr>
        <p:spPr>
          <a:xfrm>
            <a:off x="993913" y="2502256"/>
            <a:ext cx="2216426" cy="539981"/>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Identification and disclosure</a:t>
            </a:r>
          </a:p>
        </p:txBody>
      </p:sp>
      <p:sp>
        <p:nvSpPr>
          <p:cNvPr id="19" name="Rectangle: Rounded Corners 18">
            <a:extLst>
              <a:ext uri="{FF2B5EF4-FFF2-40B4-BE49-F238E27FC236}">
                <a16:creationId xmlns:a16="http://schemas.microsoft.com/office/drawing/2014/main" id="{441AE37C-7052-4442-861B-BCE3AEAD8FBC}"/>
              </a:ext>
            </a:extLst>
          </p:cNvPr>
          <p:cNvSpPr/>
          <p:nvPr/>
        </p:nvSpPr>
        <p:spPr>
          <a:xfrm>
            <a:off x="3505201" y="2502256"/>
            <a:ext cx="2216426" cy="55069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Responses to child sexual abuse</a:t>
            </a:r>
          </a:p>
        </p:txBody>
      </p:sp>
      <p:sp>
        <p:nvSpPr>
          <p:cNvPr id="20" name="Rectangle: Rounded Corners 19">
            <a:extLst>
              <a:ext uri="{FF2B5EF4-FFF2-40B4-BE49-F238E27FC236}">
                <a16:creationId xmlns:a16="http://schemas.microsoft.com/office/drawing/2014/main" id="{F4608F55-5FAC-48A7-9D00-B969CF07C514}"/>
              </a:ext>
            </a:extLst>
          </p:cNvPr>
          <p:cNvSpPr/>
          <p:nvPr/>
        </p:nvSpPr>
        <p:spPr>
          <a:xfrm>
            <a:off x="5953539" y="2502256"/>
            <a:ext cx="2216426" cy="550699"/>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rPr>
              <a:t>Support for the victim and survivor</a:t>
            </a:r>
          </a:p>
        </p:txBody>
      </p:sp>
      <p:sp>
        <p:nvSpPr>
          <p:cNvPr id="9" name="Arrow: Curved Left 8">
            <a:extLst>
              <a:ext uri="{FF2B5EF4-FFF2-40B4-BE49-F238E27FC236}">
                <a16:creationId xmlns:a16="http://schemas.microsoft.com/office/drawing/2014/main" id="{7374E859-4A3D-F41D-9540-588C5FFE6FC0}"/>
              </a:ext>
            </a:extLst>
          </p:cNvPr>
          <p:cNvSpPr/>
          <p:nvPr/>
        </p:nvSpPr>
        <p:spPr>
          <a:xfrm rot="10800000" flipH="1">
            <a:off x="8164996" y="974164"/>
            <a:ext cx="770284" cy="3871570"/>
          </a:xfrm>
          <a:prstGeom prst="curvedLeftArrow">
            <a:avLst>
              <a:gd name="adj1" fmla="val 25000"/>
              <a:gd name="adj2" fmla="val 50000"/>
              <a:gd name="adj3" fmla="val 34264"/>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00" b="1" dirty="0">
              <a:solidFill>
                <a:schemeClr val="bg1"/>
              </a:solidFill>
            </a:endParaRPr>
          </a:p>
        </p:txBody>
      </p:sp>
    </p:spTree>
    <p:extLst>
      <p:ext uri="{BB962C8B-B14F-4D97-AF65-F5344CB8AC3E}">
        <p14:creationId xmlns:p14="http://schemas.microsoft.com/office/powerpoint/2010/main" val="40039819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4FE72-77D8-F6F8-5965-2B6218CDE82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68BB26-27D9-D502-4008-1B0210442FCF}"/>
              </a:ext>
            </a:extLst>
          </p:cNvPr>
          <p:cNvSpPr>
            <a:spLocks noGrp="1"/>
          </p:cNvSpPr>
          <p:nvPr>
            <p:ph sz="half" idx="14"/>
          </p:nvPr>
        </p:nvSpPr>
        <p:spPr/>
        <p:txBody>
          <a:bodyPr>
            <a:normAutofit/>
          </a:bodyPr>
          <a:lstStyle/>
          <a:p>
            <a:r>
              <a:rPr lang="en-GB" sz="1700" b="1" dirty="0"/>
              <a:t>Group activity (10 minutes)</a:t>
            </a:r>
          </a:p>
          <a:p>
            <a:endParaRPr lang="en-GB" sz="1700" b="1" dirty="0"/>
          </a:p>
          <a:p>
            <a:r>
              <a:rPr lang="en-GB" sz="2200" b="1" dirty="0">
                <a:solidFill>
                  <a:schemeClr val="accent2"/>
                </a:solidFill>
              </a:rPr>
              <a:t>What might create additional barriers for children in communicating what is happening to them?</a:t>
            </a:r>
            <a:endParaRPr lang="en-GB" sz="1700" dirty="0"/>
          </a:p>
          <a:p>
            <a:endParaRPr lang="en-GB" dirty="0"/>
          </a:p>
        </p:txBody>
      </p:sp>
      <p:sp>
        <p:nvSpPr>
          <p:cNvPr id="3" name="Title 2">
            <a:extLst>
              <a:ext uri="{FF2B5EF4-FFF2-40B4-BE49-F238E27FC236}">
                <a16:creationId xmlns:a16="http://schemas.microsoft.com/office/drawing/2014/main" id="{9234533B-26C0-FAF4-7860-C764100B215C}"/>
              </a:ext>
            </a:extLst>
          </p:cNvPr>
          <p:cNvSpPr>
            <a:spLocks noGrp="1"/>
          </p:cNvSpPr>
          <p:nvPr>
            <p:ph type="title"/>
          </p:nvPr>
        </p:nvSpPr>
        <p:spPr/>
        <p:txBody>
          <a:bodyPr>
            <a:normAutofit fontScale="90000"/>
          </a:bodyPr>
          <a:lstStyle/>
          <a:p>
            <a:r>
              <a:rPr lang="en-GB" b="1" dirty="0"/>
              <a:t>Barriers to telling based on the child’s background or characteristics</a:t>
            </a:r>
            <a:endParaRPr lang="en-GB" dirty="0"/>
          </a:p>
        </p:txBody>
      </p:sp>
      <p:sp>
        <p:nvSpPr>
          <p:cNvPr id="4" name="Content Placeholder 3">
            <a:extLst>
              <a:ext uri="{FF2B5EF4-FFF2-40B4-BE49-F238E27FC236}">
                <a16:creationId xmlns:a16="http://schemas.microsoft.com/office/drawing/2014/main" id="{823A8D74-E98C-3BD1-AFA8-CB039030B410}"/>
              </a:ext>
            </a:extLst>
          </p:cNvPr>
          <p:cNvSpPr>
            <a:spLocks noGrp="1"/>
          </p:cNvSpPr>
          <p:nvPr>
            <p:ph sz="half" idx="1"/>
          </p:nvPr>
        </p:nvSpPr>
        <p:spPr/>
        <p:txBody>
          <a:bodyPr/>
          <a:lstStyle/>
          <a:p>
            <a:r>
              <a:rPr lang="en-GB" sz="1800" b="1" dirty="0">
                <a:solidFill>
                  <a:schemeClr val="accent4"/>
                </a:solidFill>
              </a:rPr>
              <a:t>Some children </a:t>
            </a:r>
            <a:r>
              <a:rPr lang="en-GB" sz="1800" dirty="0"/>
              <a:t>may face additional barriers based on </a:t>
            </a:r>
            <a:r>
              <a:rPr lang="en-GB" sz="1800" b="1" dirty="0">
                <a:solidFill>
                  <a:schemeClr val="accent4"/>
                </a:solidFill>
              </a:rPr>
              <a:t>their background or characteristics</a:t>
            </a:r>
            <a:r>
              <a:rPr lang="en-GB" sz="1800" b="1" dirty="0"/>
              <a:t>. </a:t>
            </a:r>
          </a:p>
          <a:p>
            <a:endParaRPr lang="en-GB" sz="1800" dirty="0"/>
          </a:p>
          <a:p>
            <a:r>
              <a:rPr lang="en-GB" sz="1800" dirty="0"/>
              <a:t>Some professionals may make assumptions about children in some of these groups, overlooking the possibility that they may be being sexually abused.</a:t>
            </a:r>
          </a:p>
          <a:p>
            <a:endParaRPr lang="en-GB" dirty="0"/>
          </a:p>
        </p:txBody>
      </p:sp>
      <p:sp>
        <p:nvSpPr>
          <p:cNvPr id="5" name="Slide Number Placeholder 4">
            <a:extLst>
              <a:ext uri="{FF2B5EF4-FFF2-40B4-BE49-F238E27FC236}">
                <a16:creationId xmlns:a16="http://schemas.microsoft.com/office/drawing/2014/main" id="{4E17BC66-5059-0DDD-2C6C-39D87C57345D}"/>
              </a:ext>
            </a:extLst>
          </p:cNvPr>
          <p:cNvSpPr>
            <a:spLocks noGrp="1"/>
          </p:cNvSpPr>
          <p:nvPr>
            <p:ph type="sldNum" sz="quarter" idx="12"/>
          </p:nvPr>
        </p:nvSpPr>
        <p:spPr/>
        <p:txBody>
          <a:bodyPr/>
          <a:lstStyle/>
          <a:p>
            <a:fld id="{5512AD5A-2C28-1D42-B971-4292A709C8F6}" type="slidenum">
              <a:rPr lang="en-US" smtClean="0"/>
              <a:t>24</a:t>
            </a:fld>
            <a:endParaRPr lang="en-US"/>
          </a:p>
        </p:txBody>
      </p:sp>
    </p:spTree>
    <p:extLst>
      <p:ext uri="{BB962C8B-B14F-4D97-AF65-F5344CB8AC3E}">
        <p14:creationId xmlns:p14="http://schemas.microsoft.com/office/powerpoint/2010/main" val="4040121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9CCDE-6936-AA4F-9A47-99C3225DD9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F08E1B-4675-0C29-B4FA-578ECF8D7A45}"/>
              </a:ext>
            </a:extLst>
          </p:cNvPr>
          <p:cNvSpPr>
            <a:spLocks noGrp="1"/>
          </p:cNvSpPr>
          <p:nvPr>
            <p:ph type="title"/>
          </p:nvPr>
        </p:nvSpPr>
        <p:spPr/>
        <p:txBody>
          <a:bodyPr>
            <a:normAutofit fontScale="90000"/>
          </a:bodyPr>
          <a:lstStyle/>
          <a:p>
            <a:r>
              <a:rPr lang="en-GB" sz="2300" b="1" dirty="0"/>
              <a:t>Who was told at the time</a:t>
            </a:r>
            <a:br>
              <a:rPr lang="en-GB" b="1" dirty="0"/>
            </a:br>
            <a:r>
              <a:rPr lang="en-GB" sz="2000" dirty="0"/>
              <a:t>Rape or penetrative abuse</a:t>
            </a:r>
            <a:endParaRPr lang="en-GB" dirty="0"/>
          </a:p>
        </p:txBody>
      </p:sp>
      <p:sp>
        <p:nvSpPr>
          <p:cNvPr id="4" name="Slide Number Placeholder 3">
            <a:extLst>
              <a:ext uri="{FF2B5EF4-FFF2-40B4-BE49-F238E27FC236}">
                <a16:creationId xmlns:a16="http://schemas.microsoft.com/office/drawing/2014/main" id="{96D04313-A0D9-09B0-77B3-559768899608}"/>
              </a:ext>
            </a:extLst>
          </p:cNvPr>
          <p:cNvSpPr>
            <a:spLocks noGrp="1"/>
          </p:cNvSpPr>
          <p:nvPr>
            <p:ph type="sldNum" sz="quarter" idx="10"/>
          </p:nvPr>
        </p:nvSpPr>
        <p:spPr>
          <a:xfrm>
            <a:off x="6278167" y="179786"/>
            <a:ext cx="348853" cy="180975"/>
          </a:xfrm>
          <a:prstGeom prst="rect">
            <a:avLst/>
          </a:prstGeom>
        </p:spPr>
        <p:txBody>
          <a:bodyPr vert="horz" lIns="68580" tIns="34290" rIns="68580" bIns="34290" rtlCol="0" anchor="t"/>
          <a:lstStyle>
            <a:defPPr>
              <a:defRPr lang="en-GB"/>
            </a:defPPr>
            <a:lvl1pPr algn="r" rtl="0" eaLnBrk="1" fontAlgn="auto" hangingPunct="1">
              <a:spcBef>
                <a:spcPts val="0"/>
              </a:spcBef>
              <a:spcAft>
                <a:spcPts val="0"/>
              </a:spcAft>
              <a:defRPr sz="563" b="1" kern="1200">
                <a:solidFill>
                  <a:schemeClr val="tx1"/>
                </a:solidFill>
                <a:latin typeface="+mn-lt"/>
                <a:ea typeface="+mn-ea"/>
                <a:cs typeface="+mn-cs"/>
              </a:defRPr>
            </a:lvl1pPr>
            <a:lvl2pPr marL="342892"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685783"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028675"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371566"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1714457" algn="l" defTabSz="685783" rtl="0" eaLnBrk="1" latinLnBrk="0" hangingPunct="1">
              <a:defRPr kern="1200">
                <a:solidFill>
                  <a:schemeClr val="tx1"/>
                </a:solidFill>
                <a:latin typeface="Arial" panose="020B0604020202020204" pitchFamily="34" charset="0"/>
                <a:ea typeface="+mn-ea"/>
                <a:cs typeface="+mn-cs"/>
              </a:defRPr>
            </a:lvl6pPr>
            <a:lvl7pPr marL="2057348" algn="l" defTabSz="685783" rtl="0" eaLnBrk="1" latinLnBrk="0" hangingPunct="1">
              <a:defRPr kern="1200">
                <a:solidFill>
                  <a:schemeClr val="tx1"/>
                </a:solidFill>
                <a:latin typeface="Arial" panose="020B0604020202020204" pitchFamily="34" charset="0"/>
                <a:ea typeface="+mn-ea"/>
                <a:cs typeface="+mn-cs"/>
              </a:defRPr>
            </a:lvl7pPr>
            <a:lvl8pPr marL="2400240" algn="l" defTabSz="685783" rtl="0" eaLnBrk="1" latinLnBrk="0" hangingPunct="1">
              <a:defRPr kern="1200">
                <a:solidFill>
                  <a:schemeClr val="tx1"/>
                </a:solidFill>
                <a:latin typeface="Arial" panose="020B0604020202020204" pitchFamily="34" charset="0"/>
                <a:ea typeface="+mn-ea"/>
                <a:cs typeface="+mn-cs"/>
              </a:defRPr>
            </a:lvl8pPr>
            <a:lvl9pPr marL="2743132" algn="l" defTabSz="685783" rtl="0" eaLnBrk="1" latinLnBrk="0" hangingPunct="1">
              <a:defRPr kern="1200">
                <a:solidFill>
                  <a:schemeClr val="tx1"/>
                </a:solidFill>
                <a:latin typeface="Arial" panose="020B0604020202020204" pitchFamily="34" charset="0"/>
                <a:ea typeface="+mn-ea"/>
                <a:cs typeface="+mn-cs"/>
              </a:defRPr>
            </a:lvl9pPr>
          </a:lstStyle>
          <a:p>
            <a:pPr defTabSz="914378">
              <a:defRPr/>
            </a:pPr>
            <a:fld id="{429E6DC9-66D5-45B6-AF6D-6295BFFEB8D9}" type="slidenum">
              <a:rPr lang="en-US">
                <a:solidFill>
                  <a:srgbClr val="555859"/>
                </a:solidFill>
                <a:latin typeface="Arial" panose="020B0604020202020204"/>
              </a:rPr>
              <a:pPr defTabSz="914378">
                <a:defRPr/>
              </a:pPr>
              <a:t>25</a:t>
            </a:fld>
            <a:endParaRPr lang="en-US" dirty="0">
              <a:solidFill>
                <a:srgbClr val="555859"/>
              </a:solidFill>
              <a:latin typeface="Arial" panose="020B0604020202020204"/>
            </a:endParaRPr>
          </a:p>
        </p:txBody>
      </p:sp>
      <p:graphicFrame>
        <p:nvGraphicFramePr>
          <p:cNvPr id="5" name="Chart 4">
            <a:extLst>
              <a:ext uri="{FF2B5EF4-FFF2-40B4-BE49-F238E27FC236}">
                <a16:creationId xmlns:a16="http://schemas.microsoft.com/office/drawing/2014/main" id="{95AF4875-FBB7-54A2-286D-A64DDFC83E99}"/>
              </a:ext>
            </a:extLst>
          </p:cNvPr>
          <p:cNvGraphicFramePr>
            <a:graphicFrameLocks/>
          </p:cNvGraphicFramePr>
          <p:nvPr/>
        </p:nvGraphicFramePr>
        <p:xfrm>
          <a:off x="504825" y="723901"/>
          <a:ext cx="7866063" cy="4239815"/>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90AAEEA4-CD71-8401-A191-A7A6DD43D873}"/>
              </a:ext>
            </a:extLst>
          </p:cNvPr>
          <p:cNvSpPr txBox="1"/>
          <p:nvPr/>
        </p:nvSpPr>
        <p:spPr>
          <a:xfrm>
            <a:off x="7831016" y="4742081"/>
            <a:ext cx="1208916" cy="584775"/>
          </a:xfrm>
          <a:prstGeom prst="rect">
            <a:avLst/>
          </a:prstGeom>
          <a:noFill/>
        </p:spPr>
        <p:txBody>
          <a:bodyPr wrap="square">
            <a:spAutoFit/>
          </a:bodyPr>
          <a:lstStyle/>
          <a:p>
            <a:r>
              <a:rPr lang="en-GB" sz="1400" dirty="0">
                <a:solidFill>
                  <a:schemeClr val="tx2"/>
                </a:solidFill>
              </a:rPr>
              <a:t>(</a:t>
            </a:r>
            <a:r>
              <a:rPr lang="en-GB" sz="1400" i="0" dirty="0">
                <a:solidFill>
                  <a:schemeClr val="tx2"/>
                </a:solidFill>
                <a:effectLst/>
              </a:rPr>
              <a:t>ONS 2020)</a:t>
            </a:r>
            <a:br>
              <a:rPr lang="en-GB" b="1" dirty="0"/>
            </a:br>
            <a:endParaRPr lang="en-GB" dirty="0"/>
          </a:p>
        </p:txBody>
      </p:sp>
    </p:spTree>
    <p:extLst>
      <p:ext uri="{BB962C8B-B14F-4D97-AF65-F5344CB8AC3E}">
        <p14:creationId xmlns:p14="http://schemas.microsoft.com/office/powerpoint/2010/main" val="283375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BD4FD-8339-F84B-054C-9044DC81AD7B}"/>
              </a:ext>
            </a:extLst>
          </p:cNvPr>
          <p:cNvSpPr>
            <a:spLocks noGrp="1"/>
          </p:cNvSpPr>
          <p:nvPr>
            <p:ph type="title"/>
          </p:nvPr>
        </p:nvSpPr>
        <p:spPr/>
        <p:txBody>
          <a:bodyPr/>
          <a:lstStyle/>
          <a:p>
            <a:r>
              <a:rPr lang="en-GB" b="1" dirty="0"/>
              <a:t>Who children told</a:t>
            </a:r>
          </a:p>
        </p:txBody>
      </p:sp>
      <p:graphicFrame>
        <p:nvGraphicFramePr>
          <p:cNvPr id="7" name="Content Placeholder 6">
            <a:extLst>
              <a:ext uri="{FF2B5EF4-FFF2-40B4-BE49-F238E27FC236}">
                <a16:creationId xmlns:a16="http://schemas.microsoft.com/office/drawing/2014/main" id="{DAFB1A3C-E34D-0939-A93E-D8983B368A5F}"/>
              </a:ext>
            </a:extLst>
          </p:cNvPr>
          <p:cNvGraphicFramePr>
            <a:graphicFrameLocks noGrp="1"/>
          </p:cNvGraphicFramePr>
          <p:nvPr>
            <p:ph idx="1"/>
          </p:nvPr>
        </p:nvGraphicFramePr>
        <p:xfrm>
          <a:off x="628650" y="1096567"/>
          <a:ext cx="7886700" cy="3536156"/>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02B700A7-5787-88B6-E43B-8E096C026103}"/>
              </a:ext>
            </a:extLst>
          </p:cNvPr>
          <p:cNvSpPr>
            <a:spLocks noGrp="1"/>
          </p:cNvSpPr>
          <p:nvPr>
            <p:ph type="sldNum" sz="quarter" idx="12"/>
          </p:nvPr>
        </p:nvSpPr>
        <p:spPr/>
        <p:txBody>
          <a:bodyPr/>
          <a:lstStyle/>
          <a:p>
            <a:fld id="{5512AD5A-2C28-1D42-B971-4292A709C8F6}" type="slidenum">
              <a:rPr lang="en-US" smtClean="0"/>
              <a:pPr/>
              <a:t>26</a:t>
            </a:fld>
            <a:endParaRPr lang="en-US" dirty="0"/>
          </a:p>
        </p:txBody>
      </p:sp>
      <p:sp>
        <p:nvSpPr>
          <p:cNvPr id="8" name="TextBox 7">
            <a:extLst>
              <a:ext uri="{FF2B5EF4-FFF2-40B4-BE49-F238E27FC236}">
                <a16:creationId xmlns:a16="http://schemas.microsoft.com/office/drawing/2014/main" id="{2645ACE4-4DAA-B111-E963-A4FCC58A347D}"/>
              </a:ext>
            </a:extLst>
          </p:cNvPr>
          <p:cNvSpPr txBox="1"/>
          <p:nvPr/>
        </p:nvSpPr>
        <p:spPr>
          <a:xfrm>
            <a:off x="5799044" y="881136"/>
            <a:ext cx="3117420" cy="923330"/>
          </a:xfrm>
          <a:prstGeom prst="rect">
            <a:avLst/>
          </a:prstGeom>
          <a:noFill/>
          <a:ln>
            <a:solidFill>
              <a:schemeClr val="tx2"/>
            </a:solidFill>
          </a:ln>
        </p:spPr>
        <p:txBody>
          <a:bodyPr wrap="square" rtlCol="0">
            <a:spAutoFit/>
          </a:bodyPr>
          <a:lstStyle/>
          <a:p>
            <a:pPr algn="ctr"/>
            <a:r>
              <a:rPr lang="en-GB" sz="1350" dirty="0"/>
              <a:t>In </a:t>
            </a:r>
            <a:r>
              <a:rPr lang="en-GB" sz="1350" b="1" dirty="0">
                <a:solidFill>
                  <a:schemeClr val="accent1"/>
                </a:solidFill>
              </a:rPr>
              <a:t>72%</a:t>
            </a:r>
            <a:r>
              <a:rPr lang="en-GB" sz="1350" dirty="0"/>
              <a:t> of reviews there was evidence that the child </a:t>
            </a:r>
            <a:r>
              <a:rPr lang="en-GB" sz="1350" b="1" dirty="0">
                <a:solidFill>
                  <a:schemeClr val="accent1"/>
                </a:solidFill>
              </a:rPr>
              <a:t>had told someone </a:t>
            </a:r>
            <a:r>
              <a:rPr lang="en-GB" sz="1350" dirty="0"/>
              <a:t>about the abuse, sometimes on multiple occasions</a:t>
            </a:r>
          </a:p>
        </p:txBody>
      </p:sp>
      <p:sp>
        <p:nvSpPr>
          <p:cNvPr id="6" name="TextBox 5">
            <a:extLst>
              <a:ext uri="{FF2B5EF4-FFF2-40B4-BE49-F238E27FC236}">
                <a16:creationId xmlns:a16="http://schemas.microsoft.com/office/drawing/2014/main" id="{0004FB36-E052-4754-1388-F07B37538B1D}"/>
              </a:ext>
            </a:extLst>
          </p:cNvPr>
          <p:cNvSpPr txBox="1"/>
          <p:nvPr/>
        </p:nvSpPr>
        <p:spPr>
          <a:xfrm>
            <a:off x="4726236" y="4617321"/>
            <a:ext cx="4417764" cy="461665"/>
          </a:xfrm>
          <a:prstGeom prst="rect">
            <a:avLst/>
          </a:prstGeom>
          <a:noFill/>
        </p:spPr>
        <p:txBody>
          <a:bodyPr wrap="square" rtlCol="0">
            <a:spAutoFit/>
          </a:bodyPr>
          <a:lstStyle/>
          <a:p>
            <a:r>
              <a:rPr lang="en-GB" sz="1200" dirty="0">
                <a:solidFill>
                  <a:schemeClr val="tx2"/>
                </a:solidFill>
                <a:hlinkClick r:id="rId4">
                  <a:extLst>
                    <a:ext uri="{A12FA001-AC4F-418D-AE19-62706E023703}">
                      <ahyp:hlinkClr xmlns:ahyp="http://schemas.microsoft.com/office/drawing/2018/hyperlinkcolor" val="tx"/>
                    </a:ext>
                  </a:extLst>
                </a:hlinkClick>
              </a:rPr>
              <a:t>The Child Safeguarding Practice Review Panel - I wanted them all to notice</a:t>
            </a:r>
            <a:endParaRPr lang="en-GB" sz="1200" dirty="0">
              <a:solidFill>
                <a:schemeClr val="tx2"/>
              </a:solidFill>
            </a:endParaRPr>
          </a:p>
        </p:txBody>
      </p:sp>
    </p:spTree>
    <p:extLst>
      <p:ext uri="{BB962C8B-B14F-4D97-AF65-F5344CB8AC3E}">
        <p14:creationId xmlns:p14="http://schemas.microsoft.com/office/powerpoint/2010/main" val="424199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42513AF-117F-E5AC-9369-0236F768B99D}"/>
              </a:ext>
            </a:extLst>
          </p:cNvPr>
          <p:cNvSpPr/>
          <p:nvPr/>
        </p:nvSpPr>
        <p:spPr>
          <a:xfrm>
            <a:off x="528638" y="4600575"/>
            <a:ext cx="1600200" cy="471670"/>
          </a:xfrm>
          <a:prstGeom prst="rect">
            <a:avLst/>
          </a:prstGeom>
          <a:solidFill>
            <a:srgbClr val="ECEBEC"/>
          </a:solidFill>
          <a:ln>
            <a:solidFill>
              <a:srgbClr val="ECEB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00" b="1" dirty="0">
              <a:solidFill>
                <a:schemeClr val="bg1"/>
              </a:solidFill>
            </a:endParaRPr>
          </a:p>
        </p:txBody>
      </p:sp>
      <p:sp>
        <p:nvSpPr>
          <p:cNvPr id="2" name="Title 1"/>
          <p:cNvSpPr>
            <a:spLocks noGrp="1"/>
          </p:cNvSpPr>
          <p:nvPr>
            <p:ph type="title"/>
          </p:nvPr>
        </p:nvSpPr>
        <p:spPr/>
        <p:txBody>
          <a:bodyPr>
            <a:normAutofit fontScale="90000"/>
          </a:bodyPr>
          <a:lstStyle/>
          <a:p>
            <a:br>
              <a:rPr lang="en-GB" dirty="0"/>
            </a:br>
            <a:endParaRPr lang="en-GB" dirty="0"/>
          </a:p>
        </p:txBody>
      </p:sp>
      <p:sp>
        <p:nvSpPr>
          <p:cNvPr id="4" name="Slide Number Placeholder 3"/>
          <p:cNvSpPr>
            <a:spLocks noGrp="1"/>
          </p:cNvSpPr>
          <p:nvPr>
            <p:ph type="sldNum" sz="quarter" idx="12"/>
          </p:nvPr>
        </p:nvSpPr>
        <p:spPr/>
        <p:txBody>
          <a:bodyPr/>
          <a:lstStyle/>
          <a:p>
            <a:fld id="{5512AD5A-2C28-1D42-B971-4292A709C8F6}" type="slidenum">
              <a:rPr lang="en-US" smtClean="0">
                <a:solidFill>
                  <a:srgbClr val="555859"/>
                </a:solidFill>
              </a:rPr>
              <a:pPr/>
              <a:t>27</a:t>
            </a:fld>
            <a:endParaRPr lang="en-US" dirty="0">
              <a:solidFill>
                <a:srgbClr val="555859"/>
              </a:solidFill>
            </a:endParaRPr>
          </a:p>
        </p:txBody>
      </p:sp>
      <p:pic>
        <p:nvPicPr>
          <p:cNvPr id="5" name="Say Something NSPCC">
            <a:hlinkClick r:id="" action="ppaction://media"/>
            <a:extLst>
              <a:ext uri="{FF2B5EF4-FFF2-40B4-BE49-F238E27FC236}">
                <a16:creationId xmlns:a16="http://schemas.microsoft.com/office/drawing/2014/main" id="{1828F2FB-8677-4B97-8A91-59D4350C0C4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40397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03455-7E73-4C7B-62AC-A9391D405415}"/>
              </a:ext>
            </a:extLst>
          </p:cNvPr>
          <p:cNvSpPr>
            <a:spLocks noGrp="1"/>
          </p:cNvSpPr>
          <p:nvPr>
            <p:ph type="title"/>
          </p:nvPr>
        </p:nvSpPr>
        <p:spPr>
          <a:xfrm>
            <a:off x="716329" y="1967509"/>
            <a:ext cx="7886700" cy="1208481"/>
          </a:xfrm>
        </p:spPr>
        <p:txBody>
          <a:bodyPr>
            <a:normAutofit fontScale="90000"/>
          </a:bodyPr>
          <a:lstStyle/>
          <a:p>
            <a:pPr algn="ctr"/>
            <a:r>
              <a:rPr lang="en-GB" dirty="0"/>
              <a:t>“I wanted them all to notice” National Recommendation 5  Talking to children</a:t>
            </a:r>
            <a:br>
              <a:rPr lang="en-GB" dirty="0"/>
            </a:br>
            <a:r>
              <a:rPr lang="en-GB" b="1" dirty="0"/>
              <a:t> </a:t>
            </a:r>
            <a:br>
              <a:rPr lang="en-GB" b="1" dirty="0"/>
            </a:br>
            <a:r>
              <a:rPr lang="en-GB" b="1" dirty="0"/>
              <a:t>Government should ensure that practitioners understand that they can and should talk directly to children, and families, about concerns of sexual abuse</a:t>
            </a:r>
          </a:p>
        </p:txBody>
      </p:sp>
      <p:sp>
        <p:nvSpPr>
          <p:cNvPr id="3" name="Text Placeholder 2">
            <a:extLst>
              <a:ext uri="{FF2B5EF4-FFF2-40B4-BE49-F238E27FC236}">
                <a16:creationId xmlns:a16="http://schemas.microsoft.com/office/drawing/2014/main" id="{00A6D1EF-7B3F-479A-2CD2-9AD1332B0936}"/>
              </a:ext>
            </a:extLst>
          </p:cNvPr>
          <p:cNvSpPr>
            <a:spLocks noGrp="1"/>
          </p:cNvSpPr>
          <p:nvPr>
            <p:ph type="body" idx="1"/>
          </p:nvPr>
        </p:nvSpPr>
        <p:spPr>
          <a:xfrm>
            <a:off x="716329" y="3517511"/>
            <a:ext cx="7886700" cy="1125140"/>
          </a:xfrm>
        </p:spPr>
        <p:txBody>
          <a:bodyPr/>
          <a:lstStyle/>
          <a:p>
            <a:pPr algn="ctr"/>
            <a:r>
              <a:rPr lang="en-GB" dirty="0"/>
              <a:t>The Child Safeguarding Practice Review Panel – I wanted them all to notice (2024)</a:t>
            </a:r>
          </a:p>
          <a:p>
            <a:endParaRPr lang="en-GB" dirty="0"/>
          </a:p>
        </p:txBody>
      </p:sp>
      <p:sp>
        <p:nvSpPr>
          <p:cNvPr id="4" name="Slide Number Placeholder 3">
            <a:extLst>
              <a:ext uri="{FF2B5EF4-FFF2-40B4-BE49-F238E27FC236}">
                <a16:creationId xmlns:a16="http://schemas.microsoft.com/office/drawing/2014/main" id="{D4A1F074-6542-980F-2FD8-FD9296AE5061}"/>
              </a:ext>
            </a:extLst>
          </p:cNvPr>
          <p:cNvSpPr>
            <a:spLocks noGrp="1"/>
          </p:cNvSpPr>
          <p:nvPr>
            <p:ph type="sldNum" sz="quarter" idx="12"/>
          </p:nvPr>
        </p:nvSpPr>
        <p:spPr/>
        <p:txBody>
          <a:bodyPr/>
          <a:lstStyle/>
          <a:p>
            <a:fld id="{5512AD5A-2C28-1D42-B971-4292A709C8F6}" type="slidenum">
              <a:rPr lang="en-US" smtClean="0"/>
              <a:pPr/>
              <a:t>28</a:t>
            </a:fld>
            <a:endParaRPr lang="en-US" dirty="0"/>
          </a:p>
        </p:txBody>
      </p:sp>
    </p:spTree>
    <p:extLst>
      <p:ext uri="{BB962C8B-B14F-4D97-AF65-F5344CB8AC3E}">
        <p14:creationId xmlns:p14="http://schemas.microsoft.com/office/powerpoint/2010/main" val="2453320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9A7678C-6709-A4DC-2E0B-01C359576FE7}"/>
              </a:ext>
            </a:extLst>
          </p:cNvPr>
          <p:cNvSpPr>
            <a:spLocks noGrp="1"/>
          </p:cNvSpPr>
          <p:nvPr>
            <p:ph type="title"/>
          </p:nvPr>
        </p:nvSpPr>
        <p:spPr>
          <a:xfrm>
            <a:off x="623888" y="1411718"/>
            <a:ext cx="7886700" cy="1208481"/>
          </a:xfrm>
        </p:spPr>
        <p:txBody>
          <a:bodyPr anchor="b">
            <a:normAutofit/>
          </a:bodyPr>
          <a:lstStyle/>
          <a:p>
            <a:r>
              <a:rPr lang="en-GB" b="1" dirty="0"/>
              <a:t>Understanding how children communicate about sexual abuse </a:t>
            </a:r>
          </a:p>
        </p:txBody>
      </p:sp>
      <p:sp>
        <p:nvSpPr>
          <p:cNvPr id="4" name="Slide Number Placeholder 3">
            <a:extLst>
              <a:ext uri="{FF2B5EF4-FFF2-40B4-BE49-F238E27FC236}">
                <a16:creationId xmlns:a16="http://schemas.microsoft.com/office/drawing/2014/main" id="{D84262B6-587D-E603-8F87-994B9606D22E}"/>
              </a:ext>
            </a:extLst>
          </p:cNvPr>
          <p:cNvSpPr>
            <a:spLocks noGrp="1"/>
          </p:cNvSpPr>
          <p:nvPr>
            <p:ph type="sldNum" sz="quarter" idx="12"/>
          </p:nvPr>
        </p:nvSpPr>
        <p:spPr>
          <a:xfrm>
            <a:off x="8370278" y="238949"/>
            <a:ext cx="465503" cy="241697"/>
          </a:xfrm>
        </p:spPr>
        <p:txBody>
          <a:bodyPr anchor="t">
            <a:normAutofit/>
          </a:bodyPr>
          <a:lstStyle/>
          <a:p>
            <a:pPr>
              <a:spcAft>
                <a:spcPts val="600"/>
              </a:spcAft>
            </a:pPr>
            <a:fld id="{5512AD5A-2C28-1D42-B971-4292A709C8F6}" type="slidenum">
              <a:rPr lang="en-US" smtClean="0"/>
              <a:pPr>
                <a:spcAft>
                  <a:spcPts val="600"/>
                </a:spcAft>
              </a:pPr>
              <a:t>29</a:t>
            </a:fld>
            <a:endParaRPr lang="en-US"/>
          </a:p>
        </p:txBody>
      </p:sp>
      <p:sp>
        <p:nvSpPr>
          <p:cNvPr id="3" name="Text Placeholder 2">
            <a:extLst>
              <a:ext uri="{FF2B5EF4-FFF2-40B4-BE49-F238E27FC236}">
                <a16:creationId xmlns:a16="http://schemas.microsoft.com/office/drawing/2014/main" id="{AB2D3725-F12E-21A6-603B-B9CBCAE264E7}"/>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1022186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DD749-6213-2655-C1D1-FB00B750CC73}"/>
              </a:ext>
            </a:extLst>
          </p:cNvPr>
          <p:cNvSpPr>
            <a:spLocks noGrp="1"/>
          </p:cNvSpPr>
          <p:nvPr>
            <p:ph type="title"/>
          </p:nvPr>
        </p:nvSpPr>
        <p:spPr/>
        <p:txBody>
          <a:bodyPr/>
          <a:lstStyle/>
          <a:p>
            <a:r>
              <a:rPr lang="en-GB" b="1" dirty="0"/>
              <a:t>Signs and indicators </a:t>
            </a:r>
          </a:p>
        </p:txBody>
      </p:sp>
      <p:sp>
        <p:nvSpPr>
          <p:cNvPr id="5" name="Text Placeholder 4">
            <a:extLst>
              <a:ext uri="{FF2B5EF4-FFF2-40B4-BE49-F238E27FC236}">
                <a16:creationId xmlns:a16="http://schemas.microsoft.com/office/drawing/2014/main" id="{5BE6609E-1525-E6C0-BF4B-1DCD3A86E690}"/>
              </a:ext>
            </a:extLst>
          </p:cNvPr>
          <p:cNvSpPr>
            <a:spLocks noGrp="1"/>
          </p:cNvSpPr>
          <p:nvPr>
            <p:ph type="body" idx="1"/>
          </p:nvPr>
        </p:nvSpPr>
        <p:spPr/>
        <p:txBody>
          <a:bodyPr/>
          <a:lstStyle/>
          <a:p>
            <a:r>
              <a:rPr lang="en-GB" dirty="0"/>
              <a:t>Practitioners need to have a better understanding both of the impact of intrafamilial child sexual abuse and how a child’s distress resulting from abuse may show in their behaviour, and recognise the need to provide support that responds to children’s needs</a:t>
            </a:r>
          </a:p>
        </p:txBody>
      </p:sp>
      <p:sp>
        <p:nvSpPr>
          <p:cNvPr id="4" name="Slide Number Placeholder 3">
            <a:extLst>
              <a:ext uri="{FF2B5EF4-FFF2-40B4-BE49-F238E27FC236}">
                <a16:creationId xmlns:a16="http://schemas.microsoft.com/office/drawing/2014/main" id="{AF43DB15-C445-366D-8D30-6DF94ADDC374}"/>
              </a:ext>
            </a:extLst>
          </p:cNvPr>
          <p:cNvSpPr>
            <a:spLocks noGrp="1"/>
          </p:cNvSpPr>
          <p:nvPr>
            <p:ph type="sldNum" sz="quarter" idx="12"/>
          </p:nvPr>
        </p:nvSpPr>
        <p:spPr/>
        <p:txBody>
          <a:bodyPr/>
          <a:lstStyle/>
          <a:p>
            <a:fld id="{5512AD5A-2C28-1D42-B971-4292A709C8F6}" type="slidenum">
              <a:rPr lang="en-US" smtClean="0"/>
              <a:pPr/>
              <a:t>3</a:t>
            </a:fld>
            <a:endParaRPr lang="en-US" dirty="0"/>
          </a:p>
        </p:txBody>
      </p:sp>
      <p:sp>
        <p:nvSpPr>
          <p:cNvPr id="3" name="TextBox 2">
            <a:extLst>
              <a:ext uri="{FF2B5EF4-FFF2-40B4-BE49-F238E27FC236}">
                <a16:creationId xmlns:a16="http://schemas.microsoft.com/office/drawing/2014/main" id="{4F04EEBD-1A10-461C-A3E6-670E8B233C45}"/>
              </a:ext>
            </a:extLst>
          </p:cNvPr>
          <p:cNvSpPr txBox="1"/>
          <p:nvPr/>
        </p:nvSpPr>
        <p:spPr>
          <a:xfrm>
            <a:off x="4726236" y="4331813"/>
            <a:ext cx="4417764" cy="461665"/>
          </a:xfrm>
          <a:prstGeom prst="rect">
            <a:avLst/>
          </a:prstGeom>
          <a:noFill/>
        </p:spPr>
        <p:txBody>
          <a:bodyPr wrap="square" rtlCol="0">
            <a:spAutoFit/>
          </a:bodyPr>
          <a:lstStyle/>
          <a:p>
            <a:r>
              <a:rPr lang="en-GB" sz="1200" dirty="0">
                <a:solidFill>
                  <a:schemeClr val="accent5"/>
                </a:solidFill>
                <a:hlinkClick r:id="rId3">
                  <a:extLst>
                    <a:ext uri="{A12FA001-AC4F-418D-AE19-62706E023703}">
                      <ahyp:hlinkClr xmlns:ahyp="http://schemas.microsoft.com/office/drawing/2018/hyperlinkcolor" val="tx"/>
                    </a:ext>
                  </a:extLst>
                </a:hlinkClick>
              </a:rPr>
              <a:t>The Child Safeguarding Practice Review Panel - I wanted them all to notice</a:t>
            </a:r>
            <a:endParaRPr lang="en-GB" sz="1200" dirty="0">
              <a:solidFill>
                <a:schemeClr val="accent5"/>
              </a:solidFill>
            </a:endParaRPr>
          </a:p>
        </p:txBody>
      </p:sp>
    </p:spTree>
    <p:extLst>
      <p:ext uri="{BB962C8B-B14F-4D97-AF65-F5344CB8AC3E}">
        <p14:creationId xmlns:p14="http://schemas.microsoft.com/office/powerpoint/2010/main" val="26244920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Title 1"/>
          <p:cNvSpPr>
            <a:spLocks noGrp="1"/>
          </p:cNvSpPr>
          <p:nvPr>
            <p:ph type="title"/>
          </p:nvPr>
        </p:nvSpPr>
        <p:spPr/>
        <p:txBody>
          <a:bodyPr>
            <a:normAutofit/>
          </a:bodyPr>
          <a:lstStyle/>
          <a:p>
            <a:pPr algn="l"/>
            <a:r>
              <a:rPr lang="en-GB" altLang="en-US" b="1" dirty="0"/>
              <a:t>Children need help to tell</a:t>
            </a:r>
            <a:br>
              <a:rPr lang="en-GB" altLang="en-US" dirty="0"/>
            </a:br>
            <a:endParaRPr lang="en-GB" altLang="en-US" sz="1200" dirty="0"/>
          </a:p>
        </p:txBody>
      </p:sp>
      <p:sp>
        <p:nvSpPr>
          <p:cNvPr id="3" name="Content Placeholder 2"/>
          <p:cNvSpPr>
            <a:spLocks noGrp="1"/>
          </p:cNvSpPr>
          <p:nvPr>
            <p:ph idx="1"/>
          </p:nvPr>
        </p:nvSpPr>
        <p:spPr>
          <a:xfrm>
            <a:off x="628651" y="954995"/>
            <a:ext cx="7886700" cy="3536615"/>
          </a:xfrm>
        </p:spPr>
        <p:txBody>
          <a:bodyPr>
            <a:normAutofit/>
          </a:bodyPr>
          <a:lstStyle/>
          <a:p>
            <a:pPr>
              <a:defRPr/>
            </a:pPr>
            <a:r>
              <a:rPr lang="en-GB" sz="1600" dirty="0"/>
              <a:t>We think about disclosure as the act of a child telling someone (i.e. a one-way process)</a:t>
            </a:r>
          </a:p>
          <a:p>
            <a:pPr>
              <a:defRPr/>
            </a:pPr>
            <a:endParaRPr lang="en-GB" dirty="0"/>
          </a:p>
          <a:p>
            <a:pPr>
              <a:defRPr/>
            </a:pPr>
            <a:endParaRPr lang="en-GB" sz="1400" dirty="0">
              <a:solidFill>
                <a:srgbClr val="FF0000"/>
              </a:solidFill>
            </a:endParaRPr>
          </a:p>
          <a:p>
            <a:pPr>
              <a:defRPr/>
            </a:pPr>
            <a:endParaRPr lang="en-GB" dirty="0">
              <a:solidFill>
                <a:srgbClr val="FF0000"/>
              </a:solidFill>
            </a:endParaRPr>
          </a:p>
          <a:p>
            <a:pPr>
              <a:defRPr/>
            </a:pPr>
            <a:endParaRPr lang="en-GB" dirty="0">
              <a:solidFill>
                <a:srgbClr val="FF0000"/>
              </a:solidFill>
            </a:endParaRPr>
          </a:p>
          <a:p>
            <a:pPr>
              <a:defRPr/>
            </a:pPr>
            <a:endParaRPr lang="en-GB" dirty="0"/>
          </a:p>
          <a:p>
            <a:pPr>
              <a:defRPr/>
            </a:pPr>
            <a:endParaRPr lang="en-GB" dirty="0"/>
          </a:p>
          <a:p>
            <a:pPr>
              <a:defRPr/>
            </a:pPr>
            <a:endParaRPr lang="en-GB" dirty="0"/>
          </a:p>
          <a:p>
            <a:pPr>
              <a:defRPr/>
            </a:pPr>
            <a:endParaRPr lang="en-GB" dirty="0"/>
          </a:p>
          <a:p>
            <a:pPr>
              <a:defRPr/>
            </a:pPr>
            <a:r>
              <a:rPr lang="en-GB" sz="1600" dirty="0"/>
              <a:t>This one directional view does not recognise the relational and social-interactional context of disclosures.</a:t>
            </a:r>
          </a:p>
        </p:txBody>
      </p:sp>
      <p:sp>
        <p:nvSpPr>
          <p:cNvPr id="2" name="Rectangle 1">
            <a:extLst>
              <a:ext uri="{FF2B5EF4-FFF2-40B4-BE49-F238E27FC236}">
                <a16:creationId xmlns:a16="http://schemas.microsoft.com/office/drawing/2014/main" id="{5EE65798-E724-4B72-9D9D-7CDC4D9D5ABB}"/>
              </a:ext>
            </a:extLst>
          </p:cNvPr>
          <p:cNvSpPr/>
          <p:nvPr/>
        </p:nvSpPr>
        <p:spPr>
          <a:xfrm>
            <a:off x="791797" y="1828093"/>
            <a:ext cx="1630544" cy="15194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Sender</a:t>
            </a:r>
          </a:p>
        </p:txBody>
      </p:sp>
      <p:sp>
        <p:nvSpPr>
          <p:cNvPr id="4" name="Flowchart: Connector 3">
            <a:extLst>
              <a:ext uri="{FF2B5EF4-FFF2-40B4-BE49-F238E27FC236}">
                <a16:creationId xmlns:a16="http://schemas.microsoft.com/office/drawing/2014/main" id="{F8EBB313-6AAE-40CD-8440-00DB90D6F596}"/>
              </a:ext>
            </a:extLst>
          </p:cNvPr>
          <p:cNvSpPr/>
          <p:nvPr/>
        </p:nvSpPr>
        <p:spPr>
          <a:xfrm>
            <a:off x="3690391" y="1822483"/>
            <a:ext cx="1630544" cy="1519414"/>
          </a:xfrm>
          <a:prstGeom prst="flowChartConnector">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GB" sz="1600" b="1" dirty="0">
                <a:solidFill>
                  <a:schemeClr val="bg1"/>
                </a:solidFill>
              </a:rPr>
              <a:t>Message</a:t>
            </a:r>
          </a:p>
        </p:txBody>
      </p:sp>
      <p:sp>
        <p:nvSpPr>
          <p:cNvPr id="8" name="Rectangle 7">
            <a:extLst>
              <a:ext uri="{FF2B5EF4-FFF2-40B4-BE49-F238E27FC236}">
                <a16:creationId xmlns:a16="http://schemas.microsoft.com/office/drawing/2014/main" id="{349BD23A-0865-468D-B793-4E6DDB6B6ABA}"/>
              </a:ext>
            </a:extLst>
          </p:cNvPr>
          <p:cNvSpPr/>
          <p:nvPr/>
        </p:nvSpPr>
        <p:spPr>
          <a:xfrm>
            <a:off x="6667501" y="1822483"/>
            <a:ext cx="1630544" cy="15194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Receiver</a:t>
            </a:r>
          </a:p>
        </p:txBody>
      </p:sp>
      <p:cxnSp>
        <p:nvCxnSpPr>
          <p:cNvPr id="10" name="Straight Arrow Connector 9">
            <a:extLst>
              <a:ext uri="{FF2B5EF4-FFF2-40B4-BE49-F238E27FC236}">
                <a16:creationId xmlns:a16="http://schemas.microsoft.com/office/drawing/2014/main" id="{7D318E96-8C3D-408E-B3CE-A07D4F38F84D}"/>
              </a:ext>
            </a:extLst>
          </p:cNvPr>
          <p:cNvCxnSpPr>
            <a:cxnSpLocks/>
          </p:cNvCxnSpPr>
          <p:nvPr/>
        </p:nvCxnSpPr>
        <p:spPr>
          <a:xfrm>
            <a:off x="2519230" y="2582190"/>
            <a:ext cx="99923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55D35823-28E6-23DD-051E-0434D42CC589}"/>
              </a:ext>
            </a:extLst>
          </p:cNvPr>
          <p:cNvCxnSpPr>
            <a:cxnSpLocks/>
          </p:cNvCxnSpPr>
          <p:nvPr/>
        </p:nvCxnSpPr>
        <p:spPr>
          <a:xfrm>
            <a:off x="5471980" y="2582190"/>
            <a:ext cx="99923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04706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defRPr/>
            </a:pPr>
            <a:r>
              <a:rPr lang="en-GB" b="1" dirty="0"/>
              <a:t>Our role in the process</a:t>
            </a:r>
            <a:br>
              <a:rPr lang="en-GB" dirty="0"/>
            </a:br>
            <a:endParaRPr lang="en-GB" sz="1200" dirty="0"/>
          </a:p>
        </p:txBody>
      </p:sp>
      <p:sp>
        <p:nvSpPr>
          <p:cNvPr id="3" name="Content Placeholder 2"/>
          <p:cNvSpPr>
            <a:spLocks noGrp="1"/>
          </p:cNvSpPr>
          <p:nvPr>
            <p:ph idx="1"/>
          </p:nvPr>
        </p:nvSpPr>
        <p:spPr>
          <a:xfrm>
            <a:off x="628649" y="695004"/>
            <a:ext cx="7886700" cy="3753491"/>
          </a:xfrm>
        </p:spPr>
        <p:txBody>
          <a:bodyPr>
            <a:noAutofit/>
          </a:bodyPr>
          <a:lstStyle/>
          <a:p>
            <a:pPr>
              <a:lnSpc>
                <a:spcPct val="100000"/>
              </a:lnSpc>
              <a:defRPr/>
            </a:pPr>
            <a:r>
              <a:rPr lang="en-GB" sz="1600" dirty="0"/>
              <a:t>Instead, disclosure develops through an interplay between children’s signs and expressions and the reactions of the adults around them</a:t>
            </a:r>
          </a:p>
          <a:p>
            <a:pPr>
              <a:lnSpc>
                <a:spcPct val="100000"/>
              </a:lnSpc>
              <a:defRPr/>
            </a:pPr>
            <a:endParaRPr lang="en-GB" sz="1600" dirty="0"/>
          </a:p>
          <a:p>
            <a:pPr>
              <a:lnSpc>
                <a:spcPct val="100000"/>
              </a:lnSpc>
              <a:defRPr/>
            </a:pPr>
            <a:endParaRPr lang="en-GB" sz="1600" dirty="0"/>
          </a:p>
          <a:p>
            <a:pPr>
              <a:lnSpc>
                <a:spcPct val="100000"/>
              </a:lnSpc>
              <a:defRPr/>
            </a:pPr>
            <a:endParaRPr lang="en-GB" sz="1600" dirty="0"/>
          </a:p>
          <a:p>
            <a:pPr>
              <a:lnSpc>
                <a:spcPct val="100000"/>
              </a:lnSpc>
              <a:defRPr/>
            </a:pPr>
            <a:endParaRPr lang="en-GB" sz="1600" dirty="0"/>
          </a:p>
          <a:p>
            <a:pPr>
              <a:lnSpc>
                <a:spcPct val="100000"/>
              </a:lnSpc>
              <a:defRPr/>
            </a:pPr>
            <a:endParaRPr lang="en-GB" sz="1600" dirty="0"/>
          </a:p>
          <a:p>
            <a:pPr>
              <a:lnSpc>
                <a:spcPct val="100000"/>
              </a:lnSpc>
              <a:defRPr/>
            </a:pPr>
            <a:endParaRPr lang="en-GB" sz="1600" dirty="0"/>
          </a:p>
          <a:p>
            <a:pPr>
              <a:lnSpc>
                <a:spcPct val="100000"/>
              </a:lnSpc>
              <a:defRPr/>
            </a:pPr>
            <a:endParaRPr lang="en-GB" sz="1600" dirty="0"/>
          </a:p>
          <a:p>
            <a:pPr>
              <a:lnSpc>
                <a:spcPct val="100000"/>
              </a:lnSpc>
              <a:defRPr/>
            </a:pPr>
            <a:endParaRPr lang="en-GB" sz="1600" dirty="0"/>
          </a:p>
          <a:p>
            <a:pPr>
              <a:lnSpc>
                <a:spcPct val="100000"/>
              </a:lnSpc>
              <a:defRPr/>
            </a:pPr>
            <a:r>
              <a:rPr lang="en-GB" sz="1600" dirty="0"/>
              <a:t>Children receive information on how adults respond to them, they process and evaluate this information, and they base their reactions on this</a:t>
            </a:r>
          </a:p>
        </p:txBody>
      </p:sp>
      <p:sp>
        <p:nvSpPr>
          <p:cNvPr id="4" name="Rectangle 3">
            <a:extLst>
              <a:ext uri="{FF2B5EF4-FFF2-40B4-BE49-F238E27FC236}">
                <a16:creationId xmlns:a16="http://schemas.microsoft.com/office/drawing/2014/main" id="{AD206AF0-2360-49DD-A11D-F44BBF66E55C}"/>
              </a:ext>
            </a:extLst>
          </p:cNvPr>
          <p:cNvSpPr/>
          <p:nvPr/>
        </p:nvSpPr>
        <p:spPr>
          <a:xfrm>
            <a:off x="3647367" y="1489837"/>
            <a:ext cx="1534076" cy="7632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Message</a:t>
            </a:r>
          </a:p>
        </p:txBody>
      </p:sp>
      <p:sp>
        <p:nvSpPr>
          <p:cNvPr id="7" name="Rectangle 6">
            <a:extLst>
              <a:ext uri="{FF2B5EF4-FFF2-40B4-BE49-F238E27FC236}">
                <a16:creationId xmlns:a16="http://schemas.microsoft.com/office/drawing/2014/main" id="{1D0B4EA4-685A-4994-AF28-17F603E56B95}"/>
              </a:ext>
            </a:extLst>
          </p:cNvPr>
          <p:cNvSpPr/>
          <p:nvPr/>
        </p:nvSpPr>
        <p:spPr>
          <a:xfrm>
            <a:off x="3647367" y="3164978"/>
            <a:ext cx="1534076" cy="7632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Response</a:t>
            </a:r>
          </a:p>
        </p:txBody>
      </p:sp>
      <p:sp>
        <p:nvSpPr>
          <p:cNvPr id="8" name="Rectangle 7">
            <a:extLst>
              <a:ext uri="{FF2B5EF4-FFF2-40B4-BE49-F238E27FC236}">
                <a16:creationId xmlns:a16="http://schemas.microsoft.com/office/drawing/2014/main" id="{43815F15-10F2-4543-BCBF-1168894DF592}"/>
              </a:ext>
            </a:extLst>
          </p:cNvPr>
          <p:cNvSpPr/>
          <p:nvPr/>
        </p:nvSpPr>
        <p:spPr>
          <a:xfrm>
            <a:off x="2013475" y="2308974"/>
            <a:ext cx="1534076" cy="7632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Sender</a:t>
            </a:r>
          </a:p>
        </p:txBody>
      </p:sp>
      <p:sp>
        <p:nvSpPr>
          <p:cNvPr id="9" name="Rectangle 8">
            <a:extLst>
              <a:ext uri="{FF2B5EF4-FFF2-40B4-BE49-F238E27FC236}">
                <a16:creationId xmlns:a16="http://schemas.microsoft.com/office/drawing/2014/main" id="{CA388A09-1043-4FF6-B4C3-9CACB7C0DBB3}"/>
              </a:ext>
            </a:extLst>
          </p:cNvPr>
          <p:cNvSpPr/>
          <p:nvPr/>
        </p:nvSpPr>
        <p:spPr>
          <a:xfrm>
            <a:off x="5355097" y="2308974"/>
            <a:ext cx="1534076" cy="7632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Receiver</a:t>
            </a:r>
          </a:p>
        </p:txBody>
      </p:sp>
      <p:cxnSp>
        <p:nvCxnSpPr>
          <p:cNvPr id="17" name="Connector: Curved 16">
            <a:extLst>
              <a:ext uri="{FF2B5EF4-FFF2-40B4-BE49-F238E27FC236}">
                <a16:creationId xmlns:a16="http://schemas.microsoft.com/office/drawing/2014/main" id="{CA96CE2B-B2C7-4207-A212-4BA3CDF20A50}"/>
              </a:ext>
            </a:extLst>
          </p:cNvPr>
          <p:cNvCxnSpPr>
            <a:cxnSpLocks/>
          </p:cNvCxnSpPr>
          <p:nvPr/>
        </p:nvCxnSpPr>
        <p:spPr>
          <a:xfrm>
            <a:off x="5486400" y="1871466"/>
            <a:ext cx="763260" cy="275069"/>
          </a:xfrm>
          <a:prstGeom prst="curvedConnector3">
            <a:avLst>
              <a:gd name="adj1" fmla="val 100495"/>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Connector: Curved 25">
            <a:extLst>
              <a:ext uri="{FF2B5EF4-FFF2-40B4-BE49-F238E27FC236}">
                <a16:creationId xmlns:a16="http://schemas.microsoft.com/office/drawing/2014/main" id="{79C318C4-F1FC-4572-8ED1-EF100EEA24B7}"/>
              </a:ext>
            </a:extLst>
          </p:cNvPr>
          <p:cNvCxnSpPr>
            <a:cxnSpLocks/>
          </p:cNvCxnSpPr>
          <p:nvPr/>
        </p:nvCxnSpPr>
        <p:spPr>
          <a:xfrm rot="10800000" flipV="1">
            <a:off x="5355097" y="3164977"/>
            <a:ext cx="767038" cy="550135"/>
          </a:xfrm>
          <a:prstGeom prst="curvedConnector3">
            <a:avLst>
              <a:gd name="adj1" fmla="val -517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BD62823B-EB54-4FCB-BEC8-A04571EF0A34}"/>
              </a:ext>
            </a:extLst>
          </p:cNvPr>
          <p:cNvCxnSpPr>
            <a:cxnSpLocks/>
          </p:cNvCxnSpPr>
          <p:nvPr/>
        </p:nvCxnSpPr>
        <p:spPr>
          <a:xfrm rot="10800000">
            <a:off x="2780512" y="3164979"/>
            <a:ext cx="594881" cy="550135"/>
          </a:xfrm>
          <a:prstGeom prst="curvedConnector3">
            <a:avLst>
              <a:gd name="adj1" fmla="val 113517"/>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4" name="Connector: Curved 33">
            <a:extLst>
              <a:ext uri="{FF2B5EF4-FFF2-40B4-BE49-F238E27FC236}">
                <a16:creationId xmlns:a16="http://schemas.microsoft.com/office/drawing/2014/main" id="{349F0448-C76C-4BA7-927C-2211E5C71384}"/>
              </a:ext>
            </a:extLst>
          </p:cNvPr>
          <p:cNvCxnSpPr>
            <a:cxnSpLocks/>
          </p:cNvCxnSpPr>
          <p:nvPr/>
        </p:nvCxnSpPr>
        <p:spPr>
          <a:xfrm flipV="1">
            <a:off x="2780512" y="1871466"/>
            <a:ext cx="673048" cy="275069"/>
          </a:xfrm>
          <a:prstGeom prst="curvedConnector3">
            <a:avLst>
              <a:gd name="adj1" fmla="val 1719"/>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86619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141B7-3B1B-C9DB-0AA2-5CEE4C9574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0B5A33-0BA2-F05E-EE2E-444F8A756A31}"/>
              </a:ext>
            </a:extLst>
          </p:cNvPr>
          <p:cNvSpPr>
            <a:spLocks noGrp="1"/>
          </p:cNvSpPr>
          <p:nvPr>
            <p:ph type="title"/>
          </p:nvPr>
        </p:nvSpPr>
        <p:spPr/>
        <p:txBody>
          <a:bodyPr>
            <a:normAutofit fontScale="90000"/>
          </a:bodyPr>
          <a:lstStyle/>
          <a:p>
            <a:r>
              <a:rPr lang="en-GB" sz="2300" b="1" dirty="0"/>
              <a:t>Containing the secret and the ‘pressure cooker’ effect</a:t>
            </a:r>
            <a:br>
              <a:rPr lang="en-GB" dirty="0"/>
            </a:br>
            <a:endParaRPr lang="en-GB" dirty="0"/>
          </a:p>
        </p:txBody>
      </p:sp>
      <p:sp>
        <p:nvSpPr>
          <p:cNvPr id="3" name="Content Placeholder 2">
            <a:extLst>
              <a:ext uri="{FF2B5EF4-FFF2-40B4-BE49-F238E27FC236}">
                <a16:creationId xmlns:a16="http://schemas.microsoft.com/office/drawing/2014/main" id="{9CFF8BD0-BAEE-FBBC-341D-62EBBDF31C0E}"/>
              </a:ext>
            </a:extLst>
          </p:cNvPr>
          <p:cNvSpPr>
            <a:spLocks noGrp="1"/>
          </p:cNvSpPr>
          <p:nvPr>
            <p:ph idx="1"/>
          </p:nvPr>
        </p:nvSpPr>
        <p:spPr>
          <a:xfrm>
            <a:off x="628651" y="879232"/>
            <a:ext cx="7886700" cy="3536615"/>
          </a:xfrm>
        </p:spPr>
        <p:txBody>
          <a:bodyPr>
            <a:normAutofit lnSpcReduction="10000"/>
          </a:bodyPr>
          <a:lstStyle/>
          <a:p>
            <a:pPr>
              <a:lnSpc>
                <a:spcPct val="110000"/>
              </a:lnSpc>
            </a:pPr>
            <a:r>
              <a:rPr lang="en-GB" sz="1600" dirty="0"/>
              <a:t>There are three key dynamics in the process of ‘containing the secret’, whereby children and young people:</a:t>
            </a:r>
          </a:p>
          <a:p>
            <a:pPr marL="342900" indent="-342900">
              <a:lnSpc>
                <a:spcPct val="110000"/>
              </a:lnSpc>
              <a:buFont typeface="+mj-lt"/>
              <a:buAutoNum type="arabicPeriod"/>
            </a:pPr>
            <a:r>
              <a:rPr lang="en-GB" sz="1600" dirty="0">
                <a:solidFill>
                  <a:schemeClr val="accent6"/>
                </a:solidFill>
              </a:rPr>
              <a:t>Actively withhold the secret (for fear of the consequences of telling)</a:t>
            </a:r>
          </a:p>
          <a:p>
            <a:pPr marL="342900" indent="-342900">
              <a:lnSpc>
                <a:spcPct val="110000"/>
              </a:lnSpc>
              <a:buFont typeface="+mj-lt"/>
              <a:buAutoNum type="arabicPeriod"/>
            </a:pPr>
            <a:r>
              <a:rPr lang="en-GB" sz="1600" dirty="0">
                <a:solidFill>
                  <a:schemeClr val="accent4"/>
                </a:solidFill>
              </a:rPr>
              <a:t>Are torn between needing to tell (to make the abuse stop and to get support) and wanting to keep the secret (for fear of the consequences of telling) – the ‘pressure cooker effect’</a:t>
            </a:r>
          </a:p>
          <a:p>
            <a:pPr marL="342900" indent="-342900">
              <a:lnSpc>
                <a:spcPct val="110000"/>
              </a:lnSpc>
              <a:buFont typeface="+mj-lt"/>
              <a:buAutoNum type="arabicPeriod"/>
            </a:pPr>
            <a:r>
              <a:rPr lang="en-GB" sz="1600" dirty="0">
                <a:solidFill>
                  <a:schemeClr val="accent5"/>
                </a:solidFill>
              </a:rPr>
              <a:t>Confide in the context of a trusting relationship.</a:t>
            </a:r>
          </a:p>
          <a:p>
            <a:pPr lvl="0">
              <a:lnSpc>
                <a:spcPct val="110000"/>
              </a:lnSpc>
            </a:pPr>
            <a:endParaRPr lang="en-GB" sz="1600" dirty="0"/>
          </a:p>
          <a:p>
            <a:pPr>
              <a:lnSpc>
                <a:spcPct val="110000"/>
              </a:lnSpc>
            </a:pPr>
            <a:r>
              <a:rPr lang="en-GB" sz="1600" dirty="0"/>
              <a:t>It is important to understand the </a:t>
            </a:r>
            <a:r>
              <a:rPr lang="en-GB" sz="1600" b="1" dirty="0"/>
              <a:t>emotional struggle </a:t>
            </a:r>
            <a:r>
              <a:rPr lang="en-GB" sz="1600" dirty="0"/>
              <a:t>of the second stage, in order to be able to support children and young people empathically, respectfully and patiently through their disclosure journey. </a:t>
            </a:r>
          </a:p>
          <a:p>
            <a:endParaRPr lang="en-GB" dirty="0"/>
          </a:p>
        </p:txBody>
      </p:sp>
      <p:sp>
        <p:nvSpPr>
          <p:cNvPr id="4" name="Slide Number Placeholder 3">
            <a:extLst>
              <a:ext uri="{FF2B5EF4-FFF2-40B4-BE49-F238E27FC236}">
                <a16:creationId xmlns:a16="http://schemas.microsoft.com/office/drawing/2014/main" id="{AD03A8DC-65FA-7A9B-749C-D97446C48B69}"/>
              </a:ext>
            </a:extLst>
          </p:cNvPr>
          <p:cNvSpPr>
            <a:spLocks noGrp="1"/>
          </p:cNvSpPr>
          <p:nvPr>
            <p:ph type="sldNum" sz="quarter" idx="12"/>
          </p:nvPr>
        </p:nvSpPr>
        <p:spPr/>
        <p:txBody>
          <a:bodyPr/>
          <a:lstStyle/>
          <a:p>
            <a:fld id="{5512AD5A-2C28-1D42-B971-4292A709C8F6}" type="slidenum">
              <a:rPr lang="en-US"/>
              <a:pPr/>
              <a:t>32</a:t>
            </a:fld>
            <a:endParaRPr lang="en-US"/>
          </a:p>
        </p:txBody>
      </p:sp>
      <p:sp>
        <p:nvSpPr>
          <p:cNvPr id="9" name="TextBox 8">
            <a:extLst>
              <a:ext uri="{FF2B5EF4-FFF2-40B4-BE49-F238E27FC236}">
                <a16:creationId xmlns:a16="http://schemas.microsoft.com/office/drawing/2014/main" id="{044E9FD7-3AC6-EB1F-2952-95B869A032EF}"/>
              </a:ext>
            </a:extLst>
          </p:cNvPr>
          <p:cNvSpPr txBox="1"/>
          <p:nvPr/>
        </p:nvSpPr>
        <p:spPr>
          <a:xfrm>
            <a:off x="5805287" y="4613115"/>
            <a:ext cx="4572000" cy="307777"/>
          </a:xfrm>
          <a:prstGeom prst="rect">
            <a:avLst/>
          </a:prstGeom>
          <a:noFill/>
        </p:spPr>
        <p:txBody>
          <a:bodyPr wrap="square">
            <a:spAutoFit/>
          </a:bodyPr>
          <a:lstStyle/>
          <a:p>
            <a:r>
              <a:rPr lang="en-GB" sz="1400" dirty="0">
                <a:solidFill>
                  <a:schemeClr val="tx2"/>
                </a:solidFill>
              </a:rPr>
              <a:t>(</a:t>
            </a:r>
            <a:r>
              <a:rPr lang="en-GB" sz="1400" dirty="0" err="1">
                <a:solidFill>
                  <a:schemeClr val="tx2"/>
                </a:solidFill>
              </a:rPr>
              <a:t>Rosaleen</a:t>
            </a:r>
            <a:r>
              <a:rPr lang="en-GB" sz="1400" dirty="0">
                <a:solidFill>
                  <a:schemeClr val="tx2"/>
                </a:solidFill>
              </a:rPr>
              <a:t> McElvaney, 2012, 2016)</a:t>
            </a:r>
          </a:p>
        </p:txBody>
      </p:sp>
    </p:spTree>
    <p:extLst>
      <p:ext uri="{BB962C8B-B14F-4D97-AF65-F5344CB8AC3E}">
        <p14:creationId xmlns:p14="http://schemas.microsoft.com/office/powerpoint/2010/main" val="26900835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93732A-28F8-0ED0-5A81-73BC9E0000A7}"/>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C8B1ED0C-15CC-3246-1438-6CC0A3B50A4C}"/>
              </a:ext>
            </a:extLst>
          </p:cNvPr>
          <p:cNvSpPr>
            <a:spLocks noGrp="1"/>
          </p:cNvSpPr>
          <p:nvPr>
            <p:ph sz="half" idx="14"/>
          </p:nvPr>
        </p:nvSpPr>
        <p:spPr>
          <a:xfrm>
            <a:off x="4572000" y="666475"/>
            <a:ext cx="3950406" cy="4239358"/>
          </a:xfrm>
        </p:spPr>
        <p:txBody>
          <a:bodyPr>
            <a:normAutofit fontScale="92500" lnSpcReduction="10000"/>
          </a:bodyPr>
          <a:lstStyle/>
          <a:p>
            <a:pPr>
              <a:lnSpc>
                <a:spcPct val="110000"/>
              </a:lnSpc>
            </a:pPr>
            <a:r>
              <a:rPr lang="en-GB" sz="1500" dirty="0"/>
              <a:t>What were the messages you received about sex and sexuality growing up from:</a:t>
            </a:r>
          </a:p>
          <a:p>
            <a:pPr marL="285750" indent="-285750">
              <a:lnSpc>
                <a:spcPct val="110000"/>
              </a:lnSpc>
              <a:buFont typeface="Arial" panose="020B0604020202020204" pitchFamily="34" charset="0"/>
              <a:buChar char="•"/>
            </a:pPr>
            <a:r>
              <a:rPr lang="en-GB" sz="1500" dirty="0"/>
              <a:t>Family</a:t>
            </a:r>
          </a:p>
          <a:p>
            <a:pPr marL="285750" indent="-285750">
              <a:lnSpc>
                <a:spcPct val="110000"/>
              </a:lnSpc>
              <a:buFont typeface="Arial" panose="020B0604020202020204" pitchFamily="34" charset="0"/>
              <a:buChar char="•"/>
            </a:pPr>
            <a:r>
              <a:rPr lang="en-GB" sz="1500" dirty="0"/>
              <a:t>Peers </a:t>
            </a:r>
          </a:p>
          <a:p>
            <a:pPr marL="285750" indent="-285750">
              <a:lnSpc>
                <a:spcPct val="110000"/>
              </a:lnSpc>
              <a:buFont typeface="Arial" panose="020B0604020202020204" pitchFamily="34" charset="0"/>
              <a:buChar char="•"/>
            </a:pPr>
            <a:r>
              <a:rPr lang="en-GB" sz="1500" dirty="0"/>
              <a:t>Partners</a:t>
            </a:r>
          </a:p>
          <a:p>
            <a:pPr marL="285750" indent="-285750">
              <a:lnSpc>
                <a:spcPct val="110000"/>
              </a:lnSpc>
              <a:buFont typeface="Arial" panose="020B0604020202020204" pitchFamily="34" charset="0"/>
              <a:buChar char="•"/>
            </a:pPr>
            <a:r>
              <a:rPr lang="en-GB" sz="1500" dirty="0"/>
              <a:t>Community</a:t>
            </a:r>
          </a:p>
          <a:p>
            <a:pPr marL="285750" indent="-285750">
              <a:lnSpc>
                <a:spcPct val="110000"/>
              </a:lnSpc>
              <a:buFont typeface="Arial" panose="020B0604020202020204" pitchFamily="34" charset="0"/>
              <a:buChar char="•"/>
            </a:pPr>
            <a:r>
              <a:rPr lang="en-GB" sz="1500" dirty="0"/>
              <a:t>Church</a:t>
            </a:r>
          </a:p>
          <a:p>
            <a:pPr marL="285750" indent="-285750">
              <a:lnSpc>
                <a:spcPct val="110000"/>
              </a:lnSpc>
              <a:buFont typeface="Arial" panose="020B0604020202020204" pitchFamily="34" charset="0"/>
              <a:buChar char="•"/>
            </a:pPr>
            <a:r>
              <a:rPr lang="en-GB" sz="1500" dirty="0"/>
              <a:t>Society</a:t>
            </a:r>
          </a:p>
          <a:p>
            <a:pPr>
              <a:lnSpc>
                <a:spcPct val="110000"/>
              </a:lnSpc>
            </a:pPr>
            <a:r>
              <a:rPr lang="en-GB" sz="1500" dirty="0"/>
              <a:t>What were the influences on you? How does this affect your ability to respond to children and young people talking about their experiences?</a:t>
            </a:r>
          </a:p>
          <a:p>
            <a:pPr>
              <a:lnSpc>
                <a:spcPct val="110000"/>
              </a:lnSpc>
            </a:pPr>
            <a:r>
              <a:rPr lang="en-GB" sz="1500" dirty="0"/>
              <a:t>What stereotypes and biases do you hold?</a:t>
            </a:r>
          </a:p>
          <a:p>
            <a:pPr>
              <a:lnSpc>
                <a:spcPct val="110000"/>
              </a:lnSpc>
            </a:pPr>
            <a:r>
              <a:rPr lang="en-GB" sz="1500" dirty="0"/>
              <a:t>Do you think you ever engage in victim blaming? </a:t>
            </a:r>
          </a:p>
        </p:txBody>
      </p:sp>
      <p:sp>
        <p:nvSpPr>
          <p:cNvPr id="13" name="Title 1">
            <a:extLst>
              <a:ext uri="{FF2B5EF4-FFF2-40B4-BE49-F238E27FC236}">
                <a16:creationId xmlns:a16="http://schemas.microsoft.com/office/drawing/2014/main" id="{467E2408-FB25-CE77-DC23-990B5EF769D6}"/>
              </a:ext>
            </a:extLst>
          </p:cNvPr>
          <p:cNvSpPr>
            <a:spLocks noGrp="1"/>
          </p:cNvSpPr>
          <p:nvPr>
            <p:ph type="title"/>
          </p:nvPr>
        </p:nvSpPr>
        <p:spPr/>
        <p:txBody>
          <a:bodyPr>
            <a:normAutofit fontScale="90000"/>
          </a:bodyPr>
          <a:lstStyle/>
          <a:p>
            <a:r>
              <a:rPr lang="en-GB" sz="2300" b="1" dirty="0"/>
              <a:t>Talking about sex</a:t>
            </a:r>
            <a:br>
              <a:rPr lang="en-GB" dirty="0"/>
            </a:br>
            <a:r>
              <a:rPr lang="en-GB" sz="2000" dirty="0"/>
              <a:t>Reflection</a:t>
            </a:r>
            <a:endParaRPr lang="en-US" dirty="0"/>
          </a:p>
        </p:txBody>
      </p:sp>
      <p:sp>
        <p:nvSpPr>
          <p:cNvPr id="4" name="Slide Number Placeholder 3">
            <a:extLst>
              <a:ext uri="{FF2B5EF4-FFF2-40B4-BE49-F238E27FC236}">
                <a16:creationId xmlns:a16="http://schemas.microsoft.com/office/drawing/2014/main" id="{67547253-999E-FD6D-4A02-416E24E7C227}"/>
              </a:ext>
            </a:extLst>
          </p:cNvPr>
          <p:cNvSpPr>
            <a:spLocks noGrp="1"/>
          </p:cNvSpPr>
          <p:nvPr>
            <p:ph type="sldNum" sz="quarter" idx="12"/>
          </p:nvPr>
        </p:nvSpPr>
        <p:spPr/>
        <p:txBody>
          <a:bodyPr/>
          <a:lstStyle/>
          <a:p>
            <a:fld id="{5512AD5A-2C28-1D42-B971-4292A709C8F6}" type="slidenum">
              <a:rPr lang="en-US"/>
              <a:pPr/>
              <a:t>33</a:t>
            </a:fld>
            <a:endParaRPr lang="en-US"/>
          </a:p>
        </p:txBody>
      </p:sp>
      <p:sp>
        <p:nvSpPr>
          <p:cNvPr id="3" name="AutoShape 2" descr="Symbol Sex Education - TalkSense">
            <a:extLst>
              <a:ext uri="{FF2B5EF4-FFF2-40B4-BE49-F238E27FC236}">
                <a16:creationId xmlns:a16="http://schemas.microsoft.com/office/drawing/2014/main" id="{F6B87DE6-CD9E-7966-391A-F87E54729F23}"/>
              </a:ext>
            </a:extLst>
          </p:cNvPr>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en-GB" sz="1350">
              <a:solidFill>
                <a:srgbClr val="555859"/>
              </a:solidFill>
              <a:latin typeface="Arial"/>
            </a:endParaRPr>
          </a:p>
        </p:txBody>
      </p:sp>
      <p:sp>
        <p:nvSpPr>
          <p:cNvPr id="5" name="AutoShape 4" descr="Symbol Sex Education - TalkSense">
            <a:extLst>
              <a:ext uri="{FF2B5EF4-FFF2-40B4-BE49-F238E27FC236}">
                <a16:creationId xmlns:a16="http://schemas.microsoft.com/office/drawing/2014/main" id="{E40ACECB-35D8-F20A-9381-306089FACFDF}"/>
              </a:ext>
            </a:extLst>
          </p:cNvPr>
          <p:cNvSpPr>
            <a:spLocks noChangeAspect="1" noChangeArrowheads="1"/>
          </p:cNvSpPr>
          <p:nvPr/>
        </p:nvSpPr>
        <p:spPr bwMode="auto">
          <a:xfrm>
            <a:off x="1373981" y="595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en-GB" sz="1350">
              <a:solidFill>
                <a:srgbClr val="555859"/>
              </a:solidFill>
              <a:latin typeface="Arial"/>
            </a:endParaRPr>
          </a:p>
        </p:txBody>
      </p:sp>
      <p:sp>
        <p:nvSpPr>
          <p:cNvPr id="10" name="Rectangle: Rounded Corners 9">
            <a:extLst>
              <a:ext uri="{FF2B5EF4-FFF2-40B4-BE49-F238E27FC236}">
                <a16:creationId xmlns:a16="http://schemas.microsoft.com/office/drawing/2014/main" id="{491FAB98-0B0C-E398-DBAF-32932B8671A7}"/>
              </a:ext>
            </a:extLst>
          </p:cNvPr>
          <p:cNvSpPr/>
          <p:nvPr/>
        </p:nvSpPr>
        <p:spPr>
          <a:xfrm>
            <a:off x="444862" y="1344707"/>
            <a:ext cx="3886200" cy="2882894"/>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GB" sz="1600" dirty="0">
                <a:solidFill>
                  <a:schemeClr val="bg1"/>
                </a:solidFill>
              </a:rPr>
              <a:t>How comfortable are you talking about sex? Think of it on a scale of 1-10. </a:t>
            </a:r>
          </a:p>
          <a:p>
            <a:pPr>
              <a:lnSpc>
                <a:spcPct val="110000"/>
              </a:lnSpc>
            </a:pPr>
            <a:endParaRPr lang="en-GB" sz="1600" dirty="0">
              <a:solidFill>
                <a:schemeClr val="bg1"/>
              </a:solidFill>
            </a:endParaRPr>
          </a:p>
          <a:p>
            <a:pPr>
              <a:lnSpc>
                <a:spcPct val="110000"/>
              </a:lnSpc>
            </a:pPr>
            <a:r>
              <a:rPr lang="en-GB" sz="1600" dirty="0">
                <a:solidFill>
                  <a:schemeClr val="bg1"/>
                </a:solidFill>
              </a:rPr>
              <a:t>We are not going to ask where you are on the scale…but we probably all need to feel more comfortable. </a:t>
            </a:r>
          </a:p>
          <a:p>
            <a:pPr>
              <a:lnSpc>
                <a:spcPct val="110000"/>
              </a:lnSpc>
            </a:pPr>
            <a:endParaRPr lang="en-GB" sz="1600" dirty="0">
              <a:solidFill>
                <a:schemeClr val="bg1"/>
              </a:solidFill>
            </a:endParaRPr>
          </a:p>
          <a:p>
            <a:pPr>
              <a:lnSpc>
                <a:spcPct val="110000"/>
              </a:lnSpc>
            </a:pPr>
            <a:r>
              <a:rPr lang="en-GB" sz="1600" dirty="0">
                <a:solidFill>
                  <a:schemeClr val="bg1"/>
                </a:solidFill>
              </a:rPr>
              <a:t>How can this change for you?</a:t>
            </a:r>
          </a:p>
        </p:txBody>
      </p:sp>
    </p:spTree>
    <p:extLst>
      <p:ext uri="{BB962C8B-B14F-4D97-AF65-F5344CB8AC3E}">
        <p14:creationId xmlns:p14="http://schemas.microsoft.com/office/powerpoint/2010/main" val="923383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C6767-5F2B-D0B2-86FD-5083F22E8925}"/>
            </a:ext>
          </a:extLst>
        </p:cNvPr>
        <p:cNvGrpSpPr/>
        <p:nvPr/>
      </p:nvGrpSpPr>
      <p:grpSpPr>
        <a:xfrm>
          <a:off x="0" y="0"/>
          <a:ext cx="0" cy="0"/>
          <a:chOff x="0" y="0"/>
          <a:chExt cx="0" cy="0"/>
        </a:xfrm>
      </p:grpSpPr>
      <p:pic>
        <p:nvPicPr>
          <p:cNvPr id="11" name="Content Placeholder 10" descr="A picture containing shoe, jeans, ground, clothing&#10;&#10;Description automatically generated">
            <a:extLst>
              <a:ext uri="{FF2B5EF4-FFF2-40B4-BE49-F238E27FC236}">
                <a16:creationId xmlns:a16="http://schemas.microsoft.com/office/drawing/2014/main" id="{22F5436E-6184-B983-A299-F2EE46BD1412}"/>
              </a:ext>
            </a:extLst>
          </p:cNvPr>
          <p:cNvPicPr>
            <a:picLocks noGrp="1" noChangeAspect="1"/>
          </p:cNvPicPr>
          <p:nvPr>
            <p:ph sz="half" idx="14"/>
          </p:nvPr>
        </p:nvPicPr>
        <p:blipFill>
          <a:blip r:embed="rId3">
            <a:extLst>
              <a:ext uri="{28A0092B-C50C-407E-A947-70E740481C1C}">
                <a14:useLocalDpi xmlns:a14="http://schemas.microsoft.com/office/drawing/2010/main" val="0"/>
              </a:ext>
            </a:extLst>
          </a:blip>
          <a:stretch>
            <a:fillRect/>
          </a:stretch>
        </p:blipFill>
        <p:spPr>
          <a:xfrm>
            <a:off x="4635500" y="1096108"/>
            <a:ext cx="3886200" cy="2591500"/>
          </a:xfrm>
        </p:spPr>
      </p:pic>
      <p:sp>
        <p:nvSpPr>
          <p:cNvPr id="13" name="Title 1">
            <a:extLst>
              <a:ext uri="{FF2B5EF4-FFF2-40B4-BE49-F238E27FC236}">
                <a16:creationId xmlns:a16="http://schemas.microsoft.com/office/drawing/2014/main" id="{89AD11DC-826C-4960-2303-3674E736B379}"/>
              </a:ext>
            </a:extLst>
          </p:cNvPr>
          <p:cNvSpPr>
            <a:spLocks noGrp="1"/>
          </p:cNvSpPr>
          <p:nvPr>
            <p:ph type="title"/>
          </p:nvPr>
        </p:nvSpPr>
        <p:spPr/>
        <p:txBody>
          <a:bodyPr/>
          <a:lstStyle/>
          <a:p>
            <a:r>
              <a:rPr lang="en-GB" b="1" dirty="0"/>
              <a:t>And then….</a:t>
            </a:r>
            <a:endParaRPr lang="en-US" b="1" dirty="0"/>
          </a:p>
        </p:txBody>
      </p:sp>
      <p:sp>
        <p:nvSpPr>
          <p:cNvPr id="2" name="Content Placeholder 1">
            <a:extLst>
              <a:ext uri="{FF2B5EF4-FFF2-40B4-BE49-F238E27FC236}">
                <a16:creationId xmlns:a16="http://schemas.microsoft.com/office/drawing/2014/main" id="{8EE82350-77B6-4882-3E7D-C9C82A80115C}"/>
              </a:ext>
            </a:extLst>
          </p:cNvPr>
          <p:cNvSpPr>
            <a:spLocks noGrp="1"/>
          </p:cNvSpPr>
          <p:nvPr>
            <p:ph sz="half" idx="1"/>
          </p:nvPr>
        </p:nvSpPr>
        <p:spPr>
          <a:xfrm>
            <a:off x="628650" y="760641"/>
            <a:ext cx="3886200" cy="3263504"/>
          </a:xfrm>
        </p:spPr>
        <p:txBody>
          <a:bodyPr>
            <a:normAutofit fontScale="92500" lnSpcReduction="10000"/>
          </a:bodyPr>
          <a:lstStyle/>
          <a:p>
            <a:pPr>
              <a:lnSpc>
                <a:spcPct val="120000"/>
              </a:lnSpc>
            </a:pPr>
            <a:r>
              <a:rPr lang="en-GB" sz="1600" dirty="0">
                <a:solidFill>
                  <a:schemeClr val="accent3"/>
                </a:solidFill>
              </a:rPr>
              <a:t>What do you know about the children and families you work with…</a:t>
            </a:r>
          </a:p>
          <a:p>
            <a:pPr>
              <a:lnSpc>
                <a:spcPct val="120000"/>
              </a:lnSpc>
            </a:pPr>
            <a:r>
              <a:rPr lang="en-GB" sz="1600" dirty="0"/>
              <a:t>Attitudes to sex?</a:t>
            </a:r>
          </a:p>
          <a:p>
            <a:pPr>
              <a:lnSpc>
                <a:spcPct val="120000"/>
              </a:lnSpc>
            </a:pPr>
            <a:r>
              <a:rPr lang="en-GB" sz="1600" dirty="0"/>
              <a:t>And sex education?</a:t>
            </a:r>
          </a:p>
          <a:p>
            <a:pPr>
              <a:lnSpc>
                <a:spcPct val="120000"/>
              </a:lnSpc>
            </a:pPr>
            <a:r>
              <a:rPr lang="en-GB" sz="1600" dirty="0"/>
              <a:t>Knowing what body parts are called?</a:t>
            </a:r>
          </a:p>
          <a:p>
            <a:pPr>
              <a:lnSpc>
                <a:spcPct val="120000"/>
              </a:lnSpc>
            </a:pPr>
            <a:r>
              <a:rPr lang="en-GB" sz="1600" dirty="0"/>
              <a:t>Sexual boundaries in the home?</a:t>
            </a:r>
          </a:p>
          <a:p>
            <a:pPr>
              <a:lnSpc>
                <a:spcPct val="120000"/>
              </a:lnSpc>
            </a:pPr>
            <a:r>
              <a:rPr lang="en-GB" sz="1600" dirty="0"/>
              <a:t>Cultural and religious attitudes? </a:t>
            </a:r>
          </a:p>
          <a:p>
            <a:pPr>
              <a:lnSpc>
                <a:spcPct val="120000"/>
              </a:lnSpc>
            </a:pPr>
            <a:r>
              <a:rPr lang="en-GB" sz="1600" dirty="0"/>
              <a:t>Attitudes to women?</a:t>
            </a:r>
          </a:p>
          <a:p>
            <a:pPr>
              <a:lnSpc>
                <a:spcPct val="120000"/>
              </a:lnSpc>
            </a:pPr>
            <a:r>
              <a:rPr lang="en-GB" sz="1600" dirty="0"/>
              <a:t>Attitudes to sexuality and choice? </a:t>
            </a:r>
          </a:p>
          <a:p>
            <a:endParaRPr lang="en-GB" sz="1600" b="1" dirty="0">
              <a:solidFill>
                <a:schemeClr val="tx2"/>
              </a:solidFill>
            </a:endParaRPr>
          </a:p>
          <a:p>
            <a:endParaRPr lang="en-GB" dirty="0"/>
          </a:p>
        </p:txBody>
      </p:sp>
      <p:sp>
        <p:nvSpPr>
          <p:cNvPr id="4" name="Slide Number Placeholder 3">
            <a:extLst>
              <a:ext uri="{FF2B5EF4-FFF2-40B4-BE49-F238E27FC236}">
                <a16:creationId xmlns:a16="http://schemas.microsoft.com/office/drawing/2014/main" id="{8C8A1E15-50A1-9863-1D34-4F9E04E7EC05}"/>
              </a:ext>
            </a:extLst>
          </p:cNvPr>
          <p:cNvSpPr>
            <a:spLocks noGrp="1"/>
          </p:cNvSpPr>
          <p:nvPr>
            <p:ph type="sldNum" sz="quarter" idx="12"/>
          </p:nvPr>
        </p:nvSpPr>
        <p:spPr/>
        <p:txBody>
          <a:bodyPr/>
          <a:lstStyle/>
          <a:p>
            <a:fld id="{5512AD5A-2C28-1D42-B971-4292A709C8F6}" type="slidenum">
              <a:rPr lang="en-US"/>
              <a:pPr/>
              <a:t>34</a:t>
            </a:fld>
            <a:endParaRPr lang="en-US"/>
          </a:p>
        </p:txBody>
      </p:sp>
      <p:sp>
        <p:nvSpPr>
          <p:cNvPr id="3" name="AutoShape 2" descr="Symbol Sex Education - TalkSense">
            <a:extLst>
              <a:ext uri="{FF2B5EF4-FFF2-40B4-BE49-F238E27FC236}">
                <a16:creationId xmlns:a16="http://schemas.microsoft.com/office/drawing/2014/main" id="{0C5C7730-9BF0-5949-8706-53009B30265A}"/>
              </a:ext>
            </a:extLst>
          </p:cNvPr>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en-GB" sz="1350">
              <a:solidFill>
                <a:srgbClr val="555859"/>
              </a:solidFill>
              <a:latin typeface="Arial"/>
            </a:endParaRPr>
          </a:p>
        </p:txBody>
      </p:sp>
      <p:sp>
        <p:nvSpPr>
          <p:cNvPr id="5" name="AutoShape 4" descr="Symbol Sex Education - TalkSense">
            <a:extLst>
              <a:ext uri="{FF2B5EF4-FFF2-40B4-BE49-F238E27FC236}">
                <a16:creationId xmlns:a16="http://schemas.microsoft.com/office/drawing/2014/main" id="{7361A9DB-685C-DF44-349D-66C89F58B97B}"/>
              </a:ext>
            </a:extLst>
          </p:cNvPr>
          <p:cNvSpPr>
            <a:spLocks noChangeAspect="1" noChangeArrowheads="1"/>
          </p:cNvSpPr>
          <p:nvPr/>
        </p:nvSpPr>
        <p:spPr bwMode="auto">
          <a:xfrm>
            <a:off x="1373981" y="595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defRPr/>
            </a:pPr>
            <a:endParaRPr lang="en-GB" sz="1350">
              <a:solidFill>
                <a:srgbClr val="555859"/>
              </a:solidFill>
              <a:latin typeface="Arial"/>
            </a:endParaRPr>
          </a:p>
        </p:txBody>
      </p:sp>
      <p:sp>
        <p:nvSpPr>
          <p:cNvPr id="12" name="Rectangle: Rounded Corners 11">
            <a:extLst>
              <a:ext uri="{FF2B5EF4-FFF2-40B4-BE49-F238E27FC236}">
                <a16:creationId xmlns:a16="http://schemas.microsoft.com/office/drawing/2014/main" id="{053D8D76-4FCC-EFC8-488C-CCD4526144A4}"/>
              </a:ext>
            </a:extLst>
          </p:cNvPr>
          <p:cNvSpPr/>
          <p:nvPr/>
        </p:nvSpPr>
        <p:spPr>
          <a:xfrm>
            <a:off x="750912" y="4069879"/>
            <a:ext cx="7822453" cy="36882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bg1"/>
              </a:solidFill>
            </a:endParaRPr>
          </a:p>
          <a:p>
            <a:pPr algn="ctr"/>
            <a:r>
              <a:rPr lang="en-GB" sz="1400" b="1" dirty="0">
                <a:solidFill>
                  <a:schemeClr val="bg1"/>
                </a:solidFill>
              </a:rPr>
              <a:t>This is an important CONTEXT when thinking about sexual abuse and children </a:t>
            </a:r>
          </a:p>
          <a:p>
            <a:pPr algn="ctr"/>
            <a:endParaRPr lang="en-GB" sz="1200" b="1" dirty="0">
              <a:solidFill>
                <a:schemeClr val="bg1"/>
              </a:solidFill>
            </a:endParaRPr>
          </a:p>
        </p:txBody>
      </p:sp>
    </p:spTree>
    <p:extLst>
      <p:ext uri="{BB962C8B-B14F-4D97-AF65-F5344CB8AC3E}">
        <p14:creationId xmlns:p14="http://schemas.microsoft.com/office/powerpoint/2010/main" val="5152023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09B3D-B0BE-B33C-0893-8BFD991138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8C78C4-9793-4348-2DD5-2DE8F32D9A8E}"/>
              </a:ext>
            </a:extLst>
          </p:cNvPr>
          <p:cNvSpPr>
            <a:spLocks noGrp="1"/>
          </p:cNvSpPr>
          <p:nvPr>
            <p:ph type="title"/>
          </p:nvPr>
        </p:nvSpPr>
        <p:spPr/>
        <p:txBody>
          <a:bodyPr/>
          <a:lstStyle/>
          <a:p>
            <a:r>
              <a:rPr lang="en-US" b="1" dirty="0"/>
              <a:t>How can we do it?</a:t>
            </a:r>
          </a:p>
        </p:txBody>
      </p:sp>
      <p:sp>
        <p:nvSpPr>
          <p:cNvPr id="3" name="Text Placeholder 2">
            <a:extLst>
              <a:ext uri="{FF2B5EF4-FFF2-40B4-BE49-F238E27FC236}">
                <a16:creationId xmlns:a16="http://schemas.microsoft.com/office/drawing/2014/main" id="{AB6F04BC-F194-B8C9-3A61-79BA09DC7842}"/>
              </a:ext>
            </a:extLst>
          </p:cNvPr>
          <p:cNvSpPr>
            <a:spLocks noGrp="1"/>
          </p:cNvSpPr>
          <p:nvPr>
            <p:ph type="body" idx="1"/>
          </p:nvPr>
        </p:nvSpPr>
        <p:spPr/>
        <p:txBody>
          <a:bodyPr/>
          <a:lstStyle/>
          <a:p>
            <a:r>
              <a:rPr lang="en-US" dirty="0"/>
              <a:t>Our Communicating with Children guide can help</a:t>
            </a:r>
          </a:p>
        </p:txBody>
      </p:sp>
      <p:sp>
        <p:nvSpPr>
          <p:cNvPr id="4" name="Slide Number Placeholder 3">
            <a:extLst>
              <a:ext uri="{FF2B5EF4-FFF2-40B4-BE49-F238E27FC236}">
                <a16:creationId xmlns:a16="http://schemas.microsoft.com/office/drawing/2014/main" id="{B8CB6DF7-4B15-3569-070A-A6EB08151C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2AD5A-2C28-1D42-B971-4292A709C8F6}" type="slidenum">
              <a:rPr kumimoji="0" lang="en-US" sz="75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75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508907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B47E325-F564-473F-9B0C-28F8E6686749}"/>
              </a:ext>
            </a:extLst>
          </p:cNvPr>
          <p:cNvSpPr>
            <a:spLocks noGrp="1"/>
          </p:cNvSpPr>
          <p:nvPr>
            <p:ph type="sldNum" sz="quarter" idx="12"/>
          </p:nvPr>
        </p:nvSpPr>
        <p:spPr/>
        <p:txBody>
          <a:bodyPr/>
          <a:lstStyle/>
          <a:p>
            <a:fld id="{5512AD5A-2C28-1D42-B971-4292A709C8F6}" type="slidenum">
              <a:rPr lang="en-US" smtClean="0"/>
              <a:pPr/>
              <a:t>36</a:t>
            </a:fld>
            <a:endParaRPr lang="en-US" dirty="0"/>
          </a:p>
        </p:txBody>
      </p:sp>
      <p:pic>
        <p:nvPicPr>
          <p:cNvPr id="5" name="14 - Communicating with Children FINAL HD Subtitled_01">
            <a:hlinkClick r:id="" action="ppaction://media"/>
            <a:extLst>
              <a:ext uri="{FF2B5EF4-FFF2-40B4-BE49-F238E27FC236}">
                <a16:creationId xmlns:a16="http://schemas.microsoft.com/office/drawing/2014/main" id="{1EB29C85-1B8A-7DB0-E2EB-F77085B2F72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356"/>
          </a:xfrm>
        </p:spPr>
      </p:pic>
    </p:spTree>
    <p:extLst>
      <p:ext uri="{BB962C8B-B14F-4D97-AF65-F5344CB8AC3E}">
        <p14:creationId xmlns:p14="http://schemas.microsoft.com/office/powerpoint/2010/main" val="193161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98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6">
            <a:extLst>
              <a:ext uri="{FF2B5EF4-FFF2-40B4-BE49-F238E27FC236}">
                <a16:creationId xmlns:a16="http://schemas.microsoft.com/office/drawing/2014/main" id="{15C8A2A9-6FD6-8163-26D9-C09C2113ACDB}"/>
              </a:ext>
            </a:extLst>
          </p:cNvPr>
          <p:cNvSpPr txBox="1">
            <a:spLocks/>
          </p:cNvSpPr>
          <p:nvPr/>
        </p:nvSpPr>
        <p:spPr>
          <a:xfrm>
            <a:off x="4572000" y="1405661"/>
            <a:ext cx="3886200" cy="2012998"/>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284400" indent="-2844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644400" indent="-2844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004400" indent="-2844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364400" indent="-2844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i="1">
                <a:solidFill>
                  <a:schemeClr val="accent6"/>
                </a:solidFill>
              </a:rPr>
              <a:t>“When someone noticed the signs and impact of abuse and asked about it” </a:t>
            </a:r>
          </a:p>
          <a:p>
            <a:endParaRPr lang="en-GB" sz="1350" dirty="0"/>
          </a:p>
        </p:txBody>
      </p:sp>
      <p:sp>
        <p:nvSpPr>
          <p:cNvPr id="5" name="Title 4">
            <a:extLst>
              <a:ext uri="{FF2B5EF4-FFF2-40B4-BE49-F238E27FC236}">
                <a16:creationId xmlns:a16="http://schemas.microsoft.com/office/drawing/2014/main" id="{9A0C2AD4-D238-9276-D984-2B4E61BA671E}"/>
              </a:ext>
            </a:extLst>
          </p:cNvPr>
          <p:cNvSpPr>
            <a:spLocks noGrp="1"/>
          </p:cNvSpPr>
          <p:nvPr>
            <p:ph type="title"/>
          </p:nvPr>
        </p:nvSpPr>
        <p:spPr>
          <a:xfrm>
            <a:off x="628651" y="238949"/>
            <a:ext cx="7647842" cy="640283"/>
          </a:xfrm>
        </p:spPr>
        <p:txBody>
          <a:bodyPr/>
          <a:lstStyle/>
          <a:p>
            <a:r>
              <a:rPr lang="en-GB" b="1" dirty="0"/>
              <a:t>Giving children the confidence to tell</a:t>
            </a:r>
          </a:p>
        </p:txBody>
      </p:sp>
      <p:sp>
        <p:nvSpPr>
          <p:cNvPr id="6" name="Content Placeholder 5">
            <a:extLst>
              <a:ext uri="{FF2B5EF4-FFF2-40B4-BE49-F238E27FC236}">
                <a16:creationId xmlns:a16="http://schemas.microsoft.com/office/drawing/2014/main" id="{F72B2ACE-A479-7932-964D-2DEDF2E5F135}"/>
              </a:ext>
            </a:extLst>
          </p:cNvPr>
          <p:cNvSpPr>
            <a:spLocks noGrp="1"/>
          </p:cNvSpPr>
          <p:nvPr>
            <p:ph sz="half" idx="1"/>
          </p:nvPr>
        </p:nvSpPr>
        <p:spPr>
          <a:xfrm>
            <a:off x="566372" y="1405660"/>
            <a:ext cx="3886200" cy="2321777"/>
          </a:xfrm>
        </p:spPr>
        <p:txBody>
          <a:bodyPr>
            <a:normAutofit/>
          </a:bodyPr>
          <a:lstStyle/>
          <a:p>
            <a:r>
              <a:rPr lang="en-GB" sz="2550" dirty="0"/>
              <a:t>It is a very powerful motivator for young people to disclose if an adult takes notice of their struggles and asks about them.</a:t>
            </a:r>
          </a:p>
        </p:txBody>
      </p:sp>
      <p:sp>
        <p:nvSpPr>
          <p:cNvPr id="7" name="Slide Number Placeholder 3">
            <a:extLst>
              <a:ext uri="{FF2B5EF4-FFF2-40B4-BE49-F238E27FC236}">
                <a16:creationId xmlns:a16="http://schemas.microsoft.com/office/drawing/2014/main" id="{736AB622-9C56-E0DE-626E-DE6F83730C55}"/>
              </a:ext>
            </a:extLst>
          </p:cNvPr>
          <p:cNvSpPr>
            <a:spLocks noGrp="1"/>
          </p:cNvSpPr>
          <p:nvPr>
            <p:ph type="sldNum" sz="quarter" idx="12"/>
          </p:nvPr>
        </p:nvSpPr>
        <p:spPr>
          <a:xfrm>
            <a:off x="8370278" y="238950"/>
            <a:ext cx="465503" cy="241697"/>
          </a:xfrm>
        </p:spPr>
        <p:txBody>
          <a:bodyPr/>
          <a:lstStyle/>
          <a:p>
            <a:pPr defTabSz="685800">
              <a:defRPr/>
            </a:pPr>
            <a:fld id="{5512AD5A-2C28-1D42-B971-4292A709C8F6}" type="slidenum">
              <a:rPr lang="en-US">
                <a:solidFill>
                  <a:srgbClr val="555859"/>
                </a:solidFill>
                <a:latin typeface="Arial"/>
              </a:rPr>
              <a:pPr defTabSz="685800">
                <a:defRPr/>
              </a:pPr>
              <a:t>37</a:t>
            </a:fld>
            <a:endParaRPr lang="en-US" dirty="0">
              <a:solidFill>
                <a:srgbClr val="555859"/>
              </a:solidFill>
              <a:latin typeface="Arial"/>
            </a:endParaRPr>
          </a:p>
        </p:txBody>
      </p:sp>
      <p:sp>
        <p:nvSpPr>
          <p:cNvPr id="8" name="TextBox 7">
            <a:extLst>
              <a:ext uri="{FF2B5EF4-FFF2-40B4-BE49-F238E27FC236}">
                <a16:creationId xmlns:a16="http://schemas.microsoft.com/office/drawing/2014/main" id="{8B947CF2-3590-1D15-F722-A9C908494215}"/>
              </a:ext>
            </a:extLst>
          </p:cNvPr>
          <p:cNvSpPr txBox="1"/>
          <p:nvPr/>
        </p:nvSpPr>
        <p:spPr>
          <a:xfrm>
            <a:off x="3715785" y="4652451"/>
            <a:ext cx="5342490" cy="307777"/>
          </a:xfrm>
          <a:prstGeom prst="rect">
            <a:avLst/>
          </a:prstGeom>
          <a:noFill/>
        </p:spPr>
        <p:txBody>
          <a:bodyPr wrap="square">
            <a:spAutoFit/>
          </a:bodyPr>
          <a:lstStyle/>
          <a:p>
            <a:pPr algn="r" defTabSz="685800">
              <a:defRPr/>
            </a:pPr>
            <a:r>
              <a:rPr lang="en-GB" sz="1400" b="1" dirty="0">
                <a:solidFill>
                  <a:srgbClr val="702474"/>
                </a:solidFill>
                <a:latin typeface="Arial"/>
              </a:rPr>
              <a:t>(No one noticed, no one heard (</a:t>
            </a:r>
            <a:r>
              <a:rPr lang="en-GB" sz="1400" b="1" dirty="0" err="1">
                <a:solidFill>
                  <a:srgbClr val="702474"/>
                </a:solidFill>
                <a:latin typeface="Arial"/>
              </a:rPr>
              <a:t>Allnock</a:t>
            </a:r>
            <a:r>
              <a:rPr lang="en-GB" sz="1400" b="1" dirty="0">
                <a:solidFill>
                  <a:srgbClr val="702474"/>
                </a:solidFill>
                <a:latin typeface="Arial"/>
              </a:rPr>
              <a:t> and Miller, 2013)</a:t>
            </a:r>
          </a:p>
        </p:txBody>
      </p:sp>
    </p:spTree>
    <p:extLst>
      <p:ext uri="{BB962C8B-B14F-4D97-AF65-F5344CB8AC3E}">
        <p14:creationId xmlns:p14="http://schemas.microsoft.com/office/powerpoint/2010/main" val="581344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12D26-E37C-4C9D-8FA2-680873F6DC95}"/>
              </a:ext>
            </a:extLst>
          </p:cNvPr>
          <p:cNvSpPr>
            <a:spLocks noGrp="1"/>
          </p:cNvSpPr>
          <p:nvPr>
            <p:ph type="title"/>
          </p:nvPr>
        </p:nvSpPr>
        <p:spPr/>
        <p:txBody>
          <a:bodyPr/>
          <a:lstStyle/>
          <a:p>
            <a:r>
              <a:rPr lang="en-GB" b="1" dirty="0"/>
              <a:t>Opening a door</a:t>
            </a:r>
          </a:p>
        </p:txBody>
      </p:sp>
      <p:sp>
        <p:nvSpPr>
          <p:cNvPr id="3" name="Content Placeholder 2">
            <a:extLst>
              <a:ext uri="{FF2B5EF4-FFF2-40B4-BE49-F238E27FC236}">
                <a16:creationId xmlns:a16="http://schemas.microsoft.com/office/drawing/2014/main" id="{CD5A1D3E-DC3A-4EAD-98EA-A5702ED4DDB0}"/>
              </a:ext>
            </a:extLst>
          </p:cNvPr>
          <p:cNvSpPr>
            <a:spLocks noGrp="1"/>
          </p:cNvSpPr>
          <p:nvPr>
            <p:ph idx="1"/>
          </p:nvPr>
        </p:nvSpPr>
        <p:spPr>
          <a:xfrm>
            <a:off x="509222" y="908540"/>
            <a:ext cx="7886700" cy="3536615"/>
          </a:xfrm>
        </p:spPr>
        <p:txBody>
          <a:bodyPr>
            <a:normAutofit/>
          </a:bodyPr>
          <a:lstStyle/>
          <a:p>
            <a:pPr marL="285750" indent="-285750">
              <a:buFont typeface="Arial" panose="020B0604020202020204" pitchFamily="34" charset="0"/>
              <a:buChar char="•"/>
            </a:pPr>
            <a:r>
              <a:rPr lang="en-GB" sz="1600" dirty="0"/>
              <a:t>Comment rather than interpret – </a:t>
            </a:r>
            <a:r>
              <a:rPr lang="en-GB" sz="1600" b="1" dirty="0">
                <a:solidFill>
                  <a:schemeClr val="accent5"/>
                </a:solidFill>
              </a:rPr>
              <a:t>“I notice you crying”</a:t>
            </a:r>
          </a:p>
          <a:p>
            <a:pPr marL="285750" indent="-285750">
              <a:buFont typeface="Arial" panose="020B0604020202020204" pitchFamily="34" charset="0"/>
              <a:buChar char="•"/>
            </a:pPr>
            <a:r>
              <a:rPr lang="en-GB" sz="1600" dirty="0"/>
              <a:t>Open a door – </a:t>
            </a:r>
            <a:r>
              <a:rPr lang="en-GB" sz="1600" b="1" dirty="0">
                <a:solidFill>
                  <a:schemeClr val="accent6"/>
                </a:solidFill>
              </a:rPr>
              <a:t>“I am here”</a:t>
            </a:r>
          </a:p>
          <a:p>
            <a:pPr marL="285750" indent="-285750">
              <a:buFont typeface="Arial" panose="020B0604020202020204" pitchFamily="34" charset="0"/>
              <a:buChar char="•"/>
            </a:pPr>
            <a:r>
              <a:rPr lang="en-GB" sz="1600" dirty="0"/>
              <a:t>Be aware of your body language</a:t>
            </a:r>
          </a:p>
          <a:p>
            <a:pPr marL="285750" indent="-285750">
              <a:buFont typeface="Arial" panose="020B0604020202020204" pitchFamily="34" charset="0"/>
              <a:buChar char="•"/>
            </a:pPr>
            <a:r>
              <a:rPr lang="en-GB" sz="1600" dirty="0"/>
              <a:t>Give the child time </a:t>
            </a:r>
            <a:r>
              <a:rPr lang="en-GB" sz="1600" b="1" dirty="0">
                <a:solidFill>
                  <a:schemeClr val="accent3"/>
                </a:solidFill>
              </a:rPr>
              <a:t>“I’m going to come and see you again next week and we can talk a bit more about this if you would like to”</a:t>
            </a:r>
            <a:endParaRPr lang="en-GB" sz="1600" dirty="0"/>
          </a:p>
          <a:p>
            <a:pPr marL="285750" indent="-285750">
              <a:buFont typeface="Arial" panose="020B0604020202020204" pitchFamily="34" charset="0"/>
              <a:buChar char="•"/>
            </a:pPr>
            <a:r>
              <a:rPr lang="en-GB" sz="1600" dirty="0"/>
              <a:t>Use resources -  </a:t>
            </a:r>
            <a:r>
              <a:rPr lang="en-GB" sz="1600" b="1" dirty="0">
                <a:solidFill>
                  <a:schemeClr val="accent4"/>
                </a:solidFill>
              </a:rPr>
              <a:t>“I’m going to show you an online resource so that if there is something that is worrying you, you can work out how to get some help”</a:t>
            </a:r>
          </a:p>
          <a:p>
            <a:pPr marL="285750" indent="-285750">
              <a:buFont typeface="Arial" panose="020B0604020202020204" pitchFamily="34" charset="0"/>
              <a:buChar char="•"/>
            </a:pPr>
            <a:r>
              <a:rPr lang="en-GB" sz="1600" dirty="0"/>
              <a:t>Give them an alterative - Suggest a third person example and talk about that person.  </a:t>
            </a:r>
            <a:r>
              <a:rPr lang="en-GB" sz="1600" b="1" dirty="0">
                <a:solidFill>
                  <a:schemeClr val="accent2"/>
                </a:solidFill>
              </a:rPr>
              <a:t>E.g. If you had a friend who was experiencing something difficult, what do you think would stop them telling?  Or help them tell? </a:t>
            </a:r>
          </a:p>
          <a:p>
            <a:endParaRPr lang="en-GB" dirty="0"/>
          </a:p>
          <a:p>
            <a:r>
              <a:rPr lang="en-GB" sz="2000" b="1" dirty="0">
                <a:solidFill>
                  <a:schemeClr val="tx2"/>
                </a:solidFill>
              </a:rPr>
              <a:t>And……….</a:t>
            </a:r>
          </a:p>
          <a:p>
            <a:endParaRPr lang="en-GB" dirty="0"/>
          </a:p>
          <a:p>
            <a:endParaRPr lang="en-GB" dirty="0"/>
          </a:p>
          <a:p>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6E373035-BA81-4EE1-82DC-B0F9C250EB4C}"/>
              </a:ext>
            </a:extLst>
          </p:cNvPr>
          <p:cNvSpPr>
            <a:spLocks noGrp="1"/>
          </p:cNvSpPr>
          <p:nvPr>
            <p:ph type="sldNum" sz="quarter" idx="12"/>
          </p:nvPr>
        </p:nvSpPr>
        <p:spPr/>
        <p:txBody>
          <a:bodyPr/>
          <a:lstStyle/>
          <a:p>
            <a:fld id="{5512AD5A-2C28-1D42-B971-4292A709C8F6}" type="slidenum">
              <a:rPr lang="en-US" smtClean="0"/>
              <a:pPr/>
              <a:t>38</a:t>
            </a:fld>
            <a:endParaRPr lang="en-US" dirty="0"/>
          </a:p>
        </p:txBody>
      </p:sp>
    </p:spTree>
    <p:custDataLst>
      <p:tags r:id="rId1"/>
    </p:custDataLst>
    <p:extLst>
      <p:ext uri="{BB962C8B-B14F-4D97-AF65-F5344CB8AC3E}">
        <p14:creationId xmlns:p14="http://schemas.microsoft.com/office/powerpoint/2010/main" val="489016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A0584B-F319-4068-AB27-7E1FAE505CB4}"/>
              </a:ext>
            </a:extLst>
          </p:cNvPr>
          <p:cNvSpPr>
            <a:spLocks noGrp="1"/>
          </p:cNvSpPr>
          <p:nvPr>
            <p:ph type="title"/>
          </p:nvPr>
        </p:nvSpPr>
        <p:spPr>
          <a:xfrm>
            <a:off x="628650" y="2065265"/>
            <a:ext cx="7886700" cy="1208481"/>
          </a:xfrm>
        </p:spPr>
        <p:txBody>
          <a:bodyPr>
            <a:normAutofit fontScale="90000"/>
          </a:bodyPr>
          <a:lstStyle/>
          <a:p>
            <a:r>
              <a:rPr lang="en-GB" sz="3000" b="1" dirty="0"/>
              <a:t>Let them know what will happen if they tell</a:t>
            </a:r>
            <a:br>
              <a:rPr lang="en-GB" b="1" dirty="0"/>
            </a:br>
            <a:br>
              <a:rPr lang="en-GB" b="1" dirty="0"/>
            </a:br>
            <a:r>
              <a:rPr lang="en-GB" sz="3000" i="1" dirty="0"/>
              <a:t>“The only grown up that spoke to me about what would happen if I spoke about my abuse was the person who was abusing me.”</a:t>
            </a:r>
            <a:endParaRPr lang="en-GB" sz="3000" dirty="0"/>
          </a:p>
        </p:txBody>
      </p:sp>
      <p:sp>
        <p:nvSpPr>
          <p:cNvPr id="4" name="Content Placeholder 3">
            <a:extLst>
              <a:ext uri="{FF2B5EF4-FFF2-40B4-BE49-F238E27FC236}">
                <a16:creationId xmlns:a16="http://schemas.microsoft.com/office/drawing/2014/main" id="{E6A2F1DA-09BB-4EC5-965E-53E13DBBA6AC}"/>
              </a:ext>
            </a:extLst>
          </p:cNvPr>
          <p:cNvSpPr>
            <a:spLocks noGrp="1"/>
          </p:cNvSpPr>
          <p:nvPr>
            <p:ph type="body" idx="1"/>
          </p:nvPr>
        </p:nvSpPr>
        <p:spPr>
          <a:xfrm>
            <a:off x="716329" y="3523924"/>
            <a:ext cx="7886700" cy="1125140"/>
          </a:xfrm>
        </p:spPr>
        <p:txBody>
          <a:bodyPr>
            <a:normAutofit/>
          </a:bodyPr>
          <a:lstStyle/>
          <a:p>
            <a:pPr algn="ctr"/>
            <a:r>
              <a:rPr lang="en-GB" dirty="0"/>
              <a:t>(May Baxter-Thornton)</a:t>
            </a:r>
            <a:br>
              <a:rPr lang="en-GB" i="1" dirty="0"/>
            </a:br>
            <a:endParaRPr lang="en-GB" dirty="0"/>
          </a:p>
        </p:txBody>
      </p:sp>
      <p:sp>
        <p:nvSpPr>
          <p:cNvPr id="5" name="Slide Number Placeholder 4">
            <a:extLst>
              <a:ext uri="{FF2B5EF4-FFF2-40B4-BE49-F238E27FC236}">
                <a16:creationId xmlns:a16="http://schemas.microsoft.com/office/drawing/2014/main" id="{DDC23013-CD35-4E6B-AC9A-CD2C1B8C0273}"/>
              </a:ext>
            </a:extLst>
          </p:cNvPr>
          <p:cNvSpPr>
            <a:spLocks noGrp="1"/>
          </p:cNvSpPr>
          <p:nvPr>
            <p:ph type="sldNum" sz="quarter" idx="12"/>
          </p:nvPr>
        </p:nvSpPr>
        <p:spPr/>
        <p:txBody>
          <a:bodyPr/>
          <a:lstStyle/>
          <a:p>
            <a:fld id="{5512AD5A-2C28-1D42-B971-4292A709C8F6}" type="slidenum">
              <a:rPr lang="en-US" smtClean="0"/>
              <a:t>39</a:t>
            </a:fld>
            <a:endParaRPr lang="en-US"/>
          </a:p>
        </p:txBody>
      </p:sp>
    </p:spTree>
    <p:custDataLst>
      <p:tags r:id="rId1"/>
    </p:custDataLst>
    <p:extLst>
      <p:ext uri="{BB962C8B-B14F-4D97-AF65-F5344CB8AC3E}">
        <p14:creationId xmlns:p14="http://schemas.microsoft.com/office/powerpoint/2010/main" val="326873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A picture containing person, indoor&#10;&#10;Description automatically generated">
            <a:extLst>
              <a:ext uri="{FF2B5EF4-FFF2-40B4-BE49-F238E27FC236}">
                <a16:creationId xmlns:a16="http://schemas.microsoft.com/office/drawing/2014/main" id="{E0CD014F-D840-41EA-B233-336A6E0BE427}"/>
              </a:ext>
            </a:extLst>
          </p:cNvPr>
          <p:cNvPicPr>
            <a:picLocks noGrp="1" noChangeAspect="1"/>
          </p:cNvPicPr>
          <p:nvPr>
            <p:ph sz="half" idx="14"/>
          </p:nvPr>
        </p:nvPicPr>
        <p:blipFill>
          <a:blip r:embed="rId3">
            <a:extLst>
              <a:ext uri="{28A0092B-C50C-407E-A947-70E740481C1C}">
                <a14:useLocalDpi xmlns:a14="http://schemas.microsoft.com/office/drawing/2010/main" val="0"/>
              </a:ext>
            </a:extLst>
          </a:blip>
          <a:stretch>
            <a:fillRect/>
          </a:stretch>
        </p:blipFill>
        <p:spPr>
          <a:xfrm>
            <a:off x="4663863" y="1324365"/>
            <a:ext cx="3851487" cy="2568912"/>
          </a:xfrm>
        </p:spPr>
      </p:pic>
      <p:sp>
        <p:nvSpPr>
          <p:cNvPr id="25602" name="Title 1"/>
          <p:cNvSpPr>
            <a:spLocks noGrp="1"/>
          </p:cNvSpPr>
          <p:nvPr>
            <p:ph type="title"/>
          </p:nvPr>
        </p:nvSpPr>
        <p:spPr/>
        <p:txBody>
          <a:bodyPr>
            <a:normAutofit fontScale="90000"/>
          </a:bodyPr>
          <a:lstStyle/>
          <a:p>
            <a:pPr>
              <a:defRPr/>
            </a:pPr>
            <a:r>
              <a:rPr lang="en-GB" altLang="en-US" sz="2300" b="1" dirty="0"/>
              <a:t>The evidence:</a:t>
            </a:r>
            <a:br>
              <a:rPr lang="en-GB" altLang="en-US" dirty="0"/>
            </a:br>
            <a:r>
              <a:rPr lang="en-GB" altLang="en-US" sz="2000" dirty="0"/>
              <a:t>Sexual abuse is rarely ‘clear cut’</a:t>
            </a:r>
            <a:br>
              <a:rPr lang="en-GB" altLang="en-US" dirty="0"/>
            </a:br>
            <a:endParaRPr lang="en-GB" altLang="en-US" dirty="0"/>
          </a:p>
        </p:txBody>
      </p:sp>
      <p:sp>
        <p:nvSpPr>
          <p:cNvPr id="3" name="Content Placeholder 2"/>
          <p:cNvSpPr>
            <a:spLocks noGrp="1"/>
          </p:cNvSpPr>
          <p:nvPr>
            <p:ph sz="half" idx="1"/>
          </p:nvPr>
        </p:nvSpPr>
        <p:spPr>
          <a:xfrm>
            <a:off x="628650" y="1096108"/>
            <a:ext cx="3819525" cy="3462244"/>
          </a:xfrm>
        </p:spPr>
        <p:txBody>
          <a:bodyPr rtlCol="0">
            <a:normAutofit/>
          </a:bodyPr>
          <a:lstStyle/>
          <a:p>
            <a:pPr>
              <a:defRPr/>
            </a:pPr>
            <a:r>
              <a:rPr lang="en-GB" altLang="en-US" sz="1600" dirty="0"/>
              <a:t>How can we ‘absolutely know’ abuse has taken place?</a:t>
            </a:r>
          </a:p>
          <a:p>
            <a:pPr>
              <a:defRPr/>
            </a:pPr>
            <a:endParaRPr lang="en-GB" altLang="en-US" sz="1100" dirty="0"/>
          </a:p>
          <a:p>
            <a:pPr marL="214313" indent="-214313">
              <a:buFont typeface="Arial" panose="020B0604020202020204" pitchFamily="34" charset="0"/>
              <a:buChar char="•"/>
              <a:defRPr/>
            </a:pPr>
            <a:r>
              <a:rPr lang="en-GB" sz="1400" dirty="0"/>
              <a:t>Clear disclosure…repeated at least twice</a:t>
            </a:r>
          </a:p>
          <a:p>
            <a:pPr marL="214313" indent="-214313">
              <a:buFont typeface="Arial" panose="020B0604020202020204" pitchFamily="34" charset="0"/>
              <a:buChar char="•"/>
              <a:defRPr/>
            </a:pPr>
            <a:r>
              <a:rPr lang="en-GB" sz="1400" dirty="0"/>
              <a:t>Medical evidence of sexual harm</a:t>
            </a:r>
          </a:p>
          <a:p>
            <a:pPr marL="214313" indent="-214313">
              <a:buFont typeface="Arial" panose="020B0604020202020204" pitchFamily="34" charset="0"/>
              <a:buChar char="•"/>
              <a:defRPr/>
            </a:pPr>
            <a:r>
              <a:rPr lang="en-GB" sz="1400" dirty="0"/>
              <a:t>Admission of guilt from perpetrator</a:t>
            </a:r>
          </a:p>
          <a:p>
            <a:pPr marL="214313" indent="-214313">
              <a:buFont typeface="Arial" panose="020B0604020202020204" pitchFamily="34" charset="0"/>
              <a:buChar char="•"/>
              <a:defRPr/>
            </a:pPr>
            <a:r>
              <a:rPr lang="en-GB" sz="1400" dirty="0"/>
              <a:t>Witnessed by someone else</a:t>
            </a:r>
          </a:p>
          <a:p>
            <a:pPr marL="214313" indent="-214313">
              <a:buFont typeface="Arial" panose="020B0604020202020204" pitchFamily="34" charset="0"/>
              <a:buChar char="•"/>
              <a:defRPr/>
            </a:pPr>
            <a:r>
              <a:rPr lang="en-GB" sz="1400" dirty="0"/>
              <a:t>Images/computer records of the abuse exist</a:t>
            </a:r>
          </a:p>
          <a:p>
            <a:pPr>
              <a:defRPr/>
            </a:pPr>
            <a:endParaRPr lang="en-GB" dirty="0"/>
          </a:p>
          <a:p>
            <a:pPr>
              <a:defRPr/>
            </a:pPr>
            <a:r>
              <a:rPr lang="en-GB" sz="1800" b="1" dirty="0">
                <a:solidFill>
                  <a:srgbClr val="00B050"/>
                </a:solidFill>
              </a:rPr>
              <a:t>Rarely will we reach a position of ‘absolute knowing’</a:t>
            </a:r>
          </a:p>
          <a:p>
            <a:pPr>
              <a:defRPr/>
            </a:pPr>
            <a:endParaRPr lang="en-GB" dirty="0"/>
          </a:p>
        </p:txBody>
      </p:sp>
    </p:spTree>
    <p:extLst>
      <p:ext uri="{BB962C8B-B14F-4D97-AF65-F5344CB8AC3E}">
        <p14:creationId xmlns:p14="http://schemas.microsoft.com/office/powerpoint/2010/main" val="124129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Taking a graduated approach </a:t>
            </a:r>
          </a:p>
        </p:txBody>
      </p:sp>
      <p:sp>
        <p:nvSpPr>
          <p:cNvPr id="5" name="Rounded Rectangular Callout 4"/>
          <p:cNvSpPr/>
          <p:nvPr/>
        </p:nvSpPr>
        <p:spPr>
          <a:xfrm>
            <a:off x="511015" y="777407"/>
            <a:ext cx="2365200" cy="1177917"/>
          </a:xfrm>
          <a:prstGeom prst="wedgeRoundRectCallout">
            <a:avLst>
              <a:gd name="adj1" fmla="val -25994"/>
              <a:gd name="adj2" fmla="val 92495"/>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1400" dirty="0">
                <a:solidFill>
                  <a:srgbClr val="FFFFFF"/>
                </a:solidFill>
                <a:latin typeface="Arial"/>
              </a:rPr>
              <a:t>“I have noticed you don’t seem yourself at the moment”</a:t>
            </a:r>
          </a:p>
        </p:txBody>
      </p:sp>
      <p:sp>
        <p:nvSpPr>
          <p:cNvPr id="7" name="Rounded Rectangular Callout 6"/>
          <p:cNvSpPr/>
          <p:nvPr/>
        </p:nvSpPr>
        <p:spPr>
          <a:xfrm>
            <a:off x="518776" y="2539223"/>
            <a:ext cx="2365200" cy="770192"/>
          </a:xfrm>
          <a:prstGeom prst="wedgeRoundRectCallout">
            <a:avLst>
              <a:gd name="adj1" fmla="val 27621"/>
              <a:gd name="adj2" fmla="val 77443"/>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1400" dirty="0">
                <a:solidFill>
                  <a:srgbClr val="FFFFFF"/>
                </a:solidFill>
                <a:latin typeface="Arial"/>
              </a:rPr>
              <a:t>“I have noticed you shouting a lot at the moment” </a:t>
            </a:r>
          </a:p>
        </p:txBody>
      </p:sp>
      <p:sp>
        <p:nvSpPr>
          <p:cNvPr id="6" name="Rounded Rectangular Callout 5"/>
          <p:cNvSpPr/>
          <p:nvPr/>
        </p:nvSpPr>
        <p:spPr>
          <a:xfrm>
            <a:off x="518776" y="3749895"/>
            <a:ext cx="2363282" cy="857249"/>
          </a:xfrm>
          <a:prstGeom prst="wedgeRoundRectCallout">
            <a:avLst>
              <a:gd name="adj1" fmla="val 12232"/>
              <a:gd name="adj2" fmla="val -79529"/>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1400" dirty="0">
                <a:solidFill>
                  <a:srgbClr val="FFFFFF"/>
                </a:solidFill>
                <a:latin typeface="Arial"/>
              </a:rPr>
              <a:t>“I notice you are very quiet at the moment”</a:t>
            </a:r>
          </a:p>
        </p:txBody>
      </p:sp>
      <p:sp>
        <p:nvSpPr>
          <p:cNvPr id="8" name="Rounded Rectangular Callout 7"/>
          <p:cNvSpPr/>
          <p:nvPr/>
        </p:nvSpPr>
        <p:spPr>
          <a:xfrm>
            <a:off x="3435503" y="777407"/>
            <a:ext cx="1590491" cy="854002"/>
          </a:xfrm>
          <a:prstGeom prst="wedgeRoundRectCallout">
            <a:avLst>
              <a:gd name="adj1" fmla="val -3608"/>
              <a:gd name="adj2" fmla="val 98278"/>
              <a:gd name="adj3" fmla="val 16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1400" dirty="0">
                <a:solidFill>
                  <a:srgbClr val="FFFFFF"/>
                </a:solidFill>
                <a:latin typeface="Arial"/>
              </a:rPr>
              <a:t>“Help me understand”</a:t>
            </a:r>
          </a:p>
        </p:txBody>
      </p:sp>
      <p:sp>
        <p:nvSpPr>
          <p:cNvPr id="9" name="Rounded Rectangular Callout 8"/>
          <p:cNvSpPr/>
          <p:nvPr/>
        </p:nvSpPr>
        <p:spPr>
          <a:xfrm>
            <a:off x="3375926" y="2120161"/>
            <a:ext cx="1590492" cy="853200"/>
          </a:xfrm>
          <a:prstGeom prst="wedgeRoundRectCallout">
            <a:avLst>
              <a:gd name="adj1" fmla="val 17640"/>
              <a:gd name="adj2" fmla="val 110833"/>
              <a:gd name="adj3" fmla="val 16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1400" dirty="0">
                <a:solidFill>
                  <a:srgbClr val="FFFFFF"/>
                </a:solidFill>
                <a:latin typeface="Arial"/>
              </a:rPr>
              <a:t>“Can you tell me more about that”</a:t>
            </a:r>
          </a:p>
        </p:txBody>
      </p:sp>
      <p:sp>
        <p:nvSpPr>
          <p:cNvPr id="13" name="Rounded Rectangular Callout 9">
            <a:extLst>
              <a:ext uri="{FF2B5EF4-FFF2-40B4-BE49-F238E27FC236}">
                <a16:creationId xmlns:a16="http://schemas.microsoft.com/office/drawing/2014/main" id="{A1B247C6-53B7-43EF-98D7-B5C4ED23C636}"/>
              </a:ext>
            </a:extLst>
          </p:cNvPr>
          <p:cNvSpPr/>
          <p:nvPr/>
        </p:nvSpPr>
        <p:spPr>
          <a:xfrm>
            <a:off x="3375218" y="3606892"/>
            <a:ext cx="1591200" cy="1363486"/>
          </a:xfrm>
          <a:prstGeom prst="wedgeRoundRectCallout">
            <a:avLst>
              <a:gd name="adj1" fmla="val -40205"/>
              <a:gd name="adj2" fmla="val -83102"/>
              <a:gd name="adj3" fmla="val 16667"/>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GB" sz="1400" dirty="0">
                <a:solidFill>
                  <a:srgbClr val="FFFFFF"/>
                </a:solidFill>
                <a:latin typeface="Arial"/>
              </a:rPr>
              <a:t>“I have noticed X and would like to understand more about that”</a:t>
            </a:r>
          </a:p>
        </p:txBody>
      </p:sp>
      <p:sp>
        <p:nvSpPr>
          <p:cNvPr id="4" name="Slide Number Placeholder 3">
            <a:extLst>
              <a:ext uri="{C183D7F6-B498-43B3-948B-1728B52AA6E4}">
                <adec:decorative xmlns:adec="http://schemas.microsoft.com/office/drawing/2017/decorative" val="1"/>
              </a:ext>
            </a:extLst>
          </p:cNvPr>
          <p:cNvSpPr>
            <a:spLocks noGrp="1"/>
          </p:cNvSpPr>
          <p:nvPr>
            <p:ph type="sldNum" sz="quarter" idx="12"/>
          </p:nvPr>
        </p:nvSpPr>
        <p:spPr/>
        <p:txBody>
          <a:bodyPr/>
          <a:lstStyle/>
          <a:p>
            <a:pPr>
              <a:defRPr/>
            </a:pPr>
            <a:fld id="{5512AD5A-2C28-1D42-B971-4292A709C8F6}" type="slidenum">
              <a:rPr lang="en-US">
                <a:solidFill>
                  <a:srgbClr val="555859"/>
                </a:solidFill>
                <a:latin typeface="Arial"/>
              </a:rPr>
              <a:pPr>
                <a:defRPr/>
              </a:pPr>
              <a:t>40</a:t>
            </a:fld>
            <a:endParaRPr lang="en-US" dirty="0">
              <a:solidFill>
                <a:srgbClr val="555859"/>
              </a:solidFill>
              <a:latin typeface="Arial"/>
            </a:endParaRPr>
          </a:p>
        </p:txBody>
      </p:sp>
      <p:sp>
        <p:nvSpPr>
          <p:cNvPr id="10" name="Rounded Rectangular Callout 9"/>
          <p:cNvSpPr/>
          <p:nvPr/>
        </p:nvSpPr>
        <p:spPr>
          <a:xfrm>
            <a:off x="5990707" y="777407"/>
            <a:ext cx="2845074" cy="2591279"/>
          </a:xfrm>
          <a:prstGeom prst="wedgeRoundRectCallout">
            <a:avLst>
              <a:gd name="adj1" fmla="val -74433"/>
              <a:gd name="adj2" fmla="val -23098"/>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GB" sz="1400" dirty="0"/>
              <a:t>‘Sometimes we worry about what may happen if we tell someone what is going on (e.g. that we’ll get into trouble/that we’ve been told to keep it a secret/that we’ll upset people) – can you tell me what you are worried may happen if you tell someone what is going on?’</a:t>
            </a:r>
          </a:p>
        </p:txBody>
      </p:sp>
      <p:sp>
        <p:nvSpPr>
          <p:cNvPr id="11" name="Rounded Rectangular Callout 10"/>
          <p:cNvSpPr/>
          <p:nvPr/>
        </p:nvSpPr>
        <p:spPr>
          <a:xfrm>
            <a:off x="5990707" y="3624193"/>
            <a:ext cx="2845074" cy="1108655"/>
          </a:xfrm>
          <a:prstGeom prst="wedgeRoundRectCallout">
            <a:avLst>
              <a:gd name="adj1" fmla="val -75053"/>
              <a:gd name="adj2" fmla="val 501"/>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400" dirty="0">
                <a:solidFill>
                  <a:srgbClr val="FFFFFF"/>
                </a:solidFill>
                <a:latin typeface="Arial"/>
              </a:rPr>
              <a:t>‘Sometimes things happen that young people find really difficult to talk about”</a:t>
            </a:r>
          </a:p>
        </p:txBody>
      </p:sp>
    </p:spTree>
    <p:custDataLst>
      <p:tags r:id="rId1"/>
    </p:custDataLst>
    <p:extLst>
      <p:ext uri="{BB962C8B-B14F-4D97-AF65-F5344CB8AC3E}">
        <p14:creationId xmlns:p14="http://schemas.microsoft.com/office/powerpoint/2010/main" val="305557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
                                            <p:txEl>
                                              <p:pRg st="0" end="0"/>
                                            </p:txEl>
                                          </p:spTgt>
                                        </p:tgtEl>
                                        <p:attrNameLst>
                                          <p:attrName>style.visibility</p:attrName>
                                        </p:attrNameLst>
                                      </p:cBhvr>
                                      <p:to>
                                        <p:strVal val="visible"/>
                                      </p:to>
                                    </p:set>
                                    <p:anim calcmode="lin" valueType="num">
                                      <p:cBhvr additive="base">
                                        <p:cTn id="29"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6" grpId="0" animBg="1"/>
      <p:bldP spid="8" grpId="0" animBg="1"/>
      <p:bldP spid="9" grpId="0" animBg="1"/>
      <p:bldP spid="10" grpId="0" animBg="1"/>
      <p:bldP spid="1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48F3A-593E-4EDC-A421-A67D46897D31}"/>
              </a:ext>
            </a:extLst>
          </p:cNvPr>
          <p:cNvSpPr>
            <a:spLocks noGrp="1"/>
          </p:cNvSpPr>
          <p:nvPr>
            <p:ph type="title"/>
          </p:nvPr>
        </p:nvSpPr>
        <p:spPr/>
        <p:txBody>
          <a:bodyPr/>
          <a:lstStyle/>
          <a:p>
            <a:r>
              <a:rPr lang="en-GB" b="1" dirty="0"/>
              <a:t>Continuum of question types</a:t>
            </a:r>
          </a:p>
        </p:txBody>
      </p:sp>
      <p:graphicFrame>
        <p:nvGraphicFramePr>
          <p:cNvPr id="5" name="Table 5">
            <a:extLst>
              <a:ext uri="{FF2B5EF4-FFF2-40B4-BE49-F238E27FC236}">
                <a16:creationId xmlns:a16="http://schemas.microsoft.com/office/drawing/2014/main" id="{F3F834A6-5852-4A6E-A652-4429F21A165F}"/>
              </a:ext>
            </a:extLst>
          </p:cNvPr>
          <p:cNvGraphicFramePr>
            <a:graphicFrameLocks noGrp="1"/>
          </p:cNvGraphicFramePr>
          <p:nvPr>
            <p:ph idx="1"/>
            <p:extLst>
              <p:ext uri="{D42A27DB-BD31-4B8C-83A1-F6EECF244321}">
                <p14:modId xmlns:p14="http://schemas.microsoft.com/office/powerpoint/2010/main" val="47261865"/>
              </p:ext>
            </p:extLst>
          </p:nvPr>
        </p:nvGraphicFramePr>
        <p:xfrm>
          <a:off x="253495" y="879233"/>
          <a:ext cx="8659596" cy="3739618"/>
        </p:xfrm>
        <a:graphic>
          <a:graphicData uri="http://schemas.openxmlformats.org/drawingml/2006/table">
            <a:tbl>
              <a:tblPr firstRow="1" bandRow="1">
                <a:tableStyleId>{5940675A-B579-460E-94D1-54222C63F5DA}</a:tableStyleId>
              </a:tblPr>
              <a:tblGrid>
                <a:gridCol w="1443266">
                  <a:extLst>
                    <a:ext uri="{9D8B030D-6E8A-4147-A177-3AD203B41FA5}">
                      <a16:colId xmlns:a16="http://schemas.microsoft.com/office/drawing/2014/main" val="1101549887"/>
                    </a:ext>
                  </a:extLst>
                </a:gridCol>
                <a:gridCol w="1443266">
                  <a:extLst>
                    <a:ext uri="{9D8B030D-6E8A-4147-A177-3AD203B41FA5}">
                      <a16:colId xmlns:a16="http://schemas.microsoft.com/office/drawing/2014/main" val="2073244500"/>
                    </a:ext>
                  </a:extLst>
                </a:gridCol>
                <a:gridCol w="1443266">
                  <a:extLst>
                    <a:ext uri="{9D8B030D-6E8A-4147-A177-3AD203B41FA5}">
                      <a16:colId xmlns:a16="http://schemas.microsoft.com/office/drawing/2014/main" val="3311980308"/>
                    </a:ext>
                  </a:extLst>
                </a:gridCol>
                <a:gridCol w="1443266">
                  <a:extLst>
                    <a:ext uri="{9D8B030D-6E8A-4147-A177-3AD203B41FA5}">
                      <a16:colId xmlns:a16="http://schemas.microsoft.com/office/drawing/2014/main" val="955736383"/>
                    </a:ext>
                  </a:extLst>
                </a:gridCol>
                <a:gridCol w="1443266">
                  <a:extLst>
                    <a:ext uri="{9D8B030D-6E8A-4147-A177-3AD203B41FA5}">
                      <a16:colId xmlns:a16="http://schemas.microsoft.com/office/drawing/2014/main" val="2253757876"/>
                    </a:ext>
                  </a:extLst>
                </a:gridCol>
                <a:gridCol w="1443266">
                  <a:extLst>
                    <a:ext uri="{9D8B030D-6E8A-4147-A177-3AD203B41FA5}">
                      <a16:colId xmlns:a16="http://schemas.microsoft.com/office/drawing/2014/main" val="2784716727"/>
                    </a:ext>
                  </a:extLst>
                </a:gridCol>
              </a:tblGrid>
              <a:tr h="965938">
                <a:tc>
                  <a:txBody>
                    <a:bodyPr/>
                    <a:lstStyle/>
                    <a:p>
                      <a:r>
                        <a:rPr lang="en-GB" sz="1600" b="1" dirty="0">
                          <a:solidFill>
                            <a:schemeClr val="tx1"/>
                          </a:solidFill>
                        </a:rPr>
                        <a:t>General invitations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GB" sz="1600" b="1" dirty="0">
                          <a:solidFill>
                            <a:schemeClr val="tx1"/>
                          </a:solidFill>
                        </a:rPr>
                        <a:t>Cued invitations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GB" sz="1600" b="1" dirty="0">
                          <a:solidFill>
                            <a:schemeClr val="tx1"/>
                          </a:solidFill>
                        </a:rPr>
                        <a:t>Open ended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GB" sz="1600" b="1" dirty="0">
                          <a:solidFill>
                            <a:schemeClr val="tx1"/>
                          </a:solidFill>
                        </a:rPr>
                        <a:t>Closed ended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r>
                        <a:rPr lang="en-GB" sz="1600" b="1" dirty="0">
                          <a:solidFill>
                            <a:schemeClr val="tx1"/>
                          </a:solidFill>
                        </a:rPr>
                        <a:t>Option posing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r>
                        <a:rPr lang="en-GB" sz="1600" b="1" dirty="0">
                          <a:solidFill>
                            <a:schemeClr val="tx1"/>
                          </a:solidFill>
                        </a:rPr>
                        <a:t>Suggestively worded questions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extLst>
                  <a:ext uri="{0D108BD9-81ED-4DB2-BD59-A6C34878D82A}">
                    <a16:rowId xmlns:a16="http://schemas.microsoft.com/office/drawing/2014/main" val="14248141"/>
                  </a:ext>
                </a:extLst>
              </a:tr>
              <a:tr h="277368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600" kern="1200" dirty="0">
                          <a:solidFill>
                            <a:schemeClr val="dk1"/>
                          </a:solidFill>
                          <a:effectLst/>
                        </a:rPr>
                        <a:t>Open questions inviting the child to tell in their own words unprompted, encouraging longer answers</a:t>
                      </a:r>
                      <a:endParaRPr lang="en-GB" sz="1600" kern="1200" dirty="0">
                        <a:solidFill>
                          <a:schemeClr val="dk1"/>
                        </a:solidFill>
                        <a:effectLst/>
                      </a:endParaRPr>
                    </a:p>
                    <a:p>
                      <a:endParaRPr lang="en-GB"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GB" sz="1600" dirty="0"/>
                        <a:t>Open questions using a cue from the child or undisputed facts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r>
                        <a:rPr lang="en-GB" sz="1600" dirty="0"/>
                        <a:t>‘Who’, ‘what’, ‘when’, ‘where’, ‘how’ questions which invite a narrative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GB" sz="1600" dirty="0"/>
                        <a:t>‘Who’, ‘what’, ‘when’, ‘where’, ‘how’ questions which can be answered in one word or a few words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r>
                        <a:rPr lang="en-GB" sz="1600" dirty="0"/>
                        <a:t>Questions that can be answered “yes” or “no”, or that prompt the child to select from given choices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99"/>
                    </a:solidFill>
                  </a:tcPr>
                </a:tc>
                <a:tc>
                  <a:txBody>
                    <a:bodyPr/>
                    <a:lstStyle/>
                    <a:p>
                      <a:r>
                        <a:rPr lang="en-GB" sz="1600" dirty="0"/>
                        <a:t>Questions that force the response in a specific direction, or use false or unknown information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7C80"/>
                    </a:solidFill>
                  </a:tcPr>
                </a:tc>
                <a:extLst>
                  <a:ext uri="{0D108BD9-81ED-4DB2-BD59-A6C34878D82A}">
                    <a16:rowId xmlns:a16="http://schemas.microsoft.com/office/drawing/2014/main" val="4086700527"/>
                  </a:ext>
                </a:extLst>
              </a:tr>
            </a:tbl>
          </a:graphicData>
        </a:graphic>
      </p:graphicFrame>
      <p:sp>
        <p:nvSpPr>
          <p:cNvPr id="4" name="Slide Number Placeholder 3">
            <a:extLst>
              <a:ext uri="{FF2B5EF4-FFF2-40B4-BE49-F238E27FC236}">
                <a16:creationId xmlns:a16="http://schemas.microsoft.com/office/drawing/2014/main" id="{25D82D2B-A294-464F-8702-A92683310E91}"/>
              </a:ext>
            </a:extLst>
          </p:cNvPr>
          <p:cNvSpPr>
            <a:spLocks noGrp="1"/>
          </p:cNvSpPr>
          <p:nvPr>
            <p:ph type="sldNum" sz="quarter" idx="12"/>
          </p:nvPr>
        </p:nvSpPr>
        <p:spPr/>
        <p:txBody>
          <a:bodyPr/>
          <a:lstStyle/>
          <a:p>
            <a:pPr defTabSz="914378"/>
            <a:fld id="{5512AD5A-2C28-1D42-B971-4292A709C8F6}" type="slidenum">
              <a:rPr lang="en-US">
                <a:solidFill>
                  <a:srgbClr val="555859"/>
                </a:solidFill>
                <a:latin typeface="Arial" panose="020B0604020202020204"/>
              </a:rPr>
              <a:pPr defTabSz="914378"/>
              <a:t>41</a:t>
            </a:fld>
            <a:endParaRPr lang="en-US" dirty="0">
              <a:solidFill>
                <a:srgbClr val="555859"/>
              </a:solidFill>
              <a:latin typeface="Arial" panose="020B0604020202020204"/>
            </a:endParaRPr>
          </a:p>
        </p:txBody>
      </p:sp>
    </p:spTree>
    <p:extLst>
      <p:ext uri="{BB962C8B-B14F-4D97-AF65-F5344CB8AC3E}">
        <p14:creationId xmlns:p14="http://schemas.microsoft.com/office/powerpoint/2010/main" val="30035534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782D3-A123-432F-A8CD-8187B17D99F5}"/>
              </a:ext>
            </a:extLst>
          </p:cNvPr>
          <p:cNvSpPr>
            <a:spLocks noGrp="1"/>
          </p:cNvSpPr>
          <p:nvPr>
            <p:ph type="title"/>
          </p:nvPr>
        </p:nvSpPr>
        <p:spPr/>
        <p:txBody>
          <a:bodyPr/>
          <a:lstStyle/>
          <a:p>
            <a:r>
              <a:rPr lang="en-GB" b="1" dirty="0"/>
              <a:t>Asking specific questions</a:t>
            </a:r>
          </a:p>
        </p:txBody>
      </p:sp>
      <p:sp>
        <p:nvSpPr>
          <p:cNvPr id="3" name="Content Placeholder 2">
            <a:extLst>
              <a:ext uri="{FF2B5EF4-FFF2-40B4-BE49-F238E27FC236}">
                <a16:creationId xmlns:a16="http://schemas.microsoft.com/office/drawing/2014/main" id="{D24219D2-8983-440B-B0F2-F70A54E13298}"/>
              </a:ext>
            </a:extLst>
          </p:cNvPr>
          <p:cNvSpPr>
            <a:spLocks noGrp="1"/>
          </p:cNvSpPr>
          <p:nvPr>
            <p:ph idx="1"/>
          </p:nvPr>
        </p:nvSpPr>
        <p:spPr/>
        <p:txBody>
          <a:bodyPr>
            <a:normAutofit/>
          </a:bodyPr>
          <a:lstStyle/>
          <a:p>
            <a:r>
              <a:rPr lang="en-GB" sz="1600" dirty="0"/>
              <a:t>To ensure the young person’s safety, you may need to ask them specific questions, particularly questions beginning with ‘</a:t>
            </a:r>
            <a:r>
              <a:rPr lang="en-GB" sz="1600" b="1" dirty="0">
                <a:solidFill>
                  <a:schemeClr val="accent6"/>
                </a:solidFill>
              </a:rPr>
              <a:t>who</a:t>
            </a:r>
            <a:r>
              <a:rPr lang="en-GB" sz="1600" dirty="0">
                <a:solidFill>
                  <a:schemeClr val="accent6"/>
                </a:solidFill>
              </a:rPr>
              <a:t>’, </a:t>
            </a:r>
            <a:r>
              <a:rPr lang="en-GB" sz="1600" dirty="0"/>
              <a:t>‘</a:t>
            </a:r>
            <a:r>
              <a:rPr lang="en-GB" sz="1600" b="1" dirty="0">
                <a:solidFill>
                  <a:schemeClr val="accent3"/>
                </a:solidFill>
              </a:rPr>
              <a:t>what</a:t>
            </a:r>
            <a:r>
              <a:rPr lang="en-GB" sz="1600" dirty="0"/>
              <a:t>’, </a:t>
            </a:r>
            <a:r>
              <a:rPr lang="en-GB" sz="1600" dirty="0">
                <a:solidFill>
                  <a:schemeClr val="accent5"/>
                </a:solidFill>
              </a:rPr>
              <a:t>‘</a:t>
            </a:r>
            <a:r>
              <a:rPr lang="en-GB" sz="1600" b="1" dirty="0">
                <a:solidFill>
                  <a:schemeClr val="accent5"/>
                </a:solidFill>
              </a:rPr>
              <a:t>where</a:t>
            </a:r>
            <a:r>
              <a:rPr lang="en-GB" sz="1600" dirty="0">
                <a:solidFill>
                  <a:schemeClr val="accent5"/>
                </a:solidFill>
              </a:rPr>
              <a:t>’ </a:t>
            </a:r>
            <a:r>
              <a:rPr lang="en-GB" sz="1600" dirty="0"/>
              <a:t>and </a:t>
            </a:r>
            <a:r>
              <a:rPr lang="en-GB" sz="1600" dirty="0">
                <a:solidFill>
                  <a:schemeClr val="accent1"/>
                </a:solidFill>
              </a:rPr>
              <a:t>‘</a:t>
            </a:r>
            <a:r>
              <a:rPr lang="en-GB" sz="1600" b="1" dirty="0">
                <a:solidFill>
                  <a:schemeClr val="accent1"/>
                </a:solidFill>
              </a:rPr>
              <a:t>when</a:t>
            </a:r>
            <a:r>
              <a:rPr lang="en-GB" sz="1600" dirty="0">
                <a:solidFill>
                  <a:schemeClr val="accent1"/>
                </a:solidFill>
              </a:rPr>
              <a:t>’: </a:t>
            </a:r>
          </a:p>
          <a:p>
            <a:endParaRPr lang="en-GB" sz="1600" dirty="0"/>
          </a:p>
          <a:p>
            <a:r>
              <a:rPr lang="en-GB" sz="1600" dirty="0"/>
              <a:t>Typical questions might be </a:t>
            </a:r>
          </a:p>
          <a:p>
            <a:pPr marL="285750" indent="-285750">
              <a:buFont typeface="Arial" panose="020B0604020202020204" pitchFamily="34" charset="0"/>
              <a:buChar char="•"/>
            </a:pPr>
            <a:r>
              <a:rPr lang="en-GB" sz="1600" b="1" dirty="0">
                <a:solidFill>
                  <a:schemeClr val="accent6"/>
                </a:solidFill>
              </a:rPr>
              <a:t>“</a:t>
            </a:r>
            <a:r>
              <a:rPr lang="en-GB" sz="1600" b="1" u="sng" dirty="0">
                <a:solidFill>
                  <a:schemeClr val="accent6"/>
                </a:solidFill>
              </a:rPr>
              <a:t>Who</a:t>
            </a:r>
            <a:r>
              <a:rPr lang="en-GB" sz="1600" b="1" dirty="0">
                <a:solidFill>
                  <a:schemeClr val="accent6"/>
                </a:solidFill>
              </a:rPr>
              <a:t> will be at home when you go home later?” </a:t>
            </a:r>
          </a:p>
          <a:p>
            <a:pPr marL="285750" indent="-285750">
              <a:buFont typeface="Arial" panose="020B0604020202020204" pitchFamily="34" charset="0"/>
              <a:buChar char="•"/>
            </a:pPr>
            <a:r>
              <a:rPr lang="en-GB" sz="1600" b="1" dirty="0">
                <a:solidFill>
                  <a:schemeClr val="accent3"/>
                </a:solidFill>
              </a:rPr>
              <a:t>“</a:t>
            </a:r>
            <a:r>
              <a:rPr lang="en-GB" sz="1600" b="1" u="sng" dirty="0">
                <a:solidFill>
                  <a:schemeClr val="accent3"/>
                </a:solidFill>
              </a:rPr>
              <a:t>What</a:t>
            </a:r>
            <a:r>
              <a:rPr lang="en-GB" sz="1600" b="1" dirty="0">
                <a:solidFill>
                  <a:schemeClr val="accent3"/>
                </a:solidFill>
              </a:rPr>
              <a:t> else happened?”</a:t>
            </a:r>
          </a:p>
          <a:p>
            <a:pPr marL="285750" indent="-285750">
              <a:buFont typeface="Arial" panose="020B0604020202020204" pitchFamily="34" charset="0"/>
              <a:buChar char="•"/>
            </a:pPr>
            <a:r>
              <a:rPr lang="en-GB" sz="1600" b="1" dirty="0">
                <a:solidFill>
                  <a:schemeClr val="accent2"/>
                </a:solidFill>
              </a:rPr>
              <a:t>Can you tell me </a:t>
            </a:r>
            <a:r>
              <a:rPr lang="en-GB" sz="1600" b="1" u="sng" dirty="0">
                <a:solidFill>
                  <a:schemeClr val="accent2"/>
                </a:solidFill>
              </a:rPr>
              <a:t>where</a:t>
            </a:r>
            <a:r>
              <a:rPr lang="en-GB" sz="1600" b="1" dirty="0">
                <a:solidFill>
                  <a:schemeClr val="accent2"/>
                </a:solidFill>
              </a:rPr>
              <a:t> they touched you?”</a:t>
            </a:r>
          </a:p>
          <a:p>
            <a:pPr marL="285750" indent="-285750">
              <a:buFont typeface="Arial" panose="020B0604020202020204" pitchFamily="34" charset="0"/>
              <a:buChar char="•"/>
            </a:pPr>
            <a:r>
              <a:rPr lang="en-GB" sz="1600" b="1" dirty="0">
                <a:solidFill>
                  <a:schemeClr val="accent1"/>
                </a:solidFill>
              </a:rPr>
              <a:t>“Tell me </a:t>
            </a:r>
            <a:r>
              <a:rPr lang="en-GB" sz="1600" b="1" u="sng" dirty="0">
                <a:solidFill>
                  <a:schemeClr val="accent1"/>
                </a:solidFill>
              </a:rPr>
              <a:t>when</a:t>
            </a:r>
            <a:r>
              <a:rPr lang="en-GB" sz="1600" b="1" dirty="0">
                <a:solidFill>
                  <a:schemeClr val="accent1"/>
                </a:solidFill>
              </a:rPr>
              <a:t> that last happened.” </a:t>
            </a:r>
          </a:p>
          <a:p>
            <a:endParaRPr lang="en-GB" sz="1600" dirty="0"/>
          </a:p>
          <a:p>
            <a:r>
              <a:rPr lang="en-GB" sz="1600" dirty="0"/>
              <a:t>If the child has told you they have been hurt by someone but hasn’t given you enough detail to know who the person is, you may ask, “</a:t>
            </a:r>
            <a:r>
              <a:rPr lang="en-GB" sz="1600" b="1" dirty="0">
                <a:solidFill>
                  <a:schemeClr val="accent3"/>
                </a:solidFill>
              </a:rPr>
              <a:t>Can you tell me </a:t>
            </a:r>
            <a:r>
              <a:rPr lang="en-GB" sz="1600" b="1" dirty="0">
                <a:solidFill>
                  <a:schemeClr val="accent6"/>
                </a:solidFill>
              </a:rPr>
              <a:t>who</a:t>
            </a:r>
            <a:r>
              <a:rPr lang="en-GB" sz="1600" b="1" dirty="0">
                <a:solidFill>
                  <a:schemeClr val="accent3"/>
                </a:solidFill>
              </a:rPr>
              <a:t> that is</a:t>
            </a:r>
            <a:r>
              <a:rPr lang="en-GB" sz="1600" dirty="0"/>
              <a:t>?</a:t>
            </a:r>
          </a:p>
        </p:txBody>
      </p:sp>
      <p:sp>
        <p:nvSpPr>
          <p:cNvPr id="4" name="Slide Number Placeholder 3">
            <a:extLst>
              <a:ext uri="{FF2B5EF4-FFF2-40B4-BE49-F238E27FC236}">
                <a16:creationId xmlns:a16="http://schemas.microsoft.com/office/drawing/2014/main" id="{30066A24-B942-4F9C-9741-1F5DA29C64AE}"/>
              </a:ext>
            </a:extLst>
          </p:cNvPr>
          <p:cNvSpPr>
            <a:spLocks noGrp="1"/>
          </p:cNvSpPr>
          <p:nvPr>
            <p:ph type="sldNum" sz="quarter" idx="12"/>
          </p:nvPr>
        </p:nvSpPr>
        <p:spPr/>
        <p:txBody>
          <a:bodyPr/>
          <a:lstStyle/>
          <a:p>
            <a:fld id="{5512AD5A-2C28-1D42-B971-4292A709C8F6}" type="slidenum">
              <a:rPr lang="en-US" smtClean="0"/>
              <a:pPr/>
              <a:t>42</a:t>
            </a:fld>
            <a:endParaRPr lang="en-US" dirty="0"/>
          </a:p>
        </p:txBody>
      </p:sp>
    </p:spTree>
    <p:extLst>
      <p:ext uri="{BB962C8B-B14F-4D97-AF65-F5344CB8AC3E}">
        <p14:creationId xmlns:p14="http://schemas.microsoft.com/office/powerpoint/2010/main" val="32966804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Grp="1"/>
          </p:cNvSpPr>
          <p:nvPr>
            <p:ph idx="1"/>
          </p:nvPr>
        </p:nvSpPr>
        <p:spPr/>
        <p:txBody>
          <a:bodyPr rtlCol="0">
            <a:normAutofit/>
          </a:bodyPr>
          <a:lstStyle/>
          <a:p>
            <a:pPr>
              <a:defRPr/>
            </a:pPr>
            <a:r>
              <a:rPr lang="en-GB" altLang="en-US" sz="1800" dirty="0"/>
              <a:t>Children </a:t>
            </a:r>
            <a:r>
              <a:rPr lang="en-GB" altLang="en-US" sz="1800" b="1" dirty="0">
                <a:solidFill>
                  <a:schemeClr val="accent6"/>
                </a:solidFill>
              </a:rPr>
              <a:t>rarely</a:t>
            </a:r>
            <a:r>
              <a:rPr lang="en-GB" altLang="en-US" sz="1800" dirty="0"/>
              <a:t> give fictitious accounts about having been abused and false allegations have been found to be rare.</a:t>
            </a:r>
            <a:endParaRPr lang="en-GB" sz="1800" i="1" dirty="0"/>
          </a:p>
          <a:p>
            <a:pPr algn="ctr"/>
            <a:endParaRPr lang="en-GB" sz="2400" i="1" dirty="0">
              <a:solidFill>
                <a:schemeClr val="accent6"/>
              </a:solidFill>
            </a:endParaRPr>
          </a:p>
          <a:p>
            <a:pPr algn="ctr"/>
            <a:r>
              <a:rPr lang="en-GB" sz="2700" i="1" dirty="0">
                <a:solidFill>
                  <a:schemeClr val="accent6"/>
                </a:solidFill>
              </a:rPr>
              <a:t>“The stigma of sexual abuse and trauma of disclosure should never be underestimated and the damage caused to children when they are not believed is immeasurable.”</a:t>
            </a:r>
          </a:p>
          <a:p>
            <a:pPr algn="ctr">
              <a:defRPr/>
            </a:pPr>
            <a:endParaRPr lang="en-GB" altLang="en-US" sz="2100" i="1" dirty="0">
              <a:solidFill>
                <a:schemeClr val="tx2"/>
              </a:solidFill>
            </a:endParaRPr>
          </a:p>
        </p:txBody>
      </p:sp>
      <p:sp>
        <p:nvSpPr>
          <p:cNvPr id="6" name="TextBox 5">
            <a:extLst>
              <a:ext uri="{FF2B5EF4-FFF2-40B4-BE49-F238E27FC236}">
                <a16:creationId xmlns:a16="http://schemas.microsoft.com/office/drawing/2014/main" id="{9793E6BE-3D3A-47CF-B5F9-FCE318DB7CDC}"/>
              </a:ext>
            </a:extLst>
          </p:cNvPr>
          <p:cNvSpPr txBox="1"/>
          <p:nvPr/>
        </p:nvSpPr>
        <p:spPr>
          <a:xfrm>
            <a:off x="628650" y="237579"/>
            <a:ext cx="4572000" cy="692497"/>
          </a:xfrm>
          <a:prstGeom prst="rect">
            <a:avLst/>
          </a:prstGeom>
          <a:noFill/>
        </p:spPr>
        <p:txBody>
          <a:bodyPr wrap="square">
            <a:spAutoFit/>
          </a:bodyPr>
          <a:lstStyle/>
          <a:p>
            <a:r>
              <a:rPr lang="en-GB" sz="2100" b="1" dirty="0">
                <a:solidFill>
                  <a:schemeClr val="tx2"/>
                </a:solidFill>
              </a:rPr>
              <a:t>Not being believed</a:t>
            </a:r>
            <a:r>
              <a:rPr lang="en-GB" sz="2100" b="1" dirty="0"/>
              <a:t>…</a:t>
            </a:r>
            <a:br>
              <a:rPr lang="en-GB" sz="2400" dirty="0"/>
            </a:br>
            <a:r>
              <a:rPr lang="en-GB" dirty="0"/>
              <a:t>Taskforce (March 2010)</a:t>
            </a:r>
          </a:p>
        </p:txBody>
      </p:sp>
    </p:spTree>
    <p:extLst>
      <p:ext uri="{BB962C8B-B14F-4D97-AF65-F5344CB8AC3E}">
        <p14:creationId xmlns:p14="http://schemas.microsoft.com/office/powerpoint/2010/main" val="36051427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91B06-8AC2-9647-907C-27386814C9C7}"/>
              </a:ext>
            </a:extLst>
          </p:cNvPr>
          <p:cNvSpPr>
            <a:spLocks noGrp="1"/>
          </p:cNvSpPr>
          <p:nvPr>
            <p:ph type="title"/>
          </p:nvPr>
        </p:nvSpPr>
        <p:spPr/>
        <p:txBody>
          <a:bodyPr/>
          <a:lstStyle/>
          <a:p>
            <a:r>
              <a:rPr lang="en-US" dirty="0"/>
              <a:t>Working with children who have been sexually abused</a:t>
            </a:r>
          </a:p>
        </p:txBody>
      </p:sp>
      <p:sp>
        <p:nvSpPr>
          <p:cNvPr id="3" name="Text Placeholder 2">
            <a:extLst>
              <a:ext uri="{FF2B5EF4-FFF2-40B4-BE49-F238E27FC236}">
                <a16:creationId xmlns:a16="http://schemas.microsoft.com/office/drawing/2014/main" id="{E2A62175-7AA3-DA4D-BD69-E4B6691A49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247C26-FAB7-154D-B846-43072B5602E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2AD5A-2C28-1D42-B971-4292A709C8F6}" type="slidenum">
              <a:rPr kumimoji="0" lang="en-US" sz="75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75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701640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0EECF-91EE-1736-5F8C-AAD1AA63C494}"/>
              </a:ext>
            </a:extLst>
          </p:cNvPr>
          <p:cNvSpPr>
            <a:spLocks noGrp="1"/>
          </p:cNvSpPr>
          <p:nvPr>
            <p:ph type="title"/>
          </p:nvPr>
        </p:nvSpPr>
        <p:spPr>
          <a:xfrm>
            <a:off x="629841" y="342900"/>
            <a:ext cx="2949178" cy="1200150"/>
          </a:xfrm>
        </p:spPr>
        <p:txBody>
          <a:bodyPr anchor="b">
            <a:normAutofit fontScale="90000"/>
          </a:bodyPr>
          <a:lstStyle/>
          <a:p>
            <a:r>
              <a:rPr lang="en-GB" sz="2025"/>
              <a:t>Recommendation 3:  Enquiries and Investigations</a:t>
            </a:r>
            <a:br>
              <a:rPr lang="en-GB" sz="2025"/>
            </a:br>
            <a:endParaRPr lang="en-GB" sz="2025"/>
          </a:p>
        </p:txBody>
      </p:sp>
      <p:pic>
        <p:nvPicPr>
          <p:cNvPr id="5" name="Picture 4">
            <a:extLst>
              <a:ext uri="{FF2B5EF4-FFF2-40B4-BE49-F238E27FC236}">
                <a16:creationId xmlns:a16="http://schemas.microsoft.com/office/drawing/2014/main" id="{0F6BDE4F-0A30-0381-1230-EE066AB545A6}"/>
              </a:ext>
            </a:extLst>
          </p:cNvPr>
          <p:cNvPicPr>
            <a:picLocks noChangeAspect="1"/>
          </p:cNvPicPr>
          <p:nvPr/>
        </p:nvPicPr>
        <p:blipFill>
          <a:blip r:embed="rId3"/>
          <a:stretch>
            <a:fillRect/>
          </a:stretch>
        </p:blipFill>
        <p:spPr>
          <a:xfrm>
            <a:off x="645835" y="1612549"/>
            <a:ext cx="2917189" cy="1911262"/>
          </a:xfrm>
          <a:prstGeom prst="rect">
            <a:avLst/>
          </a:prstGeom>
        </p:spPr>
      </p:pic>
      <p:graphicFrame>
        <p:nvGraphicFramePr>
          <p:cNvPr id="6" name="Content Placeholder 2">
            <a:extLst>
              <a:ext uri="{FF2B5EF4-FFF2-40B4-BE49-F238E27FC236}">
                <a16:creationId xmlns:a16="http://schemas.microsoft.com/office/drawing/2014/main" id="{AFCD8DC3-133D-DDBB-5942-57B53DEB8AF2}"/>
              </a:ext>
            </a:extLst>
          </p:cNvPr>
          <p:cNvGraphicFramePr>
            <a:graphicFrameLocks noGrp="1"/>
          </p:cNvGraphicFramePr>
          <p:nvPr>
            <p:ph idx="1"/>
          </p:nvPr>
        </p:nvGraphicFramePr>
        <p:xfrm>
          <a:off x="3887391" y="740571"/>
          <a:ext cx="4629150" cy="36552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476623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Investigation and support</a:t>
            </a:r>
          </a:p>
        </p:txBody>
      </p:sp>
      <p:sp>
        <p:nvSpPr>
          <p:cNvPr id="3" name="Content Placeholder 2"/>
          <p:cNvSpPr>
            <a:spLocks noGrp="1"/>
          </p:cNvSpPr>
          <p:nvPr>
            <p:ph sz="half" idx="1"/>
          </p:nvPr>
        </p:nvSpPr>
        <p:spPr>
          <a:xfrm>
            <a:off x="628652" y="1019908"/>
            <a:ext cx="5191991" cy="3656867"/>
          </a:xfrm>
        </p:spPr>
        <p:txBody>
          <a:bodyPr>
            <a:normAutofit fontScale="92500" lnSpcReduction="20000"/>
          </a:bodyPr>
          <a:lstStyle/>
          <a:p>
            <a:pPr marL="273044" indent="-273044">
              <a:lnSpc>
                <a:spcPct val="110000"/>
              </a:lnSpc>
              <a:buFont typeface="Arial" panose="020B0604020202020204" pitchFamily="34" charset="0"/>
              <a:buChar char="•"/>
            </a:pPr>
            <a:r>
              <a:rPr lang="en-GB" sz="1500" dirty="0"/>
              <a:t>The child’s wellbeing </a:t>
            </a:r>
            <a:r>
              <a:rPr lang="en-GB" sz="1500" b="1" dirty="0">
                <a:solidFill>
                  <a:schemeClr val="accent4"/>
                </a:solidFill>
              </a:rPr>
              <a:t>MUST</a:t>
            </a:r>
            <a:r>
              <a:rPr lang="en-GB" sz="1500" dirty="0"/>
              <a:t> always be the main priority, not the effect that supporting a child will have on the investigation.</a:t>
            </a:r>
          </a:p>
          <a:p>
            <a:pPr marL="273044" indent="-273044">
              <a:lnSpc>
                <a:spcPct val="110000"/>
              </a:lnSpc>
              <a:buFont typeface="Arial" panose="020B0604020202020204" pitchFamily="34" charset="0"/>
              <a:buChar char="•"/>
            </a:pPr>
            <a:r>
              <a:rPr lang="en-GB" sz="1500" dirty="0"/>
              <a:t>If an investigation is launched then the child </a:t>
            </a:r>
            <a:r>
              <a:rPr lang="en-GB" sz="1500" b="1" dirty="0">
                <a:solidFill>
                  <a:schemeClr val="accent4"/>
                </a:solidFill>
              </a:rPr>
              <a:t>MUST</a:t>
            </a:r>
            <a:r>
              <a:rPr lang="en-GB" sz="1500" dirty="0"/>
              <a:t> be supported to ensure their wellbeing, both physical and emotional, are met. </a:t>
            </a:r>
          </a:p>
          <a:p>
            <a:pPr marL="273044" indent="-273044">
              <a:lnSpc>
                <a:spcPct val="110000"/>
              </a:lnSpc>
              <a:buFont typeface="Arial" panose="020B0604020202020204" pitchFamily="34" charset="0"/>
              <a:buChar char="•"/>
            </a:pPr>
            <a:r>
              <a:rPr lang="en-GB" sz="1500" dirty="0"/>
              <a:t>This needs to run </a:t>
            </a:r>
            <a:r>
              <a:rPr lang="en-GB" sz="1500" b="1" dirty="0">
                <a:solidFill>
                  <a:schemeClr val="accent4"/>
                </a:solidFill>
              </a:rPr>
              <a:t>ALONGSIDE</a:t>
            </a:r>
            <a:r>
              <a:rPr lang="en-GB" sz="1500" dirty="0"/>
              <a:t> a police investigation not after the police investigation. </a:t>
            </a:r>
          </a:p>
          <a:p>
            <a:pPr marL="273044" indent="-273044">
              <a:lnSpc>
                <a:spcPct val="110000"/>
              </a:lnSpc>
              <a:buFont typeface="Arial" panose="020B0604020202020204" pitchFamily="34" charset="0"/>
              <a:buChar char="•"/>
            </a:pPr>
            <a:r>
              <a:rPr lang="en-GB" sz="1500" dirty="0"/>
              <a:t>Whilst there is police investigation ongoing there is no need for anyone supporting the child to ask any direct questions about what  has happened but if the child offers up further information as trust builds, then that should be passed on to the police. </a:t>
            </a:r>
          </a:p>
          <a:p>
            <a:pPr marL="273044" indent="-273044">
              <a:lnSpc>
                <a:spcPct val="110000"/>
              </a:lnSpc>
              <a:buFont typeface="Arial" panose="020B0604020202020204" pitchFamily="34" charset="0"/>
              <a:buChar char="•"/>
            </a:pPr>
            <a:r>
              <a:rPr lang="en-GB" sz="1500" dirty="0"/>
              <a:t>Regular investigation updates from the police to the  social worker should be passed on to the child/family if appropriate.</a:t>
            </a:r>
          </a:p>
          <a:p>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12"/>
          </p:nvPr>
        </p:nvSpPr>
        <p:spPr/>
        <p:txBody>
          <a:bodyPr/>
          <a:lstStyle/>
          <a:p>
            <a:pPr defTabSz="914378"/>
            <a:fld id="{5512AD5A-2C28-1D42-B971-4292A709C8F6}" type="slidenum">
              <a:rPr lang="en-US">
                <a:solidFill>
                  <a:srgbClr val="555859"/>
                </a:solidFill>
                <a:latin typeface="Arial" panose="020B0604020202020204"/>
              </a:rPr>
              <a:pPr defTabSz="914378"/>
              <a:t>46</a:t>
            </a:fld>
            <a:endParaRPr lang="en-US" dirty="0">
              <a:solidFill>
                <a:srgbClr val="555859"/>
              </a:solidFill>
              <a:latin typeface="Arial" panose="020B0604020202020204"/>
            </a:endParaRPr>
          </a:p>
        </p:txBody>
      </p:sp>
      <p:pic>
        <p:nvPicPr>
          <p:cNvPr id="6" name="Picture 5" descr="A picture containing tree, outdoor, person, road&#10;&#10;Description automatically generated">
            <a:extLst>
              <a:ext uri="{FF2B5EF4-FFF2-40B4-BE49-F238E27FC236}">
                <a16:creationId xmlns:a16="http://schemas.microsoft.com/office/drawing/2014/main" id="{2A412022-D85E-C280-1F76-AF10471AA57B}"/>
              </a:ext>
            </a:extLst>
          </p:cNvPr>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6076743" y="1056707"/>
            <a:ext cx="2686138" cy="3583266"/>
          </a:xfrm>
          <a:prstGeom prst="rect">
            <a:avLst/>
          </a:prstGeom>
        </p:spPr>
      </p:pic>
    </p:spTree>
    <p:extLst>
      <p:ext uri="{BB962C8B-B14F-4D97-AF65-F5344CB8AC3E}">
        <p14:creationId xmlns:p14="http://schemas.microsoft.com/office/powerpoint/2010/main" val="100390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E6436-869F-197A-D3B2-99950F08777F}"/>
              </a:ext>
            </a:extLst>
          </p:cNvPr>
          <p:cNvSpPr>
            <a:spLocks noGrp="1"/>
          </p:cNvSpPr>
          <p:nvPr>
            <p:ph type="title"/>
          </p:nvPr>
        </p:nvSpPr>
        <p:spPr/>
        <p:txBody>
          <a:bodyPr/>
          <a:lstStyle/>
          <a:p>
            <a:r>
              <a:rPr lang="en-GB" b="1" dirty="0"/>
              <a:t>Key messages on pre-trial therapy</a:t>
            </a:r>
          </a:p>
        </p:txBody>
      </p:sp>
      <p:sp>
        <p:nvSpPr>
          <p:cNvPr id="3" name="Content Placeholder 2">
            <a:extLst>
              <a:ext uri="{FF2B5EF4-FFF2-40B4-BE49-F238E27FC236}">
                <a16:creationId xmlns:a16="http://schemas.microsoft.com/office/drawing/2014/main" id="{AEC4DCDC-DF0C-D68A-DAC0-87FE88EA191B}"/>
              </a:ext>
            </a:extLst>
          </p:cNvPr>
          <p:cNvSpPr>
            <a:spLocks noGrp="1"/>
          </p:cNvSpPr>
          <p:nvPr>
            <p:ph idx="1"/>
          </p:nvPr>
        </p:nvSpPr>
        <p:spPr>
          <a:xfrm>
            <a:off x="628649" y="879233"/>
            <a:ext cx="7886700" cy="3536615"/>
          </a:xfrm>
        </p:spPr>
        <p:txBody>
          <a:bodyPr>
            <a:normAutofit/>
          </a:bodyPr>
          <a:lstStyle/>
          <a:p>
            <a:r>
              <a:rPr lang="en-GB" sz="1400" dirty="0"/>
              <a:t>Therapists and victims are encouraged to jointly agree on what type of therapy is best and when is the right time for such therapy. Neither the police nor the CPS may decide this.</a:t>
            </a:r>
          </a:p>
          <a:p>
            <a:r>
              <a:rPr lang="en-GB" sz="1400" dirty="0"/>
              <a:t>If a victim decides therapy would be helpful for them, it should not be delayed for any reason connected with a criminal investigation or prosecution. </a:t>
            </a:r>
          </a:p>
          <a:p>
            <a:r>
              <a:rPr lang="en-GB" sz="1400" dirty="0"/>
              <a:t>The CPS guidance explores the benefits of therapy for victims engaging in the criminal justice process. </a:t>
            </a:r>
          </a:p>
          <a:p>
            <a:r>
              <a:rPr lang="en-GB" sz="1400" dirty="0"/>
              <a:t>Certain therapeutic approaches are not recommended due to the impact they may have on criminal proceedings. </a:t>
            </a:r>
          </a:p>
          <a:p>
            <a:r>
              <a:rPr lang="en-GB" sz="1400" dirty="0"/>
              <a:t>Therapy notes can be requested by the police or prosecution if justification is given that they form part of a reasonable line of enquiry and with the consent of the victim (or their parent/carer).</a:t>
            </a:r>
          </a:p>
          <a:p>
            <a:r>
              <a:rPr lang="en-GB" sz="1400" dirty="0"/>
              <a:t>Therapists, investigators and prosecutors must comply with data protection legislation when processing therapy notes. </a:t>
            </a:r>
          </a:p>
          <a:p>
            <a:r>
              <a:rPr lang="en-GB" sz="1400" dirty="0"/>
              <a:t>Only in exceptional circumstances can a court order the release of notes against the wishes of the victim (or their parent/carer). </a:t>
            </a:r>
          </a:p>
        </p:txBody>
      </p:sp>
      <p:sp>
        <p:nvSpPr>
          <p:cNvPr id="4" name="Slide Number Placeholder 3">
            <a:extLst>
              <a:ext uri="{FF2B5EF4-FFF2-40B4-BE49-F238E27FC236}">
                <a16:creationId xmlns:a16="http://schemas.microsoft.com/office/drawing/2014/main" id="{3381E3ED-9126-335D-6844-7F135AC2E976}"/>
              </a:ext>
            </a:extLst>
          </p:cNvPr>
          <p:cNvSpPr>
            <a:spLocks noGrp="1"/>
          </p:cNvSpPr>
          <p:nvPr>
            <p:ph type="sldNum" sz="quarter" idx="12"/>
          </p:nvPr>
        </p:nvSpPr>
        <p:spPr/>
        <p:txBody>
          <a:bodyPr/>
          <a:lstStyle/>
          <a:p>
            <a:pPr defTabSz="914378"/>
            <a:fld id="{5512AD5A-2C28-1D42-B971-4292A709C8F6}" type="slidenum">
              <a:rPr lang="en-US">
                <a:solidFill>
                  <a:srgbClr val="555859"/>
                </a:solidFill>
                <a:latin typeface="Arial" panose="020B0604020202020204"/>
              </a:rPr>
              <a:pPr defTabSz="914378"/>
              <a:t>47</a:t>
            </a:fld>
            <a:endParaRPr lang="en-US" dirty="0">
              <a:solidFill>
                <a:srgbClr val="555859"/>
              </a:solidFill>
              <a:latin typeface="Arial" panose="020B0604020202020204"/>
            </a:endParaRPr>
          </a:p>
        </p:txBody>
      </p:sp>
      <p:sp>
        <p:nvSpPr>
          <p:cNvPr id="5" name="TextBox 4">
            <a:extLst>
              <a:ext uri="{FF2B5EF4-FFF2-40B4-BE49-F238E27FC236}">
                <a16:creationId xmlns:a16="http://schemas.microsoft.com/office/drawing/2014/main" id="{B2B7DA58-40AA-CD01-3162-2C4C6FA2B23D}"/>
              </a:ext>
            </a:extLst>
          </p:cNvPr>
          <p:cNvSpPr txBox="1"/>
          <p:nvPr/>
        </p:nvSpPr>
        <p:spPr>
          <a:xfrm>
            <a:off x="5688420" y="4443843"/>
            <a:ext cx="3817088" cy="307777"/>
          </a:xfrm>
          <a:prstGeom prst="rect">
            <a:avLst/>
          </a:prstGeom>
          <a:noFill/>
        </p:spPr>
        <p:txBody>
          <a:bodyPr wrap="square" rtlCol="0">
            <a:spAutoFit/>
          </a:bodyPr>
          <a:lstStyle/>
          <a:p>
            <a:pPr defTabSz="914378"/>
            <a:r>
              <a:rPr lang="en-GB" sz="1400" b="1" dirty="0">
                <a:solidFill>
                  <a:srgbClr val="702474"/>
                </a:solidFill>
                <a:latin typeface="Arial" panose="020B0604020202020204"/>
              </a:rPr>
              <a:t>Taken from the Bluestar project</a:t>
            </a:r>
          </a:p>
        </p:txBody>
      </p:sp>
    </p:spTree>
    <p:extLst>
      <p:ext uri="{BB962C8B-B14F-4D97-AF65-F5344CB8AC3E}">
        <p14:creationId xmlns:p14="http://schemas.microsoft.com/office/powerpoint/2010/main" val="238478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Interventions for children</a:t>
            </a:r>
          </a:p>
        </p:txBody>
      </p:sp>
      <p:sp>
        <p:nvSpPr>
          <p:cNvPr id="11267" name="Content Placeholder 2"/>
          <p:cNvSpPr>
            <a:spLocks noGrp="1"/>
          </p:cNvSpPr>
          <p:nvPr>
            <p:ph idx="1"/>
          </p:nvPr>
        </p:nvSpPr>
        <p:spPr>
          <a:xfrm>
            <a:off x="628649" y="905229"/>
            <a:ext cx="7886700" cy="3536615"/>
          </a:xfrm>
        </p:spPr>
        <p:txBody>
          <a:bodyPr>
            <a:noAutofit/>
          </a:bodyPr>
          <a:lstStyle/>
          <a:p>
            <a:pPr>
              <a:lnSpc>
                <a:spcPct val="100000"/>
              </a:lnSpc>
            </a:pPr>
            <a:r>
              <a:rPr lang="en-GB" altLang="en-US" sz="1400" dirty="0"/>
              <a:t>Trauma</a:t>
            </a:r>
          </a:p>
          <a:p>
            <a:pPr>
              <a:lnSpc>
                <a:spcPct val="100000"/>
              </a:lnSpc>
            </a:pPr>
            <a:r>
              <a:rPr lang="en-GB" altLang="en-US" sz="1400" dirty="0"/>
              <a:t>Mental health (including sleep issues)</a:t>
            </a:r>
          </a:p>
          <a:p>
            <a:pPr>
              <a:lnSpc>
                <a:spcPct val="100000"/>
              </a:lnSpc>
            </a:pPr>
            <a:r>
              <a:rPr lang="en-GB" altLang="en-US" sz="1400" dirty="0"/>
              <a:t>Sexuality, sexual development, sex education</a:t>
            </a:r>
          </a:p>
          <a:p>
            <a:pPr>
              <a:lnSpc>
                <a:spcPct val="100000"/>
              </a:lnSpc>
            </a:pPr>
            <a:r>
              <a:rPr lang="en-GB" altLang="en-US" sz="1400" dirty="0"/>
              <a:t>How and why abuse happens</a:t>
            </a:r>
          </a:p>
          <a:p>
            <a:pPr>
              <a:lnSpc>
                <a:spcPct val="100000"/>
              </a:lnSpc>
            </a:pPr>
            <a:r>
              <a:rPr lang="en-GB" altLang="en-US" sz="1400" dirty="0"/>
              <a:t>Self-esteem, assertiveness</a:t>
            </a:r>
          </a:p>
          <a:p>
            <a:pPr>
              <a:lnSpc>
                <a:spcPct val="100000"/>
              </a:lnSpc>
            </a:pPr>
            <a:r>
              <a:rPr lang="en-GB" altLang="en-US" sz="1400" dirty="0"/>
              <a:t>Brains and bodies</a:t>
            </a:r>
          </a:p>
          <a:p>
            <a:pPr>
              <a:lnSpc>
                <a:spcPct val="100000"/>
              </a:lnSpc>
            </a:pPr>
            <a:r>
              <a:rPr lang="en-GB" altLang="en-US" sz="1400" dirty="0"/>
              <a:t>Myth busting</a:t>
            </a:r>
          </a:p>
          <a:p>
            <a:pPr>
              <a:lnSpc>
                <a:spcPct val="100000"/>
              </a:lnSpc>
            </a:pPr>
            <a:r>
              <a:rPr lang="en-GB" altLang="en-US" sz="1400" dirty="0"/>
              <a:t>Sexually harmful behaviour</a:t>
            </a:r>
          </a:p>
          <a:p>
            <a:pPr>
              <a:lnSpc>
                <a:spcPct val="100000"/>
              </a:lnSpc>
            </a:pPr>
            <a:r>
              <a:rPr lang="en-GB" altLang="en-US" sz="1400" dirty="0"/>
              <a:t>Coping strategies</a:t>
            </a:r>
          </a:p>
          <a:p>
            <a:pPr>
              <a:lnSpc>
                <a:spcPct val="100000"/>
              </a:lnSpc>
            </a:pPr>
            <a:r>
              <a:rPr lang="en-GB" altLang="en-US" sz="1400" dirty="0"/>
              <a:t>Online issues</a:t>
            </a:r>
          </a:p>
          <a:p>
            <a:pPr>
              <a:lnSpc>
                <a:spcPct val="100000"/>
              </a:lnSpc>
            </a:pPr>
            <a:r>
              <a:rPr lang="en-GB" altLang="en-US" sz="1400" dirty="0"/>
              <a:t>Protective behaviours/keep safe work (NOT stand alone)</a:t>
            </a:r>
          </a:p>
          <a:p>
            <a:pPr>
              <a:lnSpc>
                <a:spcPct val="100000"/>
              </a:lnSpc>
            </a:pPr>
            <a:endParaRPr lang="en-GB" altLang="en-US" sz="1400" dirty="0"/>
          </a:p>
        </p:txBody>
      </p:sp>
      <p:pic>
        <p:nvPicPr>
          <p:cNvPr id="5122" name="Picture 2"/>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5318231" y="1802000"/>
            <a:ext cx="2619375" cy="1743075"/>
          </a:xfrm>
        </p:spPr>
      </p:pic>
    </p:spTree>
    <p:extLst>
      <p:ext uri="{BB962C8B-B14F-4D97-AF65-F5344CB8AC3E}">
        <p14:creationId xmlns:p14="http://schemas.microsoft.com/office/powerpoint/2010/main" val="28811070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AE3C1D75-2E70-5E64-31E3-4F07F619F108}"/>
              </a:ext>
            </a:extLst>
          </p:cNvPr>
          <p:cNvSpPr>
            <a:spLocks noGrp="1"/>
          </p:cNvSpPr>
          <p:nvPr>
            <p:ph sz="half" idx="14"/>
          </p:nvPr>
        </p:nvSpPr>
        <p:spPr>
          <a:xfrm>
            <a:off x="4636206" y="1428487"/>
            <a:ext cx="3886200" cy="3263504"/>
          </a:xfrm>
        </p:spPr>
        <p:txBody>
          <a:bodyPr>
            <a:normAutofit/>
          </a:bodyPr>
          <a:lstStyle/>
          <a:p>
            <a:r>
              <a:rPr lang="en-GB" sz="1800" i="1" dirty="0">
                <a:solidFill>
                  <a:schemeClr val="accent6"/>
                </a:solidFill>
              </a:rPr>
              <a:t>“She understood not only as a black woman being abused, sexually abused. She ticked all my boxes. Everything I said she got me. And I realised how important, how much I needed that. Someone that I could look at, I recognised, but understood me.” </a:t>
            </a:r>
          </a:p>
          <a:p>
            <a:r>
              <a:rPr lang="en-GB" sz="1800" dirty="0">
                <a:solidFill>
                  <a:schemeClr val="accent6"/>
                </a:solidFill>
              </a:rPr>
              <a:t>(Female focus group participant)</a:t>
            </a:r>
          </a:p>
        </p:txBody>
      </p:sp>
      <p:sp>
        <p:nvSpPr>
          <p:cNvPr id="13" name="Title 1">
            <a:extLst>
              <a:ext uri="{FF2B5EF4-FFF2-40B4-BE49-F238E27FC236}">
                <a16:creationId xmlns:a16="http://schemas.microsoft.com/office/drawing/2014/main" id="{3F8F25BA-F7E0-7D4D-9310-85F7ACE11AB5}"/>
              </a:ext>
            </a:extLst>
          </p:cNvPr>
          <p:cNvSpPr>
            <a:spLocks noGrp="1"/>
          </p:cNvSpPr>
          <p:nvPr>
            <p:ph type="title"/>
          </p:nvPr>
        </p:nvSpPr>
        <p:spPr/>
        <p:txBody>
          <a:bodyPr>
            <a:noAutofit/>
          </a:bodyPr>
          <a:lstStyle/>
          <a:p>
            <a:r>
              <a:rPr lang="en-GB" b="1" dirty="0"/>
              <a:t>Accessing support for ethnic minority communities </a:t>
            </a:r>
            <a:br>
              <a:rPr lang="en-GB" b="1" dirty="0"/>
            </a:br>
            <a:r>
              <a:rPr lang="en-GB" sz="1800" dirty="0"/>
              <a:t>Challenges</a:t>
            </a:r>
            <a:r>
              <a:rPr lang="en-GB" b="1" dirty="0"/>
              <a:t>			</a:t>
            </a:r>
            <a:br>
              <a:rPr lang="en-GB" b="1" dirty="0"/>
            </a:br>
            <a:endParaRPr lang="en-US" b="1" dirty="0"/>
          </a:p>
        </p:txBody>
      </p:sp>
      <p:sp>
        <p:nvSpPr>
          <p:cNvPr id="2" name="Content Placeholder 1"/>
          <p:cNvSpPr>
            <a:spLocks noGrp="1"/>
          </p:cNvSpPr>
          <p:nvPr>
            <p:ph sz="half" idx="1"/>
          </p:nvPr>
        </p:nvSpPr>
        <p:spPr>
          <a:xfrm>
            <a:off x="628651" y="1125846"/>
            <a:ext cx="3886200" cy="3263504"/>
          </a:xfrm>
        </p:spPr>
        <p:txBody>
          <a:bodyPr>
            <a:noAutofit/>
          </a:bodyPr>
          <a:lstStyle/>
          <a:p>
            <a:pPr marL="214313" indent="-214313">
              <a:lnSpc>
                <a:spcPct val="100000"/>
              </a:lnSpc>
              <a:buFont typeface="Arial" panose="020B0604020202020204" pitchFamily="34" charset="0"/>
              <a:buChar char="•"/>
            </a:pPr>
            <a:endParaRPr lang="en-GB" dirty="0"/>
          </a:p>
          <a:p>
            <a:pPr marL="214313" indent="-214313">
              <a:lnSpc>
                <a:spcPct val="100000"/>
              </a:lnSpc>
              <a:buFont typeface="Arial" panose="020B0604020202020204" pitchFamily="34" charset="0"/>
              <a:buChar char="•"/>
            </a:pPr>
            <a:r>
              <a:rPr lang="en-GB" sz="1400" dirty="0"/>
              <a:t>Not knowing where to go for support.</a:t>
            </a:r>
          </a:p>
          <a:p>
            <a:pPr marL="214313" indent="-214313">
              <a:lnSpc>
                <a:spcPct val="100000"/>
              </a:lnSpc>
              <a:buFont typeface="Arial" panose="020B0604020202020204" pitchFamily="34" charset="0"/>
              <a:buChar char="•"/>
            </a:pPr>
            <a:r>
              <a:rPr lang="en-GB" sz="1400" dirty="0"/>
              <a:t>Understanding a non-judgemental approach – important for recovery.</a:t>
            </a:r>
          </a:p>
          <a:p>
            <a:pPr marL="214313" indent="-214313">
              <a:lnSpc>
                <a:spcPct val="100000"/>
              </a:lnSpc>
              <a:buFont typeface="Arial" panose="020B0604020202020204" pitchFamily="34" charset="0"/>
              <a:buChar char="•"/>
            </a:pPr>
            <a:r>
              <a:rPr lang="en-GB" sz="1400" dirty="0"/>
              <a:t>Finding non-judgemental support was challenging, both from services and from informal family and support networks. </a:t>
            </a:r>
          </a:p>
          <a:p>
            <a:pPr marL="214313" indent="-214313">
              <a:lnSpc>
                <a:spcPct val="100000"/>
              </a:lnSpc>
              <a:buFont typeface="Arial" panose="020B0604020202020204" pitchFamily="34" charset="0"/>
              <a:buChar char="•"/>
            </a:pPr>
            <a:r>
              <a:rPr lang="en-GB" sz="1400" dirty="0"/>
              <a:t>Many victims and survivors expressed a preference to receiving support from someone similar to themselves – either due to experience, ethnic group or gender.</a:t>
            </a:r>
          </a:p>
          <a:p>
            <a:endParaRPr lang="en-GB" sz="1400" dirty="0"/>
          </a:p>
          <a:p>
            <a:pPr algn="ctr"/>
            <a:endParaRPr lang="en-GB" sz="1400" dirty="0">
              <a:solidFill>
                <a:schemeClr val="tx2"/>
              </a:solidFill>
            </a:endParaRPr>
          </a:p>
        </p:txBody>
      </p:sp>
      <p:sp>
        <p:nvSpPr>
          <p:cNvPr id="4" name="Slide Number Placeholder 3">
            <a:extLst>
              <a:ext uri="{FF2B5EF4-FFF2-40B4-BE49-F238E27FC236}">
                <a16:creationId xmlns:a16="http://schemas.microsoft.com/office/drawing/2014/main" id="{D87D6ED6-222D-0B41-9D6E-40B565D62C0E}"/>
              </a:ext>
            </a:extLst>
          </p:cNvPr>
          <p:cNvSpPr>
            <a:spLocks noGrp="1"/>
          </p:cNvSpPr>
          <p:nvPr>
            <p:ph type="sldNum" sz="quarter" idx="12"/>
          </p:nvPr>
        </p:nvSpPr>
        <p:spPr/>
        <p:txBody>
          <a:bodyPr/>
          <a:lstStyle/>
          <a:p>
            <a:pPr defTabSz="685800"/>
            <a:fld id="{5512AD5A-2C28-1D42-B971-4292A709C8F6}" type="slidenum">
              <a:rPr lang="en-US">
                <a:solidFill>
                  <a:srgbClr val="555859"/>
                </a:solidFill>
                <a:latin typeface="Arial"/>
              </a:rPr>
              <a:pPr defTabSz="685800"/>
              <a:t>49</a:t>
            </a:fld>
            <a:endParaRPr lang="en-US">
              <a:solidFill>
                <a:srgbClr val="555859"/>
              </a:solidFill>
              <a:latin typeface="Arial"/>
            </a:endParaRPr>
          </a:p>
        </p:txBody>
      </p:sp>
      <p:sp>
        <p:nvSpPr>
          <p:cNvPr id="3" name="AutoShape 2" descr="Symbol Sex Education - TalkSense"/>
          <p:cNvSpPr>
            <a:spLocks noChangeAspect="1" noChangeArrowheads="1"/>
          </p:cNvSpPr>
          <p:nvPr/>
        </p:nvSpPr>
        <p:spPr bwMode="auto">
          <a:xfrm>
            <a:off x="1259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GB" sz="1350">
              <a:solidFill>
                <a:srgbClr val="555859"/>
              </a:solidFill>
              <a:latin typeface="Arial"/>
            </a:endParaRPr>
          </a:p>
        </p:txBody>
      </p:sp>
      <p:sp>
        <p:nvSpPr>
          <p:cNvPr id="5" name="AutoShape 4" descr="Symbol Sex Education - TalkSense"/>
          <p:cNvSpPr>
            <a:spLocks noChangeAspect="1" noChangeArrowheads="1"/>
          </p:cNvSpPr>
          <p:nvPr/>
        </p:nvSpPr>
        <p:spPr bwMode="auto">
          <a:xfrm>
            <a:off x="1373981" y="595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GB" sz="1350">
              <a:solidFill>
                <a:srgbClr val="555859"/>
              </a:solidFill>
              <a:latin typeface="Arial"/>
            </a:endParaRPr>
          </a:p>
        </p:txBody>
      </p:sp>
      <p:sp>
        <p:nvSpPr>
          <p:cNvPr id="7" name="TextBox 6">
            <a:extLst>
              <a:ext uri="{FF2B5EF4-FFF2-40B4-BE49-F238E27FC236}">
                <a16:creationId xmlns:a16="http://schemas.microsoft.com/office/drawing/2014/main" id="{CF287ACA-DE8F-A2F3-6B42-72BE9AAFE59B}"/>
              </a:ext>
            </a:extLst>
          </p:cNvPr>
          <p:cNvSpPr txBox="1"/>
          <p:nvPr/>
        </p:nvSpPr>
        <p:spPr>
          <a:xfrm>
            <a:off x="7049640" y="4596773"/>
            <a:ext cx="4572000" cy="307777"/>
          </a:xfrm>
          <a:prstGeom prst="rect">
            <a:avLst/>
          </a:prstGeom>
          <a:noFill/>
        </p:spPr>
        <p:txBody>
          <a:bodyPr wrap="square">
            <a:spAutoFit/>
          </a:bodyPr>
          <a:lstStyle/>
          <a:p>
            <a:r>
              <a:rPr lang="en-GB" sz="1400" dirty="0">
                <a:solidFill>
                  <a:schemeClr val="tx2"/>
                </a:solidFill>
              </a:rPr>
              <a:t>(IICSA, June 2020)</a:t>
            </a:r>
          </a:p>
        </p:txBody>
      </p:sp>
    </p:spTree>
    <p:extLst>
      <p:ext uri="{BB962C8B-B14F-4D97-AF65-F5344CB8AC3E}">
        <p14:creationId xmlns:p14="http://schemas.microsoft.com/office/powerpoint/2010/main" val="3365872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b="1" dirty="0"/>
              <a:t>Building a picture of concerns </a:t>
            </a:r>
          </a:p>
        </p:txBody>
      </p:sp>
      <p:graphicFrame>
        <p:nvGraphicFramePr>
          <p:cNvPr id="5" name="Content Placeholder 4"/>
          <p:cNvGraphicFramePr>
            <a:graphicFrameLocks noGrp="1"/>
          </p:cNvGraphicFramePr>
          <p:nvPr>
            <p:ph idx="1"/>
          </p:nvPr>
        </p:nvGraphicFramePr>
        <p:xfrm>
          <a:off x="628649" y="803672"/>
          <a:ext cx="8207131" cy="3971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sz="quarter" idx="12"/>
          </p:nvPr>
        </p:nvSpPr>
        <p:spPr/>
        <p:txBody>
          <a:bodyPr/>
          <a:lstStyle/>
          <a:p>
            <a:pPr defTabSz="685800">
              <a:defRPr/>
            </a:pPr>
            <a:fld id="{5512AD5A-2C28-1D42-B971-4292A709C8F6}" type="slidenum">
              <a:rPr lang="en-US">
                <a:solidFill>
                  <a:srgbClr val="555859"/>
                </a:solidFill>
                <a:latin typeface="Arial"/>
              </a:rPr>
              <a:pPr defTabSz="685800">
                <a:defRPr/>
              </a:pPr>
              <a:t>5</a:t>
            </a:fld>
            <a:endParaRPr lang="en-US" dirty="0">
              <a:solidFill>
                <a:srgbClr val="555859"/>
              </a:solidFill>
              <a:latin typeface="Arial"/>
            </a:endParaRPr>
          </a:p>
        </p:txBody>
      </p:sp>
    </p:spTree>
    <p:extLst>
      <p:ext uri="{BB962C8B-B14F-4D97-AF65-F5344CB8AC3E}">
        <p14:creationId xmlns:p14="http://schemas.microsoft.com/office/powerpoint/2010/main" val="99110679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628650" y="1905351"/>
            <a:ext cx="7886700" cy="1616600"/>
          </a:xfrm>
        </p:spPr>
        <p:txBody>
          <a:bodyPr>
            <a:noAutofit/>
          </a:bodyPr>
          <a:lstStyle/>
          <a:p>
            <a:pPr algn="ctr">
              <a:lnSpc>
                <a:spcPct val="100000"/>
              </a:lnSpc>
            </a:pPr>
            <a:r>
              <a:rPr lang="en-GB" sz="2700" i="1" dirty="0"/>
              <a:t>“Sexual abuse is not an act or an incident but the corruption of a relationship.”</a:t>
            </a:r>
          </a:p>
          <a:p>
            <a:pPr algn="ctr">
              <a:lnSpc>
                <a:spcPct val="100000"/>
              </a:lnSpc>
            </a:pPr>
            <a:r>
              <a:rPr lang="en-GB" dirty="0"/>
              <a:t>( Still, 2016, 44)</a:t>
            </a:r>
          </a:p>
        </p:txBody>
      </p:sp>
    </p:spTree>
    <p:extLst>
      <p:ext uri="{BB962C8B-B14F-4D97-AF65-F5344CB8AC3E}">
        <p14:creationId xmlns:p14="http://schemas.microsoft.com/office/powerpoint/2010/main" val="19056201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748079" y="204649"/>
            <a:ext cx="7647842" cy="640283"/>
          </a:xfrm>
        </p:spPr>
        <p:txBody>
          <a:bodyPr anchor="t">
            <a:normAutofit/>
          </a:bodyPr>
          <a:lstStyle/>
          <a:p>
            <a:pPr>
              <a:defRPr/>
            </a:pPr>
            <a:r>
              <a:rPr lang="en-GB" altLang="en-US" b="1" dirty="0"/>
              <a:t>Opening up family communication</a:t>
            </a:r>
            <a:br>
              <a:rPr lang="en-GB" altLang="en-US" sz="1900" dirty="0"/>
            </a:br>
            <a:endParaRPr lang="en-GB" altLang="en-US" sz="1900" dirty="0"/>
          </a:p>
        </p:txBody>
      </p:sp>
      <p:sp>
        <p:nvSpPr>
          <p:cNvPr id="73" name="Slide Number Placeholder 2">
            <a:extLst>
              <a:ext uri="{FF2B5EF4-FFF2-40B4-BE49-F238E27FC236}">
                <a16:creationId xmlns:a16="http://schemas.microsoft.com/office/drawing/2014/main" id="{601BA01B-7459-47C3-9DDD-6EAF495B0D32}"/>
              </a:ext>
            </a:extLst>
          </p:cNvPr>
          <p:cNvSpPr>
            <a:spLocks noGrp="1"/>
          </p:cNvSpPr>
          <p:nvPr>
            <p:ph type="sldNum" sz="quarter" idx="12"/>
          </p:nvPr>
        </p:nvSpPr>
        <p:spPr>
          <a:xfrm>
            <a:off x="8370279" y="238950"/>
            <a:ext cx="465503" cy="241697"/>
          </a:xfrm>
        </p:spPr>
        <p:txBody>
          <a:bodyPr/>
          <a:lstStyle/>
          <a:p>
            <a:pPr defTabSz="914378">
              <a:spcAft>
                <a:spcPts val="600"/>
              </a:spcAft>
              <a:defRPr/>
            </a:pPr>
            <a:fld id="{5512AD5A-2C28-1D42-B971-4292A709C8F6}" type="slidenum">
              <a:rPr lang="en-US">
                <a:solidFill>
                  <a:srgbClr val="555859"/>
                </a:solidFill>
                <a:latin typeface="Arial" panose="020B0604020202020204"/>
              </a:rPr>
              <a:pPr defTabSz="914378">
                <a:spcAft>
                  <a:spcPts val="600"/>
                </a:spcAft>
                <a:defRPr/>
              </a:pPr>
              <a:t>51</a:t>
            </a:fld>
            <a:endParaRPr lang="en-US">
              <a:solidFill>
                <a:srgbClr val="555859"/>
              </a:solidFill>
              <a:latin typeface="Arial" panose="020B0604020202020204"/>
            </a:endParaRPr>
          </a:p>
        </p:txBody>
      </p:sp>
      <p:sp>
        <p:nvSpPr>
          <p:cNvPr id="54275" name="Rectangle 3"/>
          <p:cNvSpPr>
            <a:spLocks noGrp="1" noChangeArrowheads="1"/>
          </p:cNvSpPr>
          <p:nvPr>
            <p:ph idx="13"/>
          </p:nvPr>
        </p:nvSpPr>
        <p:spPr>
          <a:xfrm>
            <a:off x="628652" y="932743"/>
            <a:ext cx="5625393" cy="3365825"/>
          </a:xfrm>
        </p:spPr>
        <p:txBody>
          <a:bodyPr>
            <a:normAutofit/>
          </a:bodyPr>
          <a:lstStyle/>
          <a:p>
            <a:r>
              <a:rPr lang="en-GB" altLang="en-US" sz="1600" dirty="0"/>
              <a:t>Sexual abuse happens in secret.</a:t>
            </a:r>
          </a:p>
          <a:p>
            <a:endParaRPr lang="en-GB" altLang="en-US" sz="1600" dirty="0"/>
          </a:p>
          <a:p>
            <a:r>
              <a:rPr lang="en-GB" altLang="en-US" sz="1600" dirty="0"/>
              <a:t>When grooming starts, good and open communication in the home environment is often the first casualty.</a:t>
            </a:r>
          </a:p>
          <a:p>
            <a:endParaRPr lang="en-GB" altLang="en-US" sz="1600" dirty="0"/>
          </a:p>
          <a:p>
            <a:r>
              <a:rPr lang="en-GB" altLang="en-US" sz="1600" dirty="0"/>
              <a:t>A major component of intervention with families where there has been sexual abuse is to help open up communication.</a:t>
            </a:r>
          </a:p>
        </p:txBody>
      </p:sp>
      <p:sp>
        <p:nvSpPr>
          <p:cNvPr id="3" name="TextBox 2">
            <a:extLst>
              <a:ext uri="{FF2B5EF4-FFF2-40B4-BE49-F238E27FC236}">
                <a16:creationId xmlns:a16="http://schemas.microsoft.com/office/drawing/2014/main" id="{FB3BB35E-84B6-E97B-BBFD-371B5B2BD0F5}"/>
              </a:ext>
            </a:extLst>
          </p:cNvPr>
          <p:cNvSpPr txBox="1"/>
          <p:nvPr/>
        </p:nvSpPr>
        <p:spPr>
          <a:xfrm>
            <a:off x="4479792" y="4628140"/>
            <a:ext cx="4572000" cy="307777"/>
          </a:xfrm>
          <a:prstGeom prst="rect">
            <a:avLst/>
          </a:prstGeom>
          <a:noFill/>
        </p:spPr>
        <p:txBody>
          <a:bodyPr wrap="square">
            <a:spAutoFit/>
          </a:bodyPr>
          <a:lstStyle/>
          <a:p>
            <a:pPr defTabSz="914378">
              <a:defRPr/>
            </a:pPr>
            <a:r>
              <a:rPr lang="en-GB" sz="1400" dirty="0">
                <a:solidFill>
                  <a:srgbClr val="702474"/>
                </a:solidFill>
                <a:latin typeface="Arial" panose="020B0604020202020204"/>
              </a:rPr>
              <a:t>(Adapted from Jenny Still, Lucy Faithful Foundation)</a:t>
            </a:r>
          </a:p>
        </p:txBody>
      </p:sp>
      <p:pic>
        <p:nvPicPr>
          <p:cNvPr id="5" name="Graphic 4" descr="Meeting outline">
            <a:extLst>
              <a:ext uri="{FF2B5EF4-FFF2-40B4-BE49-F238E27FC236}">
                <a16:creationId xmlns:a16="http://schemas.microsoft.com/office/drawing/2014/main" id="{9AF5153C-111A-FC01-A525-3B8283BCF7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61477" y="932743"/>
            <a:ext cx="1834444" cy="1834444"/>
          </a:xfrm>
          <a:prstGeom prst="rect">
            <a:avLst/>
          </a:prstGeom>
        </p:spPr>
      </p:pic>
      <p:sp>
        <p:nvSpPr>
          <p:cNvPr id="2" name="Rectangle: Rounded Corners 1">
            <a:extLst>
              <a:ext uri="{FF2B5EF4-FFF2-40B4-BE49-F238E27FC236}">
                <a16:creationId xmlns:a16="http://schemas.microsoft.com/office/drawing/2014/main" id="{D03742F0-E5D1-21FF-2EC1-E40ED6EECC70}"/>
              </a:ext>
            </a:extLst>
          </p:cNvPr>
          <p:cNvSpPr/>
          <p:nvPr/>
        </p:nvSpPr>
        <p:spPr>
          <a:xfrm>
            <a:off x="506427" y="3227294"/>
            <a:ext cx="8131146" cy="120871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altLang="en-US" sz="1600" dirty="0"/>
          </a:p>
          <a:p>
            <a:r>
              <a:rPr lang="en-GB" altLang="en-US" sz="1600" dirty="0"/>
              <a:t>The </a:t>
            </a:r>
            <a:r>
              <a:rPr lang="en-GB" altLang="en-US" sz="1600" b="1" dirty="0">
                <a:solidFill>
                  <a:schemeClr val="accent2"/>
                </a:solidFill>
              </a:rPr>
              <a:t>protective parent/carer is central to this process </a:t>
            </a:r>
            <a:r>
              <a:rPr lang="en-GB" altLang="en-US" sz="1600" dirty="0"/>
              <a:t>– he/she will need to understand why and how communication was shut down in the first place and the effects on the child and on family relationships.</a:t>
            </a:r>
          </a:p>
          <a:p>
            <a:pPr algn="l"/>
            <a:endParaRPr lang="en-GB" sz="1200" b="1" dirty="0">
              <a:solidFill>
                <a:schemeClr val="bg1"/>
              </a:solidFill>
            </a:endParaRPr>
          </a:p>
        </p:txBody>
      </p:sp>
    </p:spTree>
    <p:extLst>
      <p:ext uri="{BB962C8B-B14F-4D97-AF65-F5344CB8AC3E}">
        <p14:creationId xmlns:p14="http://schemas.microsoft.com/office/powerpoint/2010/main" val="9043507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Enabling conversations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261129356"/>
              </p:ext>
            </p:extLst>
          </p:nvPr>
        </p:nvGraphicFramePr>
        <p:xfrm>
          <a:off x="628652" y="879233"/>
          <a:ext cx="7984771" cy="35366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18065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FFC38-1207-0AE3-B628-AECAA144AD95}"/>
              </a:ext>
            </a:extLst>
          </p:cNvPr>
          <p:cNvSpPr>
            <a:spLocks noGrp="1"/>
          </p:cNvSpPr>
          <p:nvPr>
            <p:ph type="title"/>
          </p:nvPr>
        </p:nvSpPr>
        <p:spPr/>
        <p:txBody>
          <a:bodyPr/>
          <a:lstStyle/>
          <a:p>
            <a:r>
              <a:rPr lang="en-GB" b="1" dirty="0"/>
              <a:t>Supporting the whole family </a:t>
            </a:r>
          </a:p>
        </p:txBody>
      </p:sp>
      <p:sp>
        <p:nvSpPr>
          <p:cNvPr id="3" name="Content Placeholder 2">
            <a:extLst>
              <a:ext uri="{FF2B5EF4-FFF2-40B4-BE49-F238E27FC236}">
                <a16:creationId xmlns:a16="http://schemas.microsoft.com/office/drawing/2014/main" id="{F2B923C0-3DD0-6F3E-D52D-F5F411101D77}"/>
              </a:ext>
            </a:extLst>
          </p:cNvPr>
          <p:cNvSpPr>
            <a:spLocks noGrp="1"/>
          </p:cNvSpPr>
          <p:nvPr>
            <p:ph idx="1"/>
          </p:nvPr>
        </p:nvSpPr>
        <p:spPr/>
        <p:txBody>
          <a:bodyPr/>
          <a:lstStyle/>
          <a:p>
            <a:pPr algn="ctr"/>
            <a:r>
              <a:rPr lang="en-GB" sz="1800" b="1" dirty="0">
                <a:solidFill>
                  <a:schemeClr val="accent6"/>
                </a:solidFill>
              </a:rPr>
              <a:t>Reduce risks and vulnerabilities and build strengths</a:t>
            </a:r>
          </a:p>
          <a:p>
            <a:endParaRPr lang="en-GB" sz="1600" dirty="0"/>
          </a:p>
          <a:p>
            <a:pPr marL="257175" indent="-257175">
              <a:buFont typeface="Wingdings" panose="05000000000000000000" pitchFamily="2" charset="2"/>
              <a:buChar char="ü"/>
            </a:pPr>
            <a:r>
              <a:rPr lang="en-GB" sz="1600" dirty="0"/>
              <a:t>Address individual and relevant risk factors (e.g. alcohol/drug use or mental health)</a:t>
            </a:r>
          </a:p>
          <a:p>
            <a:pPr marL="257175" indent="-257175">
              <a:buFont typeface="Wingdings" panose="05000000000000000000" pitchFamily="2" charset="2"/>
              <a:buChar char="ü"/>
            </a:pPr>
            <a:r>
              <a:rPr lang="en-GB" sz="1600" dirty="0"/>
              <a:t>Relationships </a:t>
            </a:r>
          </a:p>
          <a:p>
            <a:pPr marL="257175" indent="-257175">
              <a:buFont typeface="Wingdings" panose="05000000000000000000" pitchFamily="2" charset="2"/>
              <a:buChar char="ü"/>
            </a:pPr>
            <a:r>
              <a:rPr lang="en-GB" sz="1600" dirty="0"/>
              <a:t>Family communication</a:t>
            </a:r>
          </a:p>
          <a:p>
            <a:pPr marL="257175" indent="-257175">
              <a:buFont typeface="Wingdings" panose="05000000000000000000" pitchFamily="2" charset="2"/>
              <a:buChar char="ü"/>
            </a:pPr>
            <a:r>
              <a:rPr lang="en-GB" sz="1600" dirty="0"/>
              <a:t>Address individual needs (e.g. supportive &amp; therapeutic intervention)</a:t>
            </a:r>
          </a:p>
          <a:p>
            <a:pPr marL="257175" indent="-257175">
              <a:buFont typeface="Wingdings" panose="05000000000000000000" pitchFamily="2" charset="2"/>
              <a:buChar char="ü"/>
            </a:pPr>
            <a:r>
              <a:rPr lang="en-GB" sz="1600" dirty="0"/>
              <a:t>Education</a:t>
            </a:r>
          </a:p>
          <a:p>
            <a:pPr marL="257175" indent="-257175">
              <a:buFont typeface="Wingdings" panose="05000000000000000000" pitchFamily="2" charset="2"/>
              <a:buChar char="ü"/>
            </a:pPr>
            <a:r>
              <a:rPr lang="en-GB" sz="1600" dirty="0"/>
              <a:t>Safety planning</a:t>
            </a:r>
          </a:p>
          <a:p>
            <a:endParaRPr lang="en-GB" dirty="0"/>
          </a:p>
          <a:p>
            <a:endParaRPr lang="en-GB" dirty="0"/>
          </a:p>
        </p:txBody>
      </p:sp>
    </p:spTree>
    <p:extLst>
      <p:ext uri="{BB962C8B-B14F-4D97-AF65-F5344CB8AC3E}">
        <p14:creationId xmlns:p14="http://schemas.microsoft.com/office/powerpoint/2010/main" val="37181664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3C8CF-3EA4-380A-8338-E8FF154BC656}"/>
              </a:ext>
            </a:extLst>
          </p:cNvPr>
          <p:cNvSpPr>
            <a:spLocks noGrp="1"/>
          </p:cNvSpPr>
          <p:nvPr>
            <p:ph type="title"/>
          </p:nvPr>
        </p:nvSpPr>
        <p:spPr/>
        <p:txBody>
          <a:bodyPr>
            <a:normAutofit fontScale="90000"/>
          </a:bodyPr>
          <a:lstStyle/>
          <a:p>
            <a:r>
              <a:rPr lang="en-GB" sz="2300" b="1" dirty="0"/>
              <a:t>When there is no criminal investigation</a:t>
            </a:r>
            <a:br>
              <a:rPr lang="en-GB" dirty="0"/>
            </a:br>
            <a:r>
              <a:rPr lang="en-GB" sz="2000" dirty="0"/>
              <a:t>Supporting the family</a:t>
            </a:r>
            <a:endParaRPr lang="en-GB" dirty="0"/>
          </a:p>
        </p:txBody>
      </p:sp>
      <p:sp>
        <p:nvSpPr>
          <p:cNvPr id="3" name="Content Placeholder 2">
            <a:extLst>
              <a:ext uri="{FF2B5EF4-FFF2-40B4-BE49-F238E27FC236}">
                <a16:creationId xmlns:a16="http://schemas.microsoft.com/office/drawing/2014/main" id="{70E4CCD1-AFED-02C7-6AF7-35A84DEA5591}"/>
              </a:ext>
            </a:extLst>
          </p:cNvPr>
          <p:cNvSpPr>
            <a:spLocks noGrp="1"/>
          </p:cNvSpPr>
          <p:nvPr>
            <p:ph idx="1"/>
          </p:nvPr>
        </p:nvSpPr>
        <p:spPr>
          <a:xfrm>
            <a:off x="628651" y="1657368"/>
            <a:ext cx="7886700" cy="3536615"/>
          </a:xfrm>
        </p:spPr>
        <p:txBody>
          <a:bodyPr/>
          <a:lstStyle/>
          <a:p>
            <a:pPr lvl="1">
              <a:lnSpc>
                <a:spcPct val="100000"/>
              </a:lnSpc>
            </a:pPr>
            <a:r>
              <a:rPr lang="en-GB" sz="1400" dirty="0"/>
              <a:t>Use the Signs and Indicators Template to build a picture of your concerns</a:t>
            </a:r>
            <a:endParaRPr lang="en-US" sz="1400" dirty="0"/>
          </a:p>
          <a:p>
            <a:pPr lvl="1">
              <a:lnSpc>
                <a:spcPct val="100000"/>
              </a:lnSpc>
            </a:pPr>
            <a:r>
              <a:rPr lang="en-GB" sz="1400" dirty="0"/>
              <a:t>Explain your concerns to non-abusing parents/carers to help them understand why you are worried</a:t>
            </a:r>
            <a:endParaRPr lang="en-US" sz="1400" dirty="0"/>
          </a:p>
          <a:p>
            <a:pPr lvl="1">
              <a:lnSpc>
                <a:spcPct val="100000"/>
              </a:lnSpc>
            </a:pPr>
            <a:r>
              <a:rPr lang="en-GB" sz="1400" dirty="0"/>
              <a:t>Educate non-abusing parents/carers about sexual abuse and sexually abusive behaviour</a:t>
            </a:r>
            <a:endParaRPr lang="en-US" sz="1400" dirty="0"/>
          </a:p>
          <a:p>
            <a:pPr lvl="1">
              <a:lnSpc>
                <a:spcPct val="100000"/>
              </a:lnSpc>
            </a:pPr>
            <a:r>
              <a:rPr lang="en-GB" sz="1400" dirty="0"/>
              <a:t>Support the family to create opportunities for their child to confide in them</a:t>
            </a:r>
            <a:endParaRPr lang="en-US" sz="1400" dirty="0"/>
          </a:p>
          <a:p>
            <a:pPr lvl="1">
              <a:lnSpc>
                <a:spcPct val="100000"/>
              </a:lnSpc>
            </a:pPr>
            <a:r>
              <a:rPr lang="en-GB" sz="1400" dirty="0"/>
              <a:t>Address vulnerabilities in the family in order to decrease the risk of sexual abuse taking place</a:t>
            </a:r>
            <a:endParaRPr lang="en-US" sz="1400" dirty="0"/>
          </a:p>
          <a:p>
            <a:pPr lvl="1">
              <a:lnSpc>
                <a:spcPct val="100000"/>
              </a:lnSpc>
            </a:pPr>
            <a:r>
              <a:rPr lang="en-GB" sz="1400" dirty="0"/>
              <a:t>Devise a safety plan with families to minimise the chances of sexual abuse happening in the future</a:t>
            </a:r>
            <a:endParaRPr lang="en-US" sz="1400" dirty="0"/>
          </a:p>
          <a:p>
            <a:pPr lvl="1">
              <a:lnSpc>
                <a:spcPct val="100000"/>
              </a:lnSpc>
            </a:pPr>
            <a:r>
              <a:rPr lang="en-GB" sz="1400" dirty="0"/>
              <a:t>Help children to think about who they may tell in the future, and share the Childline number/website with them</a:t>
            </a:r>
            <a:endParaRPr lang="en-US" sz="1400" dirty="0"/>
          </a:p>
          <a:p>
            <a:pPr lvl="1">
              <a:lnSpc>
                <a:spcPct val="100000"/>
              </a:lnSpc>
            </a:pPr>
            <a:r>
              <a:rPr lang="en-GB" sz="1400" dirty="0"/>
              <a:t>Educate children about sexual abuse so they know what abuse is and what they can do about it (this should never be the only thing you do)</a:t>
            </a:r>
            <a:endParaRPr lang="en-US" sz="1400" dirty="0"/>
          </a:p>
        </p:txBody>
      </p:sp>
      <p:sp>
        <p:nvSpPr>
          <p:cNvPr id="7" name="Rectangle: Rounded Corners 6">
            <a:extLst>
              <a:ext uri="{FF2B5EF4-FFF2-40B4-BE49-F238E27FC236}">
                <a16:creationId xmlns:a16="http://schemas.microsoft.com/office/drawing/2014/main" id="{DCBF7C09-8624-0760-66A2-1523140128DA}"/>
              </a:ext>
            </a:extLst>
          </p:cNvPr>
          <p:cNvSpPr/>
          <p:nvPr/>
        </p:nvSpPr>
        <p:spPr>
          <a:xfrm>
            <a:off x="628650" y="925764"/>
            <a:ext cx="7886700" cy="7153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600" dirty="0"/>
              <a:t>There are a number of things we can do to safeguard and support children, regardless of if child is  disclosing abuse</a:t>
            </a:r>
            <a:endParaRPr lang="en-US" sz="1600" dirty="0"/>
          </a:p>
        </p:txBody>
      </p:sp>
    </p:spTree>
    <p:extLst>
      <p:ext uri="{BB962C8B-B14F-4D97-AF65-F5344CB8AC3E}">
        <p14:creationId xmlns:p14="http://schemas.microsoft.com/office/powerpoint/2010/main" val="41148361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A0211-B6C9-DF45-72BE-2364BC3580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36430D-6A03-7D76-CCC0-A87068881C90}"/>
              </a:ext>
            </a:extLst>
          </p:cNvPr>
          <p:cNvSpPr>
            <a:spLocks noGrp="1"/>
          </p:cNvSpPr>
          <p:nvPr>
            <p:ph type="title"/>
          </p:nvPr>
        </p:nvSpPr>
        <p:spPr/>
        <p:txBody>
          <a:bodyPr/>
          <a:lstStyle/>
          <a:p>
            <a:r>
              <a:rPr lang="en-GB" b="1" dirty="0"/>
              <a:t>Reflections</a:t>
            </a:r>
          </a:p>
        </p:txBody>
      </p:sp>
      <p:sp>
        <p:nvSpPr>
          <p:cNvPr id="4" name="Slide Number Placeholder 3">
            <a:extLst>
              <a:ext uri="{FF2B5EF4-FFF2-40B4-BE49-F238E27FC236}">
                <a16:creationId xmlns:a16="http://schemas.microsoft.com/office/drawing/2014/main" id="{BE6AD004-FADF-9105-FCF6-55BA5386C5E8}"/>
              </a:ext>
            </a:extLst>
          </p:cNvPr>
          <p:cNvSpPr>
            <a:spLocks noGrp="1"/>
          </p:cNvSpPr>
          <p:nvPr>
            <p:ph type="sldNum" sz="quarter" idx="12"/>
          </p:nvPr>
        </p:nvSpPr>
        <p:spPr/>
        <p:txBody>
          <a:bodyPr/>
          <a:lstStyle/>
          <a:p>
            <a:fld id="{5512AD5A-2C28-1D42-B971-4292A709C8F6}" type="slidenum">
              <a:rPr lang="en-US" smtClean="0"/>
              <a:pPr/>
              <a:t>55</a:t>
            </a:fld>
            <a:endParaRPr lang="en-US" dirty="0"/>
          </a:p>
        </p:txBody>
      </p:sp>
      <p:pic>
        <p:nvPicPr>
          <p:cNvPr id="6" name="Graphic 5" descr="Idea with solid fill">
            <a:extLst>
              <a:ext uri="{FF2B5EF4-FFF2-40B4-BE49-F238E27FC236}">
                <a16:creationId xmlns:a16="http://schemas.microsoft.com/office/drawing/2014/main" id="{38F1BEE9-B2FC-A5BF-D986-1638905B8D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71790" y="1173776"/>
            <a:ext cx="1026861" cy="1026861"/>
          </a:xfrm>
          <a:prstGeom prst="rect">
            <a:avLst/>
          </a:prstGeom>
        </p:spPr>
      </p:pic>
      <p:sp>
        <p:nvSpPr>
          <p:cNvPr id="7" name="Rectangle: Rounded Corners 6">
            <a:extLst>
              <a:ext uri="{FF2B5EF4-FFF2-40B4-BE49-F238E27FC236}">
                <a16:creationId xmlns:a16="http://schemas.microsoft.com/office/drawing/2014/main" id="{07880449-A223-2879-A69F-61FC15C11CC4}"/>
              </a:ext>
            </a:extLst>
          </p:cNvPr>
          <p:cNvSpPr/>
          <p:nvPr/>
        </p:nvSpPr>
        <p:spPr>
          <a:xfrm>
            <a:off x="962247" y="2371061"/>
            <a:ext cx="2158408" cy="159866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One thing you have learnt from this session</a:t>
            </a:r>
          </a:p>
        </p:txBody>
      </p:sp>
      <p:sp>
        <p:nvSpPr>
          <p:cNvPr id="8" name="Rectangle: Rounded Corners 7">
            <a:extLst>
              <a:ext uri="{FF2B5EF4-FFF2-40B4-BE49-F238E27FC236}">
                <a16:creationId xmlns:a16="http://schemas.microsoft.com/office/drawing/2014/main" id="{5CBC5251-2E4A-24E8-BD95-2397B1021871}"/>
              </a:ext>
            </a:extLst>
          </p:cNvPr>
          <p:cNvSpPr/>
          <p:nvPr/>
        </p:nvSpPr>
        <p:spPr>
          <a:xfrm>
            <a:off x="3492795" y="2371062"/>
            <a:ext cx="2158409" cy="159866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One thing you will share with your colleagues </a:t>
            </a:r>
          </a:p>
        </p:txBody>
      </p:sp>
      <p:sp>
        <p:nvSpPr>
          <p:cNvPr id="9" name="Rectangle: Rounded Corners 8">
            <a:extLst>
              <a:ext uri="{FF2B5EF4-FFF2-40B4-BE49-F238E27FC236}">
                <a16:creationId xmlns:a16="http://schemas.microsoft.com/office/drawing/2014/main" id="{DED9202B-8CE2-D79D-B6F8-DC70570211D3}"/>
              </a:ext>
            </a:extLst>
          </p:cNvPr>
          <p:cNvSpPr/>
          <p:nvPr/>
        </p:nvSpPr>
        <p:spPr>
          <a:xfrm>
            <a:off x="6023345" y="2371063"/>
            <a:ext cx="2158409" cy="159866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t>One thing you will take forward in your own practice </a:t>
            </a:r>
          </a:p>
        </p:txBody>
      </p:sp>
      <p:pic>
        <p:nvPicPr>
          <p:cNvPr id="11" name="Graphic 10" descr="Share with solid fill">
            <a:extLst>
              <a:ext uri="{FF2B5EF4-FFF2-40B4-BE49-F238E27FC236}">
                <a16:creationId xmlns:a16="http://schemas.microsoft.com/office/drawing/2014/main" id="{89049F30-F87A-F27D-A4FC-3C47296BF1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902149" y="987499"/>
            <a:ext cx="1127051" cy="1127051"/>
          </a:xfrm>
          <a:prstGeom prst="rect">
            <a:avLst/>
          </a:prstGeom>
        </p:spPr>
      </p:pic>
      <p:pic>
        <p:nvPicPr>
          <p:cNvPr id="13" name="Graphic 12" descr="Share with solid fill">
            <a:extLst>
              <a:ext uri="{FF2B5EF4-FFF2-40B4-BE49-F238E27FC236}">
                <a16:creationId xmlns:a16="http://schemas.microsoft.com/office/drawing/2014/main" id="{32637728-18F6-A006-DD07-95DA6F3A58D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645349" y="1167946"/>
            <a:ext cx="914400" cy="914400"/>
          </a:xfrm>
          <a:prstGeom prst="rect">
            <a:avLst/>
          </a:prstGeom>
        </p:spPr>
      </p:pic>
    </p:spTree>
    <p:extLst>
      <p:ext uri="{BB962C8B-B14F-4D97-AF65-F5344CB8AC3E}">
        <p14:creationId xmlns:p14="http://schemas.microsoft.com/office/powerpoint/2010/main" val="40732566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570F2-9C31-97BC-5EDD-6ED5931BBFCE}"/>
              </a:ext>
            </a:extLst>
          </p:cNvPr>
          <p:cNvSpPr>
            <a:spLocks noGrp="1"/>
          </p:cNvSpPr>
          <p:nvPr>
            <p:ph type="title"/>
          </p:nvPr>
        </p:nvSpPr>
        <p:spPr/>
        <p:txBody>
          <a:bodyPr/>
          <a:lstStyle/>
          <a:p>
            <a:r>
              <a:rPr lang="en-GB" dirty="0"/>
              <a:t>Find a support service</a:t>
            </a:r>
          </a:p>
        </p:txBody>
      </p:sp>
      <p:sp>
        <p:nvSpPr>
          <p:cNvPr id="3" name="Content Placeholder 2">
            <a:extLst>
              <a:ext uri="{FF2B5EF4-FFF2-40B4-BE49-F238E27FC236}">
                <a16:creationId xmlns:a16="http://schemas.microsoft.com/office/drawing/2014/main" id="{ADB4FD62-52F2-B0FF-9A57-460319919480}"/>
              </a:ext>
            </a:extLst>
          </p:cNvPr>
          <p:cNvSpPr>
            <a:spLocks noGrp="1"/>
          </p:cNvSpPr>
          <p:nvPr>
            <p:ph idx="1"/>
          </p:nvPr>
        </p:nvSpPr>
        <p:spPr>
          <a:xfrm>
            <a:off x="3944040" y="780947"/>
            <a:ext cx="4571309" cy="3581606"/>
          </a:xfrm>
        </p:spPr>
        <p:txBody>
          <a:bodyPr>
            <a:normAutofit/>
          </a:bodyPr>
          <a:lstStyle/>
          <a:p>
            <a:pPr lvl="0">
              <a:lnSpc>
                <a:spcPct val="100000"/>
              </a:lnSpc>
              <a:spcBef>
                <a:spcPts val="300"/>
              </a:spcBef>
              <a:spcAft>
                <a:spcPts val="600"/>
              </a:spcAft>
              <a:buClr>
                <a:srgbClr val="702474"/>
              </a:buClr>
            </a:pPr>
            <a:r>
              <a:rPr lang="en-US" sz="1600" dirty="0">
                <a:solidFill>
                  <a:srgbClr val="555859"/>
                </a:solidFill>
                <a:effectLst/>
                <a:latin typeface="Arial" panose="020B0604020202020204" pitchFamily="34" charset="0"/>
                <a:ea typeface="SimHei" panose="02010609060101010101" pitchFamily="49" charset="-122"/>
                <a:cs typeface="Arial" panose="020B0604020202020204" pitchFamily="34" charset="0"/>
              </a:rPr>
              <a:t>Being able to access support, as a child, young person or adult, is crucial to mitigating the impacts of child sexual abuse.</a:t>
            </a:r>
            <a:endParaRPr lang="en-GB" sz="1600" dirty="0">
              <a:solidFill>
                <a:srgbClr val="555859"/>
              </a:solidFill>
              <a:latin typeface="Arial" panose="020B0604020202020204" pitchFamily="34" charset="0"/>
              <a:ea typeface="SimHei" panose="02010609060101010101" pitchFamily="49" charset="-122"/>
              <a:cs typeface="Arial" panose="020B0604020202020204" pitchFamily="34" charset="0"/>
            </a:endParaRPr>
          </a:p>
          <a:p>
            <a:pPr lvl="0">
              <a:lnSpc>
                <a:spcPct val="100000"/>
              </a:lnSpc>
              <a:spcBef>
                <a:spcPts val="300"/>
              </a:spcBef>
              <a:spcAft>
                <a:spcPts val="600"/>
              </a:spcAft>
              <a:buClr>
                <a:srgbClr val="702474"/>
              </a:buClr>
            </a:pPr>
            <a:r>
              <a:rPr lang="en-US" sz="1600" dirty="0">
                <a:solidFill>
                  <a:srgbClr val="555859"/>
                </a:solidFill>
                <a:effectLst/>
                <a:latin typeface="Arial" panose="020B0604020202020204" pitchFamily="34" charset="0"/>
                <a:ea typeface="SimHei" panose="02010609060101010101" pitchFamily="49" charset="-122"/>
                <a:cs typeface="Arial" panose="020B0604020202020204" pitchFamily="34" charset="0"/>
              </a:rPr>
              <a:t>To help make this easier, the CSA Centre has created a directory containing</a:t>
            </a:r>
            <a:r>
              <a:rPr lang="en-US" sz="1600" dirty="0">
                <a:effectLst/>
                <a:latin typeface="Arial" panose="020B0604020202020204" pitchFamily="34" charset="0"/>
                <a:ea typeface="SimHei" panose="02010609060101010101" pitchFamily="49" charset="-122"/>
                <a:cs typeface="Arial" panose="020B0604020202020204" pitchFamily="34" charset="0"/>
              </a:rPr>
              <a:t> </a:t>
            </a:r>
            <a:r>
              <a:rPr lang="en-US" sz="1600" b="1" dirty="0">
                <a:effectLst/>
                <a:latin typeface="Arial" panose="020B0604020202020204" pitchFamily="34" charset="0"/>
                <a:ea typeface="SimHei" panose="02010609060101010101" pitchFamily="49" charset="-122"/>
                <a:cs typeface="Arial" panose="020B0604020202020204" pitchFamily="34" charset="0"/>
              </a:rPr>
              <a:t>over 350 child sexual abuse support services in England and Wales.</a:t>
            </a:r>
            <a:r>
              <a:rPr lang="en-US" sz="1600" b="1" dirty="0">
                <a:solidFill>
                  <a:schemeClr val="accent5"/>
                </a:solidFill>
                <a:effectLst/>
                <a:latin typeface="Arial" panose="020B0604020202020204" pitchFamily="34" charset="0"/>
                <a:ea typeface="SimHei" panose="02010609060101010101" pitchFamily="49" charset="-122"/>
                <a:cs typeface="Arial" panose="020B0604020202020204" pitchFamily="34" charset="0"/>
              </a:rPr>
              <a:t> </a:t>
            </a:r>
            <a:endParaRPr lang="en-GB" sz="1600" b="1" dirty="0">
              <a:solidFill>
                <a:schemeClr val="accent5"/>
              </a:solidFill>
              <a:effectLst/>
              <a:latin typeface="Arial" panose="020B0604020202020204" pitchFamily="34" charset="0"/>
              <a:ea typeface="SimHei" panose="02010609060101010101" pitchFamily="49" charset="-122"/>
              <a:cs typeface="Arial" panose="020B0604020202020204" pitchFamily="34" charset="0"/>
            </a:endParaRPr>
          </a:p>
          <a:p>
            <a:pPr lvl="0">
              <a:lnSpc>
                <a:spcPct val="100000"/>
              </a:lnSpc>
              <a:spcBef>
                <a:spcPts val="300"/>
              </a:spcBef>
              <a:spcAft>
                <a:spcPts val="600"/>
              </a:spcAft>
              <a:buClr>
                <a:srgbClr val="702474"/>
              </a:buClr>
            </a:pPr>
            <a:r>
              <a:rPr lang="en-US" sz="1600" dirty="0">
                <a:solidFill>
                  <a:srgbClr val="555859"/>
                </a:solidFill>
                <a:effectLst/>
                <a:latin typeface="Arial" panose="020B0604020202020204" pitchFamily="34" charset="0"/>
                <a:ea typeface="SimHei" panose="02010609060101010101" pitchFamily="49" charset="-122"/>
                <a:cs typeface="Arial" panose="020B0604020202020204" pitchFamily="34" charset="0"/>
              </a:rPr>
              <a:t>The </a:t>
            </a:r>
            <a:r>
              <a:rPr lang="en-US" sz="1600" b="1" dirty="0">
                <a:effectLst/>
                <a:latin typeface="Arial" panose="020B0604020202020204" pitchFamily="34" charset="0"/>
                <a:ea typeface="SimHei" panose="02010609060101010101" pitchFamily="49" charset="-122"/>
                <a:cs typeface="Arial" panose="020B0604020202020204" pitchFamily="34" charset="0"/>
              </a:rPr>
              <a:t>accessible, searchable Support Services Directory </a:t>
            </a:r>
            <a:r>
              <a:rPr lang="en-US" sz="1600" dirty="0">
                <a:solidFill>
                  <a:srgbClr val="555859"/>
                </a:solidFill>
                <a:effectLst/>
                <a:latin typeface="Arial" panose="020B0604020202020204" pitchFamily="34" charset="0"/>
                <a:ea typeface="SimHei" panose="02010609060101010101" pitchFamily="49" charset="-122"/>
                <a:cs typeface="Arial" panose="020B0604020202020204" pitchFamily="34" charset="0"/>
              </a:rPr>
              <a:t>is a simple way </a:t>
            </a:r>
            <a:r>
              <a:rPr lang="en-GB" sz="1600" dirty="0">
                <a:solidFill>
                  <a:srgbClr val="555859"/>
                </a:solidFill>
                <a:effectLst/>
                <a:latin typeface="Arial" panose="020B0604020202020204" pitchFamily="34" charset="0"/>
                <a:ea typeface="SimHei" panose="02010609060101010101" pitchFamily="49" charset="-122"/>
                <a:cs typeface="Arial" panose="020B0604020202020204" pitchFamily="34" charset="0"/>
              </a:rPr>
              <a:t>for victims and survivors, their families, or professionals, </a:t>
            </a:r>
            <a:r>
              <a:rPr lang="en-US" sz="1600" dirty="0">
                <a:solidFill>
                  <a:srgbClr val="555859"/>
                </a:solidFill>
                <a:effectLst/>
                <a:latin typeface="Arial" panose="020B0604020202020204" pitchFamily="34" charset="0"/>
                <a:ea typeface="SimHei" panose="02010609060101010101" pitchFamily="49" charset="-122"/>
                <a:cs typeface="Arial" panose="020B0604020202020204" pitchFamily="34" charset="0"/>
              </a:rPr>
              <a:t>to find services that can help.</a:t>
            </a:r>
            <a:endParaRPr lang="en-GB" sz="1600" dirty="0">
              <a:solidFill>
                <a:srgbClr val="555859"/>
              </a:solidFill>
              <a:effectLst/>
              <a:latin typeface="Arial" panose="020B0604020202020204" pitchFamily="34" charset="0"/>
              <a:ea typeface="SimHei" panose="02010609060101010101" pitchFamily="49" charset="-122"/>
              <a:cs typeface="Arial" panose="020B0604020202020204" pitchFamily="34" charset="0"/>
            </a:endParaRPr>
          </a:p>
          <a:p>
            <a:pPr lvl="0">
              <a:lnSpc>
                <a:spcPct val="100000"/>
              </a:lnSpc>
              <a:spcBef>
                <a:spcPts val="300"/>
              </a:spcBef>
              <a:spcAft>
                <a:spcPts val="600"/>
              </a:spcAft>
              <a:buClr>
                <a:srgbClr val="702474"/>
              </a:buClr>
            </a:pPr>
            <a:r>
              <a:rPr lang="en-US" sz="1600" dirty="0">
                <a:solidFill>
                  <a:srgbClr val="555859"/>
                </a:solidFill>
                <a:effectLst/>
                <a:latin typeface="Arial" panose="020B0604020202020204" pitchFamily="34" charset="0"/>
                <a:ea typeface="SimHei" panose="02010609060101010101" pitchFamily="49" charset="-122"/>
                <a:cs typeface="Arial" panose="020B0604020202020204" pitchFamily="34" charset="0"/>
              </a:rPr>
              <a:t>Find support services and get help today.</a:t>
            </a:r>
            <a:endParaRPr lang="en-GB" sz="1600" dirty="0"/>
          </a:p>
        </p:txBody>
      </p:sp>
      <p:sp>
        <p:nvSpPr>
          <p:cNvPr id="4" name="Slide Number Placeholder 3">
            <a:extLst>
              <a:ext uri="{FF2B5EF4-FFF2-40B4-BE49-F238E27FC236}">
                <a16:creationId xmlns:a16="http://schemas.microsoft.com/office/drawing/2014/main" id="{22B03DF9-2E08-2CE3-EA05-50567DF09741}"/>
              </a:ext>
            </a:extLst>
          </p:cNvPr>
          <p:cNvSpPr>
            <a:spLocks noGrp="1"/>
          </p:cNvSpPr>
          <p:nvPr>
            <p:ph type="sldNum" sz="quarter" idx="12"/>
          </p:nvPr>
        </p:nvSpPr>
        <p:spPr/>
        <p:txBody>
          <a:bodyPr/>
          <a:lstStyle/>
          <a:p>
            <a:fld id="{5512AD5A-2C28-1D42-B971-4292A709C8F6}" type="slidenum">
              <a:rPr lang="en-US" smtClean="0"/>
              <a:pPr/>
              <a:t>56</a:t>
            </a:fld>
            <a:endParaRPr lang="en-US" dirty="0"/>
          </a:p>
        </p:txBody>
      </p:sp>
      <p:sp>
        <p:nvSpPr>
          <p:cNvPr id="5" name="Rectangle: Rounded Corners 4">
            <a:hlinkClick r:id="rId3"/>
            <a:extLst>
              <a:ext uri="{FF2B5EF4-FFF2-40B4-BE49-F238E27FC236}">
                <a16:creationId xmlns:a16="http://schemas.microsoft.com/office/drawing/2014/main" id="{2569651B-26D0-4C2D-A18E-B8778DDDF551}"/>
              </a:ext>
            </a:extLst>
          </p:cNvPr>
          <p:cNvSpPr/>
          <p:nvPr/>
        </p:nvSpPr>
        <p:spPr>
          <a:xfrm>
            <a:off x="517793" y="4308336"/>
            <a:ext cx="7997556" cy="640283"/>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csacentre.org.uk/get-support/</a:t>
            </a:r>
          </a:p>
        </p:txBody>
      </p:sp>
      <p:pic>
        <p:nvPicPr>
          <p:cNvPr id="8" name="Picture 7" descr="A person and a child sitting at a table&#10;&#10;Description automatically generated">
            <a:extLst>
              <a:ext uri="{FF2B5EF4-FFF2-40B4-BE49-F238E27FC236}">
                <a16:creationId xmlns:a16="http://schemas.microsoft.com/office/drawing/2014/main" id="{49C2F540-C350-0F65-AF2F-6E8E119DB029}"/>
              </a:ext>
            </a:extLst>
          </p:cNvPr>
          <p:cNvPicPr>
            <a:picLocks noChangeAspect="1"/>
          </p:cNvPicPr>
          <p:nvPr/>
        </p:nvPicPr>
        <p:blipFill rotWithShape="1">
          <a:blip r:embed="rId4">
            <a:extLst>
              <a:ext uri="{28A0092B-C50C-407E-A947-70E740481C1C}">
                <a14:useLocalDpi xmlns:a14="http://schemas.microsoft.com/office/drawing/2010/main" val="0"/>
              </a:ext>
            </a:extLst>
          </a:blip>
          <a:srcRect l="46632" r="3692" b="15345"/>
          <a:stretch/>
        </p:blipFill>
        <p:spPr>
          <a:xfrm>
            <a:off x="749147" y="834241"/>
            <a:ext cx="2866626" cy="3257421"/>
          </a:xfrm>
          <a:prstGeom prst="rect">
            <a:avLst/>
          </a:prstGeom>
        </p:spPr>
      </p:pic>
    </p:spTree>
    <p:extLst>
      <p:ext uri="{BB962C8B-B14F-4D97-AF65-F5344CB8AC3E}">
        <p14:creationId xmlns:p14="http://schemas.microsoft.com/office/powerpoint/2010/main" val="31256428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68AD8-8318-A277-8452-A6E4A116AC18}"/>
              </a:ext>
            </a:extLst>
          </p:cNvPr>
          <p:cNvSpPr>
            <a:spLocks noGrp="1"/>
          </p:cNvSpPr>
          <p:nvPr>
            <p:ph type="title"/>
          </p:nvPr>
        </p:nvSpPr>
        <p:spPr/>
        <p:txBody>
          <a:bodyPr/>
          <a:lstStyle/>
          <a:p>
            <a:r>
              <a:rPr lang="en-GB" b="1" dirty="0"/>
              <a:t>Stop It Now Helpline </a:t>
            </a:r>
          </a:p>
        </p:txBody>
      </p:sp>
      <p:sp>
        <p:nvSpPr>
          <p:cNvPr id="3" name="Content Placeholder 2">
            <a:extLst>
              <a:ext uri="{FF2B5EF4-FFF2-40B4-BE49-F238E27FC236}">
                <a16:creationId xmlns:a16="http://schemas.microsoft.com/office/drawing/2014/main" id="{620D7CA5-DBDD-0FD8-F887-202F51DC1266}"/>
              </a:ext>
            </a:extLst>
          </p:cNvPr>
          <p:cNvSpPr>
            <a:spLocks noGrp="1"/>
          </p:cNvSpPr>
          <p:nvPr>
            <p:ph idx="1"/>
          </p:nvPr>
        </p:nvSpPr>
        <p:spPr/>
        <p:txBody>
          <a:bodyPr>
            <a:normAutofit/>
          </a:bodyPr>
          <a:lstStyle/>
          <a:p>
            <a:pPr algn="ctr"/>
            <a:r>
              <a:rPr lang="en-GB" sz="2400" dirty="0"/>
              <a:t>If you are worried about your own thoughts or behaviours or are worried about the behaviours of someone around you, you can contact the </a:t>
            </a:r>
            <a:r>
              <a:rPr lang="en-GB" sz="2400" b="1" dirty="0">
                <a:solidFill>
                  <a:schemeClr val="accent1"/>
                </a:solidFill>
              </a:rPr>
              <a:t>Stop It Now Helpline </a:t>
            </a:r>
            <a:r>
              <a:rPr lang="en-GB" sz="2400" dirty="0"/>
              <a:t>for </a:t>
            </a:r>
            <a:r>
              <a:rPr lang="en-GB" sz="2400" b="1" dirty="0">
                <a:solidFill>
                  <a:schemeClr val="accent2"/>
                </a:solidFill>
              </a:rPr>
              <a:t>free,</a:t>
            </a:r>
            <a:r>
              <a:rPr lang="en-GB" sz="2400" b="1" dirty="0"/>
              <a:t> </a:t>
            </a:r>
            <a:r>
              <a:rPr lang="en-GB" sz="2400" b="1" dirty="0">
                <a:solidFill>
                  <a:schemeClr val="accent2"/>
                </a:solidFill>
              </a:rPr>
              <a:t>confidential advice:</a:t>
            </a:r>
          </a:p>
          <a:p>
            <a:pPr algn="ctr"/>
            <a:endParaRPr lang="en-GB" sz="2400" b="1" dirty="0">
              <a:solidFill>
                <a:schemeClr val="accent2"/>
              </a:solidFill>
            </a:endParaRPr>
          </a:p>
          <a:p>
            <a:pPr algn="ctr"/>
            <a:r>
              <a:rPr lang="en-GB" sz="3300" b="1" dirty="0">
                <a:solidFill>
                  <a:schemeClr val="tx2"/>
                </a:solidFill>
              </a:rPr>
              <a:t>0808 1000 900</a:t>
            </a:r>
          </a:p>
        </p:txBody>
      </p:sp>
      <p:sp>
        <p:nvSpPr>
          <p:cNvPr id="4" name="Slide Number Placeholder 3">
            <a:extLst>
              <a:ext uri="{FF2B5EF4-FFF2-40B4-BE49-F238E27FC236}">
                <a16:creationId xmlns:a16="http://schemas.microsoft.com/office/drawing/2014/main" id="{01FE6386-69E8-2E89-C7C8-AD5E8603CD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2AD5A-2C28-1D42-B971-4292A709C8F6}" type="slidenum">
              <a:rPr kumimoji="0" lang="en-US" sz="750" b="1" i="0" u="none" strike="noStrike" kern="1200" cap="none" spc="0" normalizeH="0" baseline="0" noProof="0" smtClean="0">
                <a:ln>
                  <a:noFill/>
                </a:ln>
                <a:solidFill>
                  <a:srgbClr val="555859"/>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750" b="1" i="0" u="none" strike="noStrike" kern="1200" cap="none" spc="0" normalizeH="0" baseline="0" noProof="0" dirty="0">
              <a:ln>
                <a:noFill/>
              </a:ln>
              <a:solidFill>
                <a:srgbClr val="555859"/>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635883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5539-8952-514A-9BE9-B487C10DCB1A}"/>
              </a:ext>
            </a:extLst>
          </p:cNvPr>
          <p:cNvSpPr>
            <a:spLocks noGrp="1"/>
          </p:cNvSpPr>
          <p:nvPr>
            <p:ph type="ctrTitle"/>
          </p:nvPr>
        </p:nvSpPr>
        <p:spPr/>
        <p:txBody>
          <a:bodyPr/>
          <a:lstStyle/>
          <a:p>
            <a:r>
              <a:rPr lang="en-GB" b="1" dirty="0"/>
              <a:t>Thank you!</a:t>
            </a:r>
            <a:endParaRPr lang="en-US" b="1" dirty="0"/>
          </a:p>
        </p:txBody>
      </p:sp>
      <p:sp>
        <p:nvSpPr>
          <p:cNvPr id="3" name="Subtitle 2">
            <a:extLst>
              <a:ext uri="{FF2B5EF4-FFF2-40B4-BE49-F238E27FC236}">
                <a16:creationId xmlns:a16="http://schemas.microsoft.com/office/drawing/2014/main" id="{C4531078-5714-5546-90CB-0800D39F8D33}"/>
              </a:ext>
            </a:extLst>
          </p:cNvPr>
          <p:cNvSpPr>
            <a:spLocks noGrp="1"/>
          </p:cNvSpPr>
          <p:nvPr>
            <p:ph type="subTitle" idx="1"/>
          </p:nvPr>
        </p:nvSpPr>
        <p:spPr/>
        <p:txBody>
          <a:bodyPr>
            <a:normAutofit/>
          </a:bodyPr>
          <a:lstStyle/>
          <a:p>
            <a:r>
              <a:rPr lang="en-GB" sz="1400" b="1" dirty="0"/>
              <a:t>For more information please contact:</a:t>
            </a:r>
          </a:p>
          <a:p>
            <a:r>
              <a:rPr lang="en-GB" sz="1400" dirty="0"/>
              <a:t>Anna Glinski</a:t>
            </a:r>
          </a:p>
          <a:p>
            <a:r>
              <a:rPr lang="en-GB" sz="1400" dirty="0"/>
              <a:t>Deputy Director</a:t>
            </a:r>
          </a:p>
          <a:p>
            <a:r>
              <a:rPr lang="en-GB" sz="1400" dirty="0">
                <a:hlinkClick r:id="rId2">
                  <a:extLst>
                    <a:ext uri="{A12FA001-AC4F-418D-AE19-62706E023703}">
                      <ahyp:hlinkClr xmlns:ahyp="http://schemas.microsoft.com/office/drawing/2018/hyperlinkcolor" val="tx"/>
                    </a:ext>
                  </a:extLst>
                </a:hlinkClick>
              </a:rPr>
              <a:t>Anna.glinski@csacentre.org.uk</a:t>
            </a:r>
            <a:r>
              <a:rPr lang="en-GB" sz="1400" dirty="0"/>
              <a:t> </a:t>
            </a:r>
          </a:p>
        </p:txBody>
      </p:sp>
      <p:sp>
        <p:nvSpPr>
          <p:cNvPr id="4" name="Slide Number Placeholder 3">
            <a:extLst>
              <a:ext uri="{FF2B5EF4-FFF2-40B4-BE49-F238E27FC236}">
                <a16:creationId xmlns:a16="http://schemas.microsoft.com/office/drawing/2014/main" id="{15D1D1D2-C468-B14D-9848-6A21A7AADC3A}"/>
              </a:ext>
            </a:extLst>
          </p:cNvPr>
          <p:cNvSpPr>
            <a:spLocks noGrp="1"/>
          </p:cNvSpPr>
          <p:nvPr>
            <p:ph type="sldNum" sz="quarter" idx="12"/>
          </p:nvPr>
        </p:nvSpPr>
        <p:spPr/>
        <p:txBody>
          <a:bodyPr/>
          <a:lstStyle/>
          <a:p>
            <a:pPr defTabSz="914378"/>
            <a:fld id="{5512AD5A-2C28-1D42-B971-4292A709C8F6}" type="slidenum">
              <a:rPr lang="en-US">
                <a:solidFill>
                  <a:srgbClr val="FFFFFF"/>
                </a:solidFill>
                <a:latin typeface="Arial" panose="020B0604020202020204"/>
              </a:rPr>
              <a:pPr defTabSz="914378"/>
              <a:t>58</a:t>
            </a:fld>
            <a:endParaRPr lang="en-US" dirty="0">
              <a:solidFill>
                <a:srgbClr val="FFFFFF"/>
              </a:solidFill>
              <a:latin typeface="Arial" panose="020B0604020202020204"/>
            </a:endParaRPr>
          </a:p>
        </p:txBody>
      </p:sp>
    </p:spTree>
    <p:extLst>
      <p:ext uri="{BB962C8B-B14F-4D97-AF65-F5344CB8AC3E}">
        <p14:creationId xmlns:p14="http://schemas.microsoft.com/office/powerpoint/2010/main" val="390946234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EB3C7-2448-28E2-F68C-C44F55595666}"/>
              </a:ext>
            </a:extLst>
          </p:cNvPr>
          <p:cNvSpPr>
            <a:spLocks noGrp="1"/>
          </p:cNvSpPr>
          <p:nvPr>
            <p:ph type="title"/>
          </p:nvPr>
        </p:nvSpPr>
        <p:spPr>
          <a:xfrm>
            <a:off x="627459" y="480646"/>
            <a:ext cx="2949178" cy="540968"/>
          </a:xfrm>
        </p:spPr>
        <p:txBody>
          <a:bodyPr>
            <a:normAutofit/>
          </a:bodyPr>
          <a:lstStyle/>
          <a:p>
            <a:r>
              <a:rPr lang="en-GB" sz="3000" dirty="0"/>
              <a:t>Let us know!</a:t>
            </a:r>
          </a:p>
        </p:txBody>
      </p:sp>
      <p:sp>
        <p:nvSpPr>
          <p:cNvPr id="5" name="Slide Number Placeholder 4">
            <a:extLst>
              <a:ext uri="{FF2B5EF4-FFF2-40B4-BE49-F238E27FC236}">
                <a16:creationId xmlns:a16="http://schemas.microsoft.com/office/drawing/2014/main" id="{D7470CE0-BDDE-2085-8F2B-4B83ED6F03C9}"/>
              </a:ext>
            </a:extLst>
          </p:cNvPr>
          <p:cNvSpPr>
            <a:spLocks noGrp="1"/>
          </p:cNvSpPr>
          <p:nvPr>
            <p:ph type="sldNum" sz="quarter" idx="12"/>
          </p:nvPr>
        </p:nvSpPr>
        <p:spPr/>
        <p:txBody>
          <a:bodyPr/>
          <a:lstStyle/>
          <a:p>
            <a:fld id="{5512AD5A-2C28-1D42-B971-4292A709C8F6}" type="slidenum">
              <a:rPr lang="en-US" smtClean="0"/>
              <a:t>59</a:t>
            </a:fld>
            <a:endParaRPr lang="en-US"/>
          </a:p>
        </p:txBody>
      </p:sp>
      <p:pic>
        <p:nvPicPr>
          <p:cNvPr id="7" name="Picture 6" descr="A qr code on a white background&#10;&#10;AI-generated content may be incorrect.">
            <a:extLst>
              <a:ext uri="{FF2B5EF4-FFF2-40B4-BE49-F238E27FC236}">
                <a16:creationId xmlns:a16="http://schemas.microsoft.com/office/drawing/2014/main" id="{2AFF2522-0560-D164-E47A-A2DD76F241D5}"/>
              </a:ext>
            </a:extLst>
          </p:cNvPr>
          <p:cNvPicPr>
            <a:picLocks noChangeAspect="1"/>
          </p:cNvPicPr>
          <p:nvPr/>
        </p:nvPicPr>
        <p:blipFill>
          <a:blip r:embed="rId3"/>
          <a:srcRect l="5468" t="2603" r="8933" b="4927"/>
          <a:stretch>
            <a:fillRect/>
          </a:stretch>
        </p:blipFill>
        <p:spPr>
          <a:xfrm>
            <a:off x="5421099" y="1413834"/>
            <a:ext cx="2949179" cy="3024294"/>
          </a:xfrm>
          <a:prstGeom prst="rect">
            <a:avLst/>
          </a:prstGeom>
        </p:spPr>
      </p:pic>
      <p:sp>
        <p:nvSpPr>
          <p:cNvPr id="9" name="Rectangle: Rounded Corners 8">
            <a:extLst>
              <a:ext uri="{FF2B5EF4-FFF2-40B4-BE49-F238E27FC236}">
                <a16:creationId xmlns:a16="http://schemas.microsoft.com/office/drawing/2014/main" id="{219FC85A-50B7-3AA9-D415-C2603E2C7FD5}"/>
              </a:ext>
            </a:extLst>
          </p:cNvPr>
          <p:cNvSpPr/>
          <p:nvPr/>
        </p:nvSpPr>
        <p:spPr>
          <a:xfrm>
            <a:off x="627459" y="1021614"/>
            <a:ext cx="4271375" cy="3645506"/>
          </a:xfrm>
          <a:prstGeom prst="roundRect">
            <a:avLst/>
          </a:prstGeom>
          <a:solidFill>
            <a:srgbClr val="3DBB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GB" sz="1200" b="1" dirty="0">
              <a:solidFill>
                <a:schemeClr val="bg1"/>
              </a:solidFill>
            </a:endParaRPr>
          </a:p>
        </p:txBody>
      </p:sp>
      <p:sp>
        <p:nvSpPr>
          <p:cNvPr id="12" name="Text Placeholder 3">
            <a:extLst>
              <a:ext uri="{FF2B5EF4-FFF2-40B4-BE49-F238E27FC236}">
                <a16:creationId xmlns:a16="http://schemas.microsoft.com/office/drawing/2014/main" id="{43729315-F5D9-0150-6344-348AECA5BA77}"/>
              </a:ext>
            </a:extLst>
          </p:cNvPr>
          <p:cNvSpPr>
            <a:spLocks noGrp="1"/>
          </p:cNvSpPr>
          <p:nvPr>
            <p:ph type="body" sz="half" idx="2"/>
          </p:nvPr>
        </p:nvSpPr>
        <p:spPr>
          <a:xfrm>
            <a:off x="627459" y="1184453"/>
            <a:ext cx="4271375" cy="3603230"/>
          </a:xfrm>
        </p:spPr>
        <p:txBody>
          <a:bodyPr>
            <a:noAutofit/>
          </a:bodyPr>
          <a:lstStyle/>
          <a:p>
            <a:pPr algn="ctr">
              <a:lnSpc>
                <a:spcPct val="150000"/>
              </a:lnSpc>
              <a:spcBef>
                <a:spcPts val="0"/>
              </a:spcBef>
            </a:pPr>
            <a:r>
              <a:rPr lang="en-GB" sz="1800" b="1" dirty="0">
                <a:solidFill>
                  <a:schemeClr val="bg1"/>
                </a:solidFill>
              </a:rPr>
              <a:t>Please take the time to complete this short survey, in relation to the content of today’s module.</a:t>
            </a:r>
          </a:p>
          <a:p>
            <a:pPr algn="ctr">
              <a:lnSpc>
                <a:spcPct val="150000"/>
              </a:lnSpc>
              <a:spcBef>
                <a:spcPts val="0"/>
              </a:spcBef>
            </a:pPr>
            <a:r>
              <a:rPr lang="en-GB" sz="1800" b="1" dirty="0">
                <a:solidFill>
                  <a:schemeClr val="bg1"/>
                </a:solidFill>
              </a:rPr>
              <a:t>Please do report any urgent concerns / attendance issues directly to </a:t>
            </a:r>
            <a:r>
              <a:rPr lang="en-GB" sz="1800" b="1" dirty="0">
                <a:solidFill>
                  <a:schemeClr val="bg1"/>
                </a:solidFill>
                <a:hlinkClick r:id="rId4">
                  <a:extLst>
                    <a:ext uri="{A12FA001-AC4F-418D-AE19-62706E023703}">
                      <ahyp:hlinkClr xmlns:ahyp="http://schemas.microsoft.com/office/drawing/2018/hyperlinkcolor" val="tx"/>
                    </a:ext>
                  </a:extLst>
                </a:hlinkClick>
              </a:rPr>
              <a:t>plp@csacentre.org.uk</a:t>
            </a:r>
            <a:endParaRPr lang="en-GB" sz="1800" b="1" dirty="0">
              <a:solidFill>
                <a:schemeClr val="bg1"/>
              </a:solidFill>
            </a:endParaRPr>
          </a:p>
          <a:p>
            <a:pPr algn="ctr">
              <a:lnSpc>
                <a:spcPct val="150000"/>
              </a:lnSpc>
              <a:spcBef>
                <a:spcPts val="0"/>
              </a:spcBef>
            </a:pPr>
            <a:endParaRPr lang="en-GB" sz="1800" b="1" dirty="0">
              <a:solidFill>
                <a:schemeClr val="bg1"/>
              </a:solidFill>
            </a:endParaRPr>
          </a:p>
          <a:p>
            <a:pPr algn="ctr">
              <a:lnSpc>
                <a:spcPct val="150000"/>
              </a:lnSpc>
              <a:spcBef>
                <a:spcPts val="0"/>
              </a:spcBef>
            </a:pPr>
            <a:r>
              <a:rPr lang="en-GB" sz="1800" b="1" dirty="0">
                <a:solidFill>
                  <a:schemeClr val="bg1"/>
                </a:solidFill>
              </a:rPr>
              <a:t>Thank you for your participation!</a:t>
            </a:r>
          </a:p>
          <a:p>
            <a:pPr>
              <a:lnSpc>
                <a:spcPct val="150000"/>
              </a:lnSpc>
              <a:spcBef>
                <a:spcPts val="0"/>
              </a:spcBef>
            </a:pPr>
            <a:endParaRPr lang="en-GB" sz="1400" dirty="0"/>
          </a:p>
        </p:txBody>
      </p:sp>
    </p:spTree>
    <p:extLst>
      <p:ext uri="{BB962C8B-B14F-4D97-AF65-F5344CB8AC3E}">
        <p14:creationId xmlns:p14="http://schemas.microsoft.com/office/powerpoint/2010/main" val="1586877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9FE8FF5-8302-4BA9-900A-918206D6B212}"/>
              </a:ext>
            </a:extLst>
          </p:cNvPr>
          <p:cNvSpPr>
            <a:spLocks noGrp="1"/>
          </p:cNvSpPr>
          <p:nvPr>
            <p:ph type="sldNum" sz="quarter" idx="12"/>
          </p:nvPr>
        </p:nvSpPr>
        <p:spPr>
          <a:xfrm>
            <a:off x="8370278" y="238949"/>
            <a:ext cx="465503" cy="241697"/>
          </a:xfrm>
          <a:prstGeom prst="rect">
            <a:avLst/>
          </a:prstGeom>
        </p:spPr>
        <p:txBody>
          <a:bodyPr vert="horz" lIns="91440" tIns="45720" rIns="91440" bIns="45720" rtlCol="0" anchor="t"/>
          <a:lstStyle>
            <a:defPPr>
              <a:defRPr lang="en-US"/>
            </a:defPPr>
            <a:lvl1pPr marL="0" algn="r" defTabSz="914400" rtl="0" eaLnBrk="1" latinLnBrk="0" hangingPunct="1">
              <a:defRPr sz="75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512AD5A-2C28-1D42-B971-4292A709C8F6}" type="slidenum">
              <a:rPr lang="en-US" smtClean="0"/>
              <a:pPr/>
              <a:t>6</a:t>
            </a:fld>
            <a:endParaRPr lang="en-US"/>
          </a:p>
        </p:txBody>
      </p:sp>
      <p:pic>
        <p:nvPicPr>
          <p:cNvPr id="7" name="13 - Signs And Indicators_Final MASTER Subs">
            <a:hlinkClick r:id="" action="ppaction://media"/>
            <a:extLst>
              <a:ext uri="{FF2B5EF4-FFF2-40B4-BE49-F238E27FC236}">
                <a16:creationId xmlns:a16="http://schemas.microsoft.com/office/drawing/2014/main" id="{189E8154-2B9B-62DE-8A98-DEE2DA9E97C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356"/>
          </a:xfrm>
        </p:spPr>
      </p:pic>
    </p:spTree>
    <p:extLst>
      <p:ext uri="{BB962C8B-B14F-4D97-AF65-F5344CB8AC3E}">
        <p14:creationId xmlns:p14="http://schemas.microsoft.com/office/powerpoint/2010/main" val="135431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9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B9279-0F2E-8873-CBC5-DC6BAAACC7D0}"/>
              </a:ext>
            </a:extLst>
          </p:cNvPr>
          <p:cNvSpPr>
            <a:spLocks noGrp="1"/>
          </p:cNvSpPr>
          <p:nvPr>
            <p:ph type="title"/>
          </p:nvPr>
        </p:nvSpPr>
        <p:spPr/>
        <p:txBody>
          <a:bodyPr>
            <a:normAutofit fontScale="90000"/>
          </a:bodyPr>
          <a:lstStyle/>
          <a:p>
            <a:r>
              <a:rPr lang="en-GB" sz="2300" b="1" dirty="0"/>
              <a:t>Avoid assumptions</a:t>
            </a:r>
            <a:br>
              <a:rPr lang="en-GB" b="1" dirty="0"/>
            </a:br>
            <a:r>
              <a:rPr lang="en-GB" sz="2000" dirty="0"/>
              <a:t>Especially those based upon:</a:t>
            </a:r>
            <a:endParaRPr lang="en-GB" dirty="0"/>
          </a:p>
        </p:txBody>
      </p:sp>
      <p:graphicFrame>
        <p:nvGraphicFramePr>
          <p:cNvPr id="6" name="Content Placeholder 5">
            <a:extLst>
              <a:ext uri="{FF2B5EF4-FFF2-40B4-BE49-F238E27FC236}">
                <a16:creationId xmlns:a16="http://schemas.microsoft.com/office/drawing/2014/main" id="{C4D19246-3D94-6877-6350-E5E2D715E6E4}"/>
              </a:ext>
            </a:extLst>
          </p:cNvPr>
          <p:cNvGraphicFramePr>
            <a:graphicFrameLocks noGrp="1"/>
          </p:cNvGraphicFramePr>
          <p:nvPr>
            <p:ph idx="1"/>
          </p:nvPr>
        </p:nvGraphicFramePr>
        <p:xfrm>
          <a:off x="628650" y="1096108"/>
          <a:ext cx="7886700" cy="35366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9FBEC964-EFB9-CCD5-27B7-9B18C7FCA2BC}"/>
              </a:ext>
            </a:extLst>
          </p:cNvPr>
          <p:cNvSpPr>
            <a:spLocks noGrp="1"/>
          </p:cNvSpPr>
          <p:nvPr>
            <p:ph type="sldNum" sz="quarter" idx="12"/>
          </p:nvPr>
        </p:nvSpPr>
        <p:spPr/>
        <p:txBody>
          <a:bodyPr/>
          <a:lstStyle/>
          <a:p>
            <a:fld id="{5512AD5A-2C28-1D42-B971-4292A709C8F6}" type="slidenum">
              <a:rPr lang="en-US" smtClean="0"/>
              <a:pPr/>
              <a:t>7</a:t>
            </a:fld>
            <a:endParaRPr lang="en-US" dirty="0"/>
          </a:p>
        </p:txBody>
      </p:sp>
    </p:spTree>
    <p:extLst>
      <p:ext uri="{BB962C8B-B14F-4D97-AF65-F5344CB8AC3E}">
        <p14:creationId xmlns:p14="http://schemas.microsoft.com/office/powerpoint/2010/main" val="899726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74F70-E7C5-450C-BCC5-DA5CD8B53962}"/>
              </a:ext>
            </a:extLst>
          </p:cNvPr>
          <p:cNvSpPr>
            <a:spLocks noGrp="1"/>
          </p:cNvSpPr>
          <p:nvPr>
            <p:ph type="title"/>
          </p:nvPr>
        </p:nvSpPr>
        <p:spPr/>
        <p:txBody>
          <a:bodyPr/>
          <a:lstStyle/>
          <a:p>
            <a:r>
              <a:rPr lang="en-GB" b="1" dirty="0"/>
              <a:t>The aim of our resource</a:t>
            </a:r>
          </a:p>
        </p:txBody>
      </p:sp>
      <p:sp>
        <p:nvSpPr>
          <p:cNvPr id="3" name="Content Placeholder 2">
            <a:extLst>
              <a:ext uri="{FF2B5EF4-FFF2-40B4-BE49-F238E27FC236}">
                <a16:creationId xmlns:a16="http://schemas.microsoft.com/office/drawing/2014/main" id="{B8036DCD-2AF1-4FC6-BA0A-85E556B5D0B8}"/>
              </a:ext>
            </a:extLst>
          </p:cNvPr>
          <p:cNvSpPr>
            <a:spLocks noGrp="1"/>
          </p:cNvSpPr>
          <p:nvPr>
            <p:ph idx="1"/>
          </p:nvPr>
        </p:nvSpPr>
        <p:spPr/>
        <p:txBody>
          <a:bodyPr>
            <a:normAutofit/>
          </a:bodyPr>
          <a:lstStyle/>
          <a:p>
            <a:r>
              <a:rPr lang="en-GB" sz="1600" dirty="0"/>
              <a:t>To create a </a:t>
            </a:r>
            <a:r>
              <a:rPr lang="en-GB" sz="1600" b="1" dirty="0">
                <a:solidFill>
                  <a:schemeClr val="accent6"/>
                </a:solidFill>
              </a:rPr>
              <a:t>common language </a:t>
            </a:r>
            <a:r>
              <a:rPr lang="en-GB" sz="1600" dirty="0"/>
              <a:t>among professionals to discuss, record and share concerns that a child is being, or has been sexually abused. </a:t>
            </a:r>
          </a:p>
          <a:p>
            <a:endParaRPr lang="en-GB" sz="1600" dirty="0"/>
          </a:p>
          <a:p>
            <a:r>
              <a:rPr lang="en-GB" sz="1600" b="1" dirty="0">
                <a:solidFill>
                  <a:schemeClr val="accent2"/>
                </a:solidFill>
              </a:rPr>
              <a:t>It aims to help you:</a:t>
            </a:r>
          </a:p>
          <a:p>
            <a:pPr marL="285750" indent="-285750">
              <a:buFont typeface="Arial" panose="020B0604020202020204" pitchFamily="34" charset="0"/>
              <a:buChar char="•"/>
            </a:pPr>
            <a:r>
              <a:rPr lang="en-GB" sz="1600" dirty="0"/>
              <a:t>Consider, identify and clearly record signs which indicate that sexual abuse is or has been taking place</a:t>
            </a:r>
          </a:p>
          <a:p>
            <a:pPr marL="285750" indent="-285750">
              <a:buFont typeface="Arial" panose="020B0604020202020204" pitchFamily="34" charset="0"/>
              <a:buChar char="•"/>
            </a:pPr>
            <a:r>
              <a:rPr lang="en-GB" sz="1600" dirty="0"/>
              <a:t>Discuss and explore concerns that a child is being or has been sexually abused, and communicate these concerns to other organisations and agencies </a:t>
            </a:r>
          </a:p>
          <a:p>
            <a:endParaRPr lang="en-GB" sz="1600" dirty="0"/>
          </a:p>
          <a:p>
            <a:endParaRPr lang="en-GB" sz="1600" dirty="0"/>
          </a:p>
          <a:p>
            <a:pPr marL="285750" indent="-285750">
              <a:buFont typeface="Arial" panose="020B0604020202020204" pitchFamily="34" charset="0"/>
              <a:buChar char="•"/>
            </a:pPr>
            <a:endParaRPr lang="en-GB" sz="1600" dirty="0"/>
          </a:p>
          <a:p>
            <a:endParaRPr lang="en-GB" dirty="0"/>
          </a:p>
        </p:txBody>
      </p:sp>
      <p:sp>
        <p:nvSpPr>
          <p:cNvPr id="4" name="Slide Number Placeholder 3">
            <a:extLst>
              <a:ext uri="{FF2B5EF4-FFF2-40B4-BE49-F238E27FC236}">
                <a16:creationId xmlns:a16="http://schemas.microsoft.com/office/drawing/2014/main" id="{B062850D-DB1E-4F11-ABBC-1EBFF919F5DD}"/>
              </a:ext>
            </a:extLst>
          </p:cNvPr>
          <p:cNvSpPr>
            <a:spLocks noGrp="1"/>
          </p:cNvSpPr>
          <p:nvPr>
            <p:ph type="sldNum" sz="quarter" idx="12"/>
          </p:nvPr>
        </p:nvSpPr>
        <p:spPr/>
        <p:txBody>
          <a:bodyPr/>
          <a:lstStyle/>
          <a:p>
            <a:fld id="{5512AD5A-2C28-1D42-B971-4292A709C8F6}" type="slidenum">
              <a:rPr lang="en-US" smtClean="0"/>
              <a:pPr/>
              <a:t>8</a:t>
            </a:fld>
            <a:endParaRPr lang="en-US" dirty="0"/>
          </a:p>
        </p:txBody>
      </p:sp>
      <p:sp>
        <p:nvSpPr>
          <p:cNvPr id="5" name="Rectangle: Rounded Corners 4">
            <a:extLst>
              <a:ext uri="{FF2B5EF4-FFF2-40B4-BE49-F238E27FC236}">
                <a16:creationId xmlns:a16="http://schemas.microsoft.com/office/drawing/2014/main" id="{F75FE6C2-17A4-60D6-8BCB-32B4D3D213FF}"/>
              </a:ext>
            </a:extLst>
          </p:cNvPr>
          <p:cNvSpPr/>
          <p:nvPr/>
        </p:nvSpPr>
        <p:spPr>
          <a:xfrm>
            <a:off x="628651" y="3727250"/>
            <a:ext cx="7886699" cy="640283"/>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600" b="1" dirty="0">
                <a:solidFill>
                  <a:schemeClr val="accent2"/>
                </a:solidFill>
              </a:rPr>
              <a:t>Do note</a:t>
            </a:r>
            <a:r>
              <a:rPr lang="en-GB" sz="1600" dirty="0"/>
              <a:t>, it is not a diagnostic tool, nor is it intended for use as a “risk assessment” or a “box-ticking exercise”</a:t>
            </a:r>
          </a:p>
          <a:p>
            <a:pPr algn="l"/>
            <a:endParaRPr lang="en-GB" sz="1200" b="1" dirty="0">
              <a:solidFill>
                <a:schemeClr val="bg1"/>
              </a:solidFill>
            </a:endParaRPr>
          </a:p>
        </p:txBody>
      </p:sp>
    </p:spTree>
    <p:extLst>
      <p:ext uri="{BB962C8B-B14F-4D97-AF65-F5344CB8AC3E}">
        <p14:creationId xmlns:p14="http://schemas.microsoft.com/office/powerpoint/2010/main" val="3195717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600B8E-8821-4D1C-8462-8CAD8443EA8C}"/>
              </a:ext>
            </a:extLst>
          </p:cNvPr>
          <p:cNvSpPr>
            <a:spLocks noGrp="1"/>
          </p:cNvSpPr>
          <p:nvPr>
            <p:ph type="title"/>
          </p:nvPr>
        </p:nvSpPr>
        <p:spPr/>
        <p:txBody>
          <a:bodyPr/>
          <a:lstStyle/>
          <a:p>
            <a:r>
              <a:rPr lang="en-GB" b="1" dirty="0"/>
              <a:t>Try it in action</a:t>
            </a:r>
          </a:p>
        </p:txBody>
      </p:sp>
      <p:sp>
        <p:nvSpPr>
          <p:cNvPr id="6" name="Content Placeholder 5">
            <a:extLst>
              <a:ext uri="{FF2B5EF4-FFF2-40B4-BE49-F238E27FC236}">
                <a16:creationId xmlns:a16="http://schemas.microsoft.com/office/drawing/2014/main" id="{073A14E9-88FB-4BAB-BC43-021930E8D682}"/>
              </a:ext>
            </a:extLst>
          </p:cNvPr>
          <p:cNvSpPr>
            <a:spLocks noGrp="1"/>
          </p:cNvSpPr>
          <p:nvPr>
            <p:ph sz="half" idx="1"/>
          </p:nvPr>
        </p:nvSpPr>
        <p:spPr>
          <a:xfrm>
            <a:off x="628650" y="908540"/>
            <a:ext cx="4641850" cy="3539392"/>
          </a:xfrm>
        </p:spPr>
        <p:txBody>
          <a:bodyPr>
            <a:normAutofit/>
          </a:bodyPr>
          <a:lstStyle/>
          <a:p>
            <a:r>
              <a:rPr lang="en-GB" altLang="en-US" sz="1800" b="1" dirty="0">
                <a:solidFill>
                  <a:schemeClr val="accent6"/>
                </a:solidFill>
              </a:rPr>
              <a:t>On your own…10 minutes</a:t>
            </a:r>
          </a:p>
          <a:p>
            <a:endParaRPr lang="en-GB" altLang="en-US" sz="1800" dirty="0"/>
          </a:p>
          <a:p>
            <a:r>
              <a:rPr lang="en-GB" altLang="en-US" sz="1800" dirty="0"/>
              <a:t>Read the case study relating to Simon, his family and his environment</a:t>
            </a:r>
          </a:p>
          <a:p>
            <a:endParaRPr lang="en-GB" altLang="en-US" sz="1800" dirty="0"/>
          </a:p>
          <a:p>
            <a:r>
              <a:rPr lang="en-GB" altLang="en-US" sz="1800" dirty="0"/>
              <a:t>Complete pages 7 – 16 of the Signs and Indicators Template </a:t>
            </a:r>
          </a:p>
          <a:p>
            <a:endParaRPr lang="en-GB" altLang="en-US" sz="1800" dirty="0"/>
          </a:p>
          <a:p>
            <a:r>
              <a:rPr lang="en-GB" altLang="en-US" sz="1800" b="1" dirty="0"/>
              <a:t>Think about how your agency could use the template </a:t>
            </a:r>
          </a:p>
          <a:p>
            <a:endParaRPr lang="en-GB" altLang="en-US" sz="1900" dirty="0"/>
          </a:p>
          <a:p>
            <a:endParaRPr lang="en-GB" altLang="en-US" sz="1900" dirty="0"/>
          </a:p>
          <a:p>
            <a:endParaRPr lang="en-GB" altLang="en-US" sz="1400" dirty="0"/>
          </a:p>
          <a:p>
            <a:endParaRPr lang="en-GB" altLang="en-US" sz="1400" dirty="0"/>
          </a:p>
          <a:p>
            <a:endParaRPr lang="en-GB" dirty="0"/>
          </a:p>
        </p:txBody>
      </p:sp>
      <p:sp>
        <p:nvSpPr>
          <p:cNvPr id="4" name="Slide Number Placeholder 3">
            <a:extLst>
              <a:ext uri="{FF2B5EF4-FFF2-40B4-BE49-F238E27FC236}">
                <a16:creationId xmlns:a16="http://schemas.microsoft.com/office/drawing/2014/main" id="{26F491C4-6955-4502-A1AF-D87ED2115067}"/>
              </a:ext>
            </a:extLst>
          </p:cNvPr>
          <p:cNvSpPr>
            <a:spLocks noGrp="1"/>
          </p:cNvSpPr>
          <p:nvPr>
            <p:ph type="sldNum" sz="quarter" idx="12"/>
          </p:nvPr>
        </p:nvSpPr>
        <p:spPr/>
        <p:txBody>
          <a:bodyPr/>
          <a:lstStyle/>
          <a:p>
            <a:pPr defTabSz="685783">
              <a:defRPr/>
            </a:pPr>
            <a:fld id="{5512AD5A-2C28-1D42-B971-4292A709C8F6}" type="slidenum">
              <a:rPr lang="en-US">
                <a:solidFill>
                  <a:srgbClr val="555859"/>
                </a:solidFill>
                <a:latin typeface="Arial"/>
              </a:rPr>
              <a:pPr defTabSz="685783">
                <a:defRPr/>
              </a:pPr>
              <a:t>9</a:t>
            </a:fld>
            <a:endParaRPr lang="en-US" dirty="0">
              <a:solidFill>
                <a:srgbClr val="555859"/>
              </a:solidFill>
              <a:latin typeface="Arial"/>
            </a:endParaRPr>
          </a:p>
        </p:txBody>
      </p:sp>
      <p:pic>
        <p:nvPicPr>
          <p:cNvPr id="8" name="Picture 7">
            <a:extLst>
              <a:ext uri="{FF2B5EF4-FFF2-40B4-BE49-F238E27FC236}">
                <a16:creationId xmlns:a16="http://schemas.microsoft.com/office/drawing/2014/main" id="{DD62737E-1039-4960-1B8B-C14FC978E7D0}"/>
              </a:ext>
            </a:extLst>
          </p:cNvPr>
          <p:cNvPicPr>
            <a:picLocks noChangeAspect="1"/>
          </p:cNvPicPr>
          <p:nvPr/>
        </p:nvPicPr>
        <p:blipFill rotWithShape="1">
          <a:blip r:embed="rId3"/>
          <a:srcRect l="27220" t="13562" r="43381" b="25194"/>
          <a:stretch/>
        </p:blipFill>
        <p:spPr>
          <a:xfrm>
            <a:off x="5895393" y="1096108"/>
            <a:ext cx="2268187" cy="3150083"/>
          </a:xfrm>
          <a:prstGeom prst="rect">
            <a:avLst/>
          </a:prstGeom>
          <a:ln w="19050">
            <a:solidFill>
              <a:schemeClr val="tx2"/>
            </a:solidFill>
          </a:ln>
        </p:spPr>
      </p:pic>
    </p:spTree>
    <p:extLst>
      <p:ext uri="{BB962C8B-B14F-4D97-AF65-F5344CB8AC3E}">
        <p14:creationId xmlns:p14="http://schemas.microsoft.com/office/powerpoint/2010/main" val="251229129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SA Theme">
  <a:themeElements>
    <a:clrScheme name="CSA colours">
      <a:dk1>
        <a:srgbClr val="555859"/>
      </a:dk1>
      <a:lt1>
        <a:srgbClr val="FFFFFF"/>
      </a:lt1>
      <a:dk2>
        <a:srgbClr val="702474"/>
      </a:dk2>
      <a:lt2>
        <a:srgbClr val="ECEBEC"/>
      </a:lt2>
      <a:accent1>
        <a:srgbClr val="304B9A"/>
      </a:accent1>
      <a:accent2>
        <a:srgbClr val="83BA26"/>
      </a:accent2>
      <a:accent3>
        <a:srgbClr val="AC70AD"/>
      </a:accent3>
      <a:accent4>
        <a:srgbClr val="64669F"/>
      </a:accent4>
      <a:accent5>
        <a:srgbClr val="49B179"/>
      </a:accent5>
      <a:accent6>
        <a:srgbClr val="2FA2A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l">
          <a:defRPr sz="12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P Session two. Signs and Indicators, children's disclosures and the professional role April 2023" id="{D7AB602D-4CD7-433C-A5B4-51E219213DB3}" vid="{8360D375-A821-45F6-B6AE-CD9ECDD924ED}"/>
    </a:ext>
  </a:extLst>
</a:theme>
</file>

<file path=ppt/theme/theme2.xml><?xml version="1.0" encoding="utf-8"?>
<a:theme xmlns:a="http://schemas.openxmlformats.org/drawingml/2006/main" name="1_CSA Theme">
  <a:themeElements>
    <a:clrScheme name="CSA colours">
      <a:dk1>
        <a:srgbClr val="555859"/>
      </a:dk1>
      <a:lt1>
        <a:srgbClr val="FFFFFF"/>
      </a:lt1>
      <a:dk2>
        <a:srgbClr val="702474"/>
      </a:dk2>
      <a:lt2>
        <a:srgbClr val="ECEBEC"/>
      </a:lt2>
      <a:accent1>
        <a:srgbClr val="304B9A"/>
      </a:accent1>
      <a:accent2>
        <a:srgbClr val="83BA26"/>
      </a:accent2>
      <a:accent3>
        <a:srgbClr val="AC70AD"/>
      </a:accent3>
      <a:accent4>
        <a:srgbClr val="64669F"/>
      </a:accent4>
      <a:accent5>
        <a:srgbClr val="49B179"/>
      </a:accent5>
      <a:accent6>
        <a:srgbClr val="2FA2A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l">
          <a:defRPr sz="12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P Session two. Signs and Indicators, children's disclosures and the professional role April 2023" id="{D7AB602D-4CD7-433C-A5B4-51E219213DB3}" vid="{55EA0956-0784-4633-BC24-5AC1830B0123}"/>
    </a:ext>
  </a:extLst>
</a:theme>
</file>

<file path=ppt/theme/theme3.xml><?xml version="1.0" encoding="utf-8"?>
<a:theme xmlns:a="http://schemas.openxmlformats.org/drawingml/2006/main" name="2_CSA Theme">
  <a:themeElements>
    <a:clrScheme name="CSA colours">
      <a:dk1>
        <a:srgbClr val="555859"/>
      </a:dk1>
      <a:lt1>
        <a:srgbClr val="FFFFFF"/>
      </a:lt1>
      <a:dk2>
        <a:srgbClr val="702474"/>
      </a:dk2>
      <a:lt2>
        <a:srgbClr val="ECEBEC"/>
      </a:lt2>
      <a:accent1>
        <a:srgbClr val="304B9A"/>
      </a:accent1>
      <a:accent2>
        <a:srgbClr val="83BA26"/>
      </a:accent2>
      <a:accent3>
        <a:srgbClr val="AC70AD"/>
      </a:accent3>
      <a:accent4>
        <a:srgbClr val="64669F"/>
      </a:accent4>
      <a:accent5>
        <a:srgbClr val="49B179"/>
      </a:accent5>
      <a:accent6>
        <a:srgbClr val="2FA2A9"/>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l">
          <a:defRPr sz="12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P Session two. Signs and Indicators, children's disclosures and the professional role April 2023" id="{D7AB602D-4CD7-433C-A5B4-51E219213DB3}" vid="{5E98AC0E-66D8-4E19-AEA2-93CB260AF867}"/>
    </a:ext>
  </a:extLst>
</a:theme>
</file>

<file path=ppt/theme/theme4.xml><?xml version="1.0" encoding="utf-8"?>
<a:theme xmlns:a="http://schemas.openxmlformats.org/drawingml/2006/main" name="3_CSA Theme">
  <a:themeElements>
    <a:clrScheme name="CSA colours">
      <a:dk1>
        <a:srgbClr val="555859"/>
      </a:dk1>
      <a:lt1>
        <a:srgbClr val="FFFFFF"/>
      </a:lt1>
      <a:dk2>
        <a:srgbClr val="702474"/>
      </a:dk2>
      <a:lt2>
        <a:srgbClr val="ECEBEC"/>
      </a:lt2>
      <a:accent1>
        <a:srgbClr val="304B9A"/>
      </a:accent1>
      <a:accent2>
        <a:srgbClr val="83BA26"/>
      </a:accent2>
      <a:accent3>
        <a:srgbClr val="AC70AD"/>
      </a:accent3>
      <a:accent4>
        <a:srgbClr val="64669F"/>
      </a:accent4>
      <a:accent5>
        <a:srgbClr val="49B179"/>
      </a:accent5>
      <a:accent6>
        <a:srgbClr val="2FA2A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l">
          <a:defRPr sz="12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P Session two. Signs and Indicators, children's disclosures and the professional role April 2023" id="{D7AB602D-4CD7-433C-A5B4-51E219213DB3}" vid="{C0C967C5-4454-4863-883B-7E995B5B2322}"/>
    </a:ext>
  </a:extLst>
</a:theme>
</file>

<file path=ppt/theme/theme5.xml><?xml version="1.0" encoding="utf-8"?>
<a:theme xmlns:a="http://schemas.openxmlformats.org/drawingml/2006/main" name="1_Office Theme">
  <a:themeElements>
    <a:clrScheme name="CSA colours">
      <a:dk1>
        <a:srgbClr val="555859"/>
      </a:dk1>
      <a:lt1>
        <a:srgbClr val="FFFFFF"/>
      </a:lt1>
      <a:dk2>
        <a:srgbClr val="702474"/>
      </a:dk2>
      <a:lt2>
        <a:srgbClr val="ECEBEC"/>
      </a:lt2>
      <a:accent1>
        <a:srgbClr val="304B9A"/>
      </a:accent1>
      <a:accent2>
        <a:srgbClr val="83BA26"/>
      </a:accent2>
      <a:accent3>
        <a:srgbClr val="AC70AD"/>
      </a:accent3>
      <a:accent4>
        <a:srgbClr val="64669F"/>
      </a:accent4>
      <a:accent5>
        <a:srgbClr val="49B179"/>
      </a:accent5>
      <a:accent6>
        <a:srgbClr val="2FA2A9"/>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l">
          <a:defRPr sz="12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P Session two. Signs and Indicators, children's disclosures and the professional role April 2023" id="{D7AB602D-4CD7-433C-A5B4-51E219213DB3}" vid="{20840612-3A67-4D0E-A7B1-CCEB5D605947}"/>
    </a:ext>
  </a:extLst>
</a:theme>
</file>

<file path=ppt/theme/theme6.xml><?xml version="1.0" encoding="utf-8"?>
<a:theme xmlns:a="http://schemas.openxmlformats.org/drawingml/2006/main" name="5_CSA Theme">
  <a:themeElements>
    <a:clrScheme name="CSA colours">
      <a:dk1>
        <a:srgbClr val="555859"/>
      </a:dk1>
      <a:lt1>
        <a:srgbClr val="FFFFFF"/>
      </a:lt1>
      <a:dk2>
        <a:srgbClr val="702474"/>
      </a:dk2>
      <a:lt2>
        <a:srgbClr val="ECEBEC"/>
      </a:lt2>
      <a:accent1>
        <a:srgbClr val="304B9A"/>
      </a:accent1>
      <a:accent2>
        <a:srgbClr val="83BA26"/>
      </a:accent2>
      <a:accent3>
        <a:srgbClr val="AC70AD"/>
      </a:accent3>
      <a:accent4>
        <a:srgbClr val="64669F"/>
      </a:accent4>
      <a:accent5>
        <a:srgbClr val="49B179"/>
      </a:accent5>
      <a:accent6>
        <a:srgbClr val="2FA2A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l">
          <a:defRPr sz="12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P Session two. Signs and Indicators, children's disclosures and the professional role April 2023" id="{D7AB602D-4CD7-433C-A5B4-51E219213DB3}" vid="{9819B5F4-86D8-48A6-A7D9-654075D5D4A7}"/>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PLP Session two. Signs and Indicators, children's disclosures and the professional role April 2023</Template>
  <TotalTime>1397</TotalTime>
  <Words>10540</Words>
  <Application>Microsoft Office PowerPoint</Application>
  <PresentationFormat>On-screen Show (16:9)</PresentationFormat>
  <Paragraphs>862</Paragraphs>
  <Slides>59</Slides>
  <Notes>52</Notes>
  <HiddenSlides>0</HiddenSlides>
  <MMClips>3</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59</vt:i4>
      </vt:variant>
    </vt:vector>
  </HeadingPairs>
  <TitlesOfParts>
    <vt:vector size="74" baseType="lpstr">
      <vt:lpstr>Yu Mincho</vt:lpstr>
      <vt:lpstr>Aptos</vt:lpstr>
      <vt:lpstr>Arial</vt:lpstr>
      <vt:lpstr>Calibri</vt:lpstr>
      <vt:lpstr>Calibri Light</vt:lpstr>
      <vt:lpstr>HelveticaNeueLT Pro 55 Roman</vt:lpstr>
      <vt:lpstr>Symbol</vt:lpstr>
      <vt:lpstr>Times New Roman</vt:lpstr>
      <vt:lpstr>Wingdings</vt:lpstr>
      <vt:lpstr>CSA Theme</vt:lpstr>
      <vt:lpstr>1_CSA Theme</vt:lpstr>
      <vt:lpstr>2_CSA Theme</vt:lpstr>
      <vt:lpstr>3_CSA Theme</vt:lpstr>
      <vt:lpstr>1_Office Theme</vt:lpstr>
      <vt:lpstr>5_CSA Theme</vt:lpstr>
      <vt:lpstr>Noticing and responding to concerns of child sexual abuse</vt:lpstr>
      <vt:lpstr>What we will cover today</vt:lpstr>
      <vt:lpstr>Signs and indicators </vt:lpstr>
      <vt:lpstr>The evidence: Sexual abuse is rarely ‘clear cut’ </vt:lpstr>
      <vt:lpstr>Building a picture of concerns </vt:lpstr>
      <vt:lpstr>PowerPoint Presentation</vt:lpstr>
      <vt:lpstr>Avoid assumptions Especially those based upon:</vt:lpstr>
      <vt:lpstr>The aim of our resource</vt:lpstr>
      <vt:lpstr>Try it in action</vt:lpstr>
      <vt:lpstr>How might your agency use the template?</vt:lpstr>
      <vt:lpstr>What actions can you take?</vt:lpstr>
      <vt:lpstr> “I think the situations where it's been disclosed and we've been asked to assess it, then records are clear. And then the situations where you might suspect, I don't think we could do that…I don't think professionals would be able to record that but I might be wrong, but how could you?”</vt:lpstr>
      <vt:lpstr>Recording concerns Group discussion</vt:lpstr>
      <vt:lpstr>Recording</vt:lpstr>
      <vt:lpstr>“Safeguarding decisions must be based on all indicators of sexual abuse and should not rely solely on verbal statements from children”</vt:lpstr>
      <vt:lpstr>Break</vt:lpstr>
      <vt:lpstr>Communicating with children </vt:lpstr>
      <vt:lpstr>  “Professionals rely too heavily on children to verbally disclose”</vt:lpstr>
      <vt:lpstr>Why is this important?</vt:lpstr>
      <vt:lpstr>Exercise…</vt:lpstr>
      <vt:lpstr>  “There were so many times when I thought about telling someone but it was just like, how do you bring it up? How do you just walk into a room and go to someone, ‘oh by the way this happened’?”</vt:lpstr>
      <vt:lpstr>Barriers for children </vt:lpstr>
      <vt:lpstr>“People don’t talk about it”   Child sexual abuse in ethnic minority communities, (IICSA, 2020)</vt:lpstr>
      <vt:lpstr>Barriers to telling based on the child’s background or characteristics</vt:lpstr>
      <vt:lpstr>Who was told at the time Rape or penetrative abuse</vt:lpstr>
      <vt:lpstr>Who children told</vt:lpstr>
      <vt:lpstr> </vt:lpstr>
      <vt:lpstr>“I wanted them all to notice” National Recommendation 5  Talking to children   Government should ensure that practitioners understand that they can and should talk directly to children, and families, about concerns of sexual abuse</vt:lpstr>
      <vt:lpstr>Understanding how children communicate about sexual abuse </vt:lpstr>
      <vt:lpstr>Children need help to tell </vt:lpstr>
      <vt:lpstr>Our role in the process </vt:lpstr>
      <vt:lpstr>Containing the secret and the ‘pressure cooker’ effect </vt:lpstr>
      <vt:lpstr>Talking about sex Reflection</vt:lpstr>
      <vt:lpstr>And then….</vt:lpstr>
      <vt:lpstr>How can we do it?</vt:lpstr>
      <vt:lpstr>PowerPoint Presentation</vt:lpstr>
      <vt:lpstr>Giving children the confidence to tell</vt:lpstr>
      <vt:lpstr>Opening a door</vt:lpstr>
      <vt:lpstr>Let them know what will happen if they tell  “The only grown up that spoke to me about what would happen if I spoke about my abuse was the person who was abusing me.”</vt:lpstr>
      <vt:lpstr>Taking a graduated approach </vt:lpstr>
      <vt:lpstr>Continuum of question types</vt:lpstr>
      <vt:lpstr>Asking specific questions</vt:lpstr>
      <vt:lpstr>PowerPoint Presentation</vt:lpstr>
      <vt:lpstr>Working with children who have been sexually abused</vt:lpstr>
      <vt:lpstr>Recommendation 3:  Enquiries and Investigations </vt:lpstr>
      <vt:lpstr>Investigation and support</vt:lpstr>
      <vt:lpstr>Key messages on pre-trial therapy</vt:lpstr>
      <vt:lpstr>Interventions for children</vt:lpstr>
      <vt:lpstr>Accessing support for ethnic minority communities  Challenges    </vt:lpstr>
      <vt:lpstr>PowerPoint Presentation</vt:lpstr>
      <vt:lpstr>Opening up family communication </vt:lpstr>
      <vt:lpstr>Enabling conversations</vt:lpstr>
      <vt:lpstr>Supporting the whole family </vt:lpstr>
      <vt:lpstr>When there is no criminal investigation Supporting the family</vt:lpstr>
      <vt:lpstr>Reflections</vt:lpstr>
      <vt:lpstr>Find a support service</vt:lpstr>
      <vt:lpstr>Stop It Now Helpline </vt:lpstr>
      <vt:lpstr>Thank you!</vt:lpstr>
      <vt:lpstr>Let us know!</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Signs and indicators, children’s disclosures and communicating with children</dc:title>
  <dc:creator>Liz Jones</dc:creator>
  <cp:lastModifiedBy>emma barwell</cp:lastModifiedBy>
  <cp:revision>14</cp:revision>
  <dcterms:created xsi:type="dcterms:W3CDTF">2023-04-11T13:33:54Z</dcterms:created>
  <dcterms:modified xsi:type="dcterms:W3CDTF">2025-12-23T12:47:38Z</dcterms:modified>
</cp:coreProperties>
</file>