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1739" r:id="rId2"/>
    <p:sldId id="700" r:id="rId3"/>
    <p:sldId id="2167" r:id="rId4"/>
    <p:sldId id="1702" r:id="rId5"/>
    <p:sldId id="2169" r:id="rId6"/>
    <p:sldId id="2003" r:id="rId7"/>
    <p:sldId id="2170" r:id="rId8"/>
    <p:sldId id="2121" r:id="rId9"/>
    <p:sldId id="2007" r:id="rId10"/>
    <p:sldId id="1997" r:id="rId11"/>
    <p:sldId id="2120" r:id="rId12"/>
    <p:sldId id="2046" r:id="rId13"/>
    <p:sldId id="2116" r:id="rId14"/>
    <p:sldId id="2117" r:id="rId15"/>
    <p:sldId id="2118" r:id="rId16"/>
    <p:sldId id="2153" r:id="rId17"/>
    <p:sldId id="2149" r:id="rId18"/>
    <p:sldId id="2150" r:id="rId19"/>
    <p:sldId id="2151" r:id="rId20"/>
    <p:sldId id="2155" r:id="rId21"/>
    <p:sldId id="2152" r:id="rId22"/>
    <p:sldId id="2110" r:id="rId23"/>
    <p:sldId id="2166" r:id="rId24"/>
    <p:sldId id="1996" r:id="rId25"/>
    <p:sldId id="365" r:id="rId26"/>
    <p:sldId id="2156" r:id="rId27"/>
    <p:sldId id="2159" r:id="rId28"/>
    <p:sldId id="2160" r:id="rId29"/>
    <p:sldId id="2142" r:id="rId30"/>
    <p:sldId id="2143" r:id="rId31"/>
    <p:sldId id="2144" r:id="rId32"/>
    <p:sldId id="1734" r:id="rId33"/>
    <p:sldId id="354" r:id="rId34"/>
    <p:sldId id="2052" r:id="rId35"/>
    <p:sldId id="347" r:id="rId36"/>
    <p:sldId id="348" r:id="rId37"/>
    <p:sldId id="2171" r:id="rId38"/>
    <p:sldId id="2122" r:id="rId39"/>
    <p:sldId id="2123" r:id="rId40"/>
    <p:sldId id="2124" r:id="rId41"/>
    <p:sldId id="2137" r:id="rId42"/>
    <p:sldId id="2161" r:id="rId43"/>
    <p:sldId id="2162" r:id="rId44"/>
    <p:sldId id="2163" r:id="rId45"/>
    <p:sldId id="2165" r:id="rId46"/>
    <p:sldId id="362" r:id="rId47"/>
    <p:sldId id="2138" r:id="rId48"/>
    <p:sldId id="2168" r:id="rId49"/>
    <p:sldId id="2139" r:id="rId50"/>
    <p:sldId id="256" r:id="rId51"/>
    <p:sldId id="263" r:id="rId52"/>
    <p:sldId id="235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39DD70-441F-6FCB-076C-72F6A7C6275D}" name="Anna Glinski" initials="AG" userId="S::anna.glinski@barnardos.org.uk::6ab817d6-681f-4d9f-b11f-6f55312dd0fb" providerId="AD"/>
  <p188:author id="{9323E49A-B38A-2BCB-B15A-B0D5F7B4C91C}" name="Peter East" initials="PE" userId="S::peter.east@barnardos.org.uk::54303445-4910-410b-90a9-f129b54c5e54" providerId="AD"/>
  <p188:author id="{78C470A8-9665-5461-7BD9-B3BA854AFEFB}" name="Kirsty Henderson" initials="KH" userId="S::kirsty.henderson@barnardos.org.uk::b4f3169d-a665-4f4f-85cf-e6dc3247b650"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C16235-BD56-439C-A75B-F1B0C8B77CB6}" v="2" dt="2025-12-23T13:03:52.6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66291" autoAdjust="0"/>
  </p:normalViewPr>
  <p:slideViewPr>
    <p:cSldViewPr snapToGrid="0">
      <p:cViewPr varScale="1">
        <p:scale>
          <a:sx n="38" d="100"/>
          <a:sy n="38" d="100"/>
        </p:scale>
        <p:origin x="1656" y="2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61" Type="http://schemas.microsoft.com/office/2018/10/relationships/authors" Targe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barwell" userId="b30271b0f7ce78b1" providerId="LiveId" clId="{6997F7B7-9390-4FC0-9867-161E9129BC24}"/>
    <pc:docChg chg="addSld modSld">
      <pc:chgData name="emma barwell" userId="b30271b0f7ce78b1" providerId="LiveId" clId="{6997F7B7-9390-4FC0-9867-161E9129BC24}" dt="2025-12-23T13:03:52.684" v="6"/>
      <pc:docMkLst>
        <pc:docMk/>
      </pc:docMkLst>
      <pc:sldChg chg="modSp mod">
        <pc:chgData name="emma barwell" userId="b30271b0f7ce78b1" providerId="LiveId" clId="{6997F7B7-9390-4FC0-9867-161E9129BC24}" dt="2025-12-23T13:03:33.360" v="5" actId="20577"/>
        <pc:sldMkLst>
          <pc:docMk/>
          <pc:sldMk cId="3630073902" sldId="1739"/>
        </pc:sldMkLst>
        <pc:spChg chg="mod">
          <ac:chgData name="emma barwell" userId="b30271b0f7ce78b1" providerId="LiveId" clId="{6997F7B7-9390-4FC0-9867-161E9129BC24}" dt="2025-12-23T13:03:25.768" v="0"/>
          <ac:spMkLst>
            <pc:docMk/>
            <pc:sldMk cId="3630073902" sldId="1739"/>
            <ac:spMk id="2" creationId="{A6F3CF32-BE7B-2D40-872A-8AEA4700C4C0}"/>
          </ac:spMkLst>
        </pc:spChg>
        <pc:spChg chg="mod">
          <ac:chgData name="emma barwell" userId="b30271b0f7ce78b1" providerId="LiveId" clId="{6997F7B7-9390-4FC0-9867-161E9129BC24}" dt="2025-12-23T13:03:33.360" v="5" actId="20577"/>
          <ac:spMkLst>
            <pc:docMk/>
            <pc:sldMk cId="3630073902" sldId="1739"/>
            <ac:spMk id="3" creationId="{499BAA49-D8ED-D04E-8BE5-E2BF51B6D493}"/>
          </ac:spMkLst>
        </pc:spChg>
      </pc:sldChg>
      <pc:sldChg chg="add">
        <pc:chgData name="emma barwell" userId="b30271b0f7ce78b1" providerId="LiveId" clId="{6997F7B7-9390-4FC0-9867-161E9129BC24}" dt="2025-12-23T13:03:52.684" v="6"/>
        <pc:sldMkLst>
          <pc:docMk/>
          <pc:sldMk cId="1586877113" sldId="235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0F6C5F-6734-4670-A8D8-01CDBFE0D0AC}"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4EC6F066-F9FC-4B90-87E8-232290DA4C5C}">
      <dgm:prSet custT="1"/>
      <dgm:spPr/>
      <dgm:t>
        <a:bodyPr/>
        <a:lstStyle/>
        <a:p>
          <a:r>
            <a:rPr lang="en-GB" sz="1800" dirty="0"/>
            <a:t>Setting the scene</a:t>
          </a:r>
          <a:endParaRPr lang="en-US" sz="1800" dirty="0"/>
        </a:p>
      </dgm:t>
    </dgm:pt>
    <dgm:pt modelId="{C08D481C-8624-4C64-B0E6-B358C840F84A}" type="parTrans" cxnId="{5E6E935F-EC39-4DFE-A93F-B0A99633A48E}">
      <dgm:prSet/>
      <dgm:spPr/>
      <dgm:t>
        <a:bodyPr/>
        <a:lstStyle/>
        <a:p>
          <a:endParaRPr lang="en-US" sz="1600"/>
        </a:p>
      </dgm:t>
    </dgm:pt>
    <dgm:pt modelId="{1F6CD959-B883-4212-A7C5-7ECE833437A6}" type="sibTrans" cxnId="{5E6E935F-EC39-4DFE-A93F-B0A99633A48E}">
      <dgm:prSet/>
      <dgm:spPr/>
      <dgm:t>
        <a:bodyPr/>
        <a:lstStyle/>
        <a:p>
          <a:endParaRPr lang="en-US" sz="1600"/>
        </a:p>
      </dgm:t>
    </dgm:pt>
    <dgm:pt modelId="{EFEB2761-9C07-415A-AF1C-420A1506C435}">
      <dgm:prSet custT="1"/>
      <dgm:spPr/>
      <dgm:t>
        <a:bodyPr/>
        <a:lstStyle/>
        <a:p>
          <a:r>
            <a:rPr lang="en-GB" sz="1800" dirty="0"/>
            <a:t>Pathways to offending</a:t>
          </a:r>
        </a:p>
      </dgm:t>
    </dgm:pt>
    <dgm:pt modelId="{69D6329B-A823-4577-8DA1-468B562B921D}" type="parTrans" cxnId="{307C3BE7-C48C-4B7E-9CBF-CF418201240B}">
      <dgm:prSet/>
      <dgm:spPr/>
      <dgm:t>
        <a:bodyPr/>
        <a:lstStyle/>
        <a:p>
          <a:endParaRPr lang="en-GB"/>
        </a:p>
      </dgm:t>
    </dgm:pt>
    <dgm:pt modelId="{F004B929-EE9F-4924-8A70-673BB967B51E}" type="sibTrans" cxnId="{307C3BE7-C48C-4B7E-9CBF-CF418201240B}">
      <dgm:prSet/>
      <dgm:spPr/>
      <dgm:t>
        <a:bodyPr/>
        <a:lstStyle/>
        <a:p>
          <a:endParaRPr lang="en-GB"/>
        </a:p>
      </dgm:t>
    </dgm:pt>
    <dgm:pt modelId="{BE76B847-6616-486F-B5AE-481103BA0C2E}">
      <dgm:prSet custT="1"/>
      <dgm:spPr/>
      <dgm:t>
        <a:bodyPr/>
        <a:lstStyle/>
        <a:p>
          <a:r>
            <a:rPr lang="en-GB" sz="1800" dirty="0"/>
            <a:t>How sexual abuse happens in families</a:t>
          </a:r>
        </a:p>
      </dgm:t>
    </dgm:pt>
    <dgm:pt modelId="{561FF283-8386-48A9-BB98-2DD178861847}" type="parTrans" cxnId="{DA4E1A6E-49E5-4725-8A48-6B89E34811F7}">
      <dgm:prSet/>
      <dgm:spPr/>
      <dgm:t>
        <a:bodyPr/>
        <a:lstStyle/>
        <a:p>
          <a:endParaRPr lang="en-GB"/>
        </a:p>
      </dgm:t>
    </dgm:pt>
    <dgm:pt modelId="{62AA8737-CAFA-4F35-8803-B0AA191E5ABB}" type="sibTrans" cxnId="{DA4E1A6E-49E5-4725-8A48-6B89E34811F7}">
      <dgm:prSet/>
      <dgm:spPr/>
      <dgm:t>
        <a:bodyPr/>
        <a:lstStyle/>
        <a:p>
          <a:endParaRPr lang="en-GB"/>
        </a:p>
      </dgm:t>
    </dgm:pt>
    <dgm:pt modelId="{38FDE25E-BE8C-4C24-ABA0-7E464F83A296}">
      <dgm:prSet custT="1"/>
      <dgm:spPr/>
      <dgm:t>
        <a:bodyPr/>
        <a:lstStyle/>
        <a:p>
          <a:r>
            <a:rPr lang="en-GB" sz="1800" dirty="0"/>
            <a:t>Understanding assessment</a:t>
          </a:r>
        </a:p>
      </dgm:t>
    </dgm:pt>
    <dgm:pt modelId="{BECCA377-0E08-4FBD-9C39-CDE529E29094}" type="parTrans" cxnId="{7A7FA029-D97C-4A02-B2F4-FEA9BC361128}">
      <dgm:prSet/>
      <dgm:spPr/>
      <dgm:t>
        <a:bodyPr/>
        <a:lstStyle/>
        <a:p>
          <a:endParaRPr lang="en-GB"/>
        </a:p>
      </dgm:t>
    </dgm:pt>
    <dgm:pt modelId="{B899F9A6-1B9A-4691-973F-A5F6ABD8B2F0}" type="sibTrans" cxnId="{7A7FA029-D97C-4A02-B2F4-FEA9BC361128}">
      <dgm:prSet/>
      <dgm:spPr/>
      <dgm:t>
        <a:bodyPr/>
        <a:lstStyle/>
        <a:p>
          <a:endParaRPr lang="en-GB"/>
        </a:p>
      </dgm:t>
    </dgm:pt>
    <dgm:pt modelId="{901764BD-EA18-4D67-9E3D-22B7BCE1FD3D}">
      <dgm:prSet custT="1"/>
      <dgm:spPr/>
      <dgm:t>
        <a:bodyPr/>
        <a:lstStyle/>
        <a:p>
          <a:r>
            <a:rPr lang="en-GB" sz="1800" dirty="0"/>
            <a:t>What do we know</a:t>
          </a:r>
          <a:endParaRPr lang="en-US" sz="1800" dirty="0"/>
        </a:p>
      </dgm:t>
    </dgm:pt>
    <dgm:pt modelId="{2A876238-A28A-4C35-914E-A287320CEF70}" type="parTrans" cxnId="{B15EB843-654D-4885-9FED-9C04494A42B1}">
      <dgm:prSet/>
      <dgm:spPr/>
    </dgm:pt>
    <dgm:pt modelId="{1A780F90-CB51-495D-A065-FDB4A5882867}" type="sibTrans" cxnId="{B15EB843-654D-4885-9FED-9C04494A42B1}">
      <dgm:prSet/>
      <dgm:spPr/>
    </dgm:pt>
    <dgm:pt modelId="{8FA08AAF-B8C3-483F-9BAC-E9280C932CCE}" type="pres">
      <dgm:prSet presAssocID="{250F6C5F-6734-4670-A8D8-01CDBFE0D0AC}" presName="Name0" presStyleCnt="0">
        <dgm:presLayoutVars>
          <dgm:chMax val="7"/>
          <dgm:chPref val="7"/>
          <dgm:dir/>
        </dgm:presLayoutVars>
      </dgm:prSet>
      <dgm:spPr/>
    </dgm:pt>
    <dgm:pt modelId="{1ED254E2-BBEC-4C64-9BB2-F34CD1E28E68}" type="pres">
      <dgm:prSet presAssocID="{250F6C5F-6734-4670-A8D8-01CDBFE0D0AC}" presName="Name1" presStyleCnt="0"/>
      <dgm:spPr/>
    </dgm:pt>
    <dgm:pt modelId="{7C86627E-DDE5-422A-B723-74D902BE3C7A}" type="pres">
      <dgm:prSet presAssocID="{250F6C5F-6734-4670-A8D8-01CDBFE0D0AC}" presName="cycle" presStyleCnt="0"/>
      <dgm:spPr/>
    </dgm:pt>
    <dgm:pt modelId="{FC9BBB7B-C541-4A77-9FA1-ACE1BF2FEF7B}" type="pres">
      <dgm:prSet presAssocID="{250F6C5F-6734-4670-A8D8-01CDBFE0D0AC}" presName="srcNode" presStyleLbl="node1" presStyleIdx="0" presStyleCnt="5"/>
      <dgm:spPr/>
    </dgm:pt>
    <dgm:pt modelId="{2A6284C1-D2AE-469B-920B-2A9D1D508DE9}" type="pres">
      <dgm:prSet presAssocID="{250F6C5F-6734-4670-A8D8-01CDBFE0D0AC}" presName="conn" presStyleLbl="parChTrans1D2" presStyleIdx="0" presStyleCnt="1"/>
      <dgm:spPr/>
    </dgm:pt>
    <dgm:pt modelId="{9AE8C98D-3854-4AFD-89BD-55C9C56E55C5}" type="pres">
      <dgm:prSet presAssocID="{250F6C5F-6734-4670-A8D8-01CDBFE0D0AC}" presName="extraNode" presStyleLbl="node1" presStyleIdx="0" presStyleCnt="5"/>
      <dgm:spPr/>
    </dgm:pt>
    <dgm:pt modelId="{D1290405-37A0-4114-B38A-A464EBFD0235}" type="pres">
      <dgm:prSet presAssocID="{250F6C5F-6734-4670-A8D8-01CDBFE0D0AC}" presName="dstNode" presStyleLbl="node1" presStyleIdx="0" presStyleCnt="5"/>
      <dgm:spPr/>
    </dgm:pt>
    <dgm:pt modelId="{D343F43F-BA54-44B3-982B-6395FD2D5DBE}" type="pres">
      <dgm:prSet presAssocID="{4EC6F066-F9FC-4B90-87E8-232290DA4C5C}" presName="text_1" presStyleLbl="node1" presStyleIdx="0" presStyleCnt="5" custLinFactNeighborX="6188" custLinFactNeighborY="8179">
        <dgm:presLayoutVars>
          <dgm:bulletEnabled val="1"/>
        </dgm:presLayoutVars>
      </dgm:prSet>
      <dgm:spPr/>
    </dgm:pt>
    <dgm:pt modelId="{3C6CC2FA-C274-4053-8F07-7BB36E60FE0E}" type="pres">
      <dgm:prSet presAssocID="{4EC6F066-F9FC-4B90-87E8-232290DA4C5C}" presName="accent_1" presStyleCnt="0"/>
      <dgm:spPr/>
    </dgm:pt>
    <dgm:pt modelId="{132E7913-B9CD-45BC-9E7E-71B605767C37}" type="pres">
      <dgm:prSet presAssocID="{4EC6F066-F9FC-4B90-87E8-232290DA4C5C}" presName="accentRepeatNode" presStyleLbl="solidFgAcc1" presStyleIdx="0" presStyleCnt="5"/>
      <dgm:spPr/>
    </dgm:pt>
    <dgm:pt modelId="{4D337D1A-731A-45BF-9873-C015BA63D0DF}" type="pres">
      <dgm:prSet presAssocID="{901764BD-EA18-4D67-9E3D-22B7BCE1FD3D}" presName="text_2" presStyleLbl="node1" presStyleIdx="1" presStyleCnt="5">
        <dgm:presLayoutVars>
          <dgm:bulletEnabled val="1"/>
        </dgm:presLayoutVars>
      </dgm:prSet>
      <dgm:spPr/>
    </dgm:pt>
    <dgm:pt modelId="{625F6A63-020A-49D3-8710-ED117AEC07A0}" type="pres">
      <dgm:prSet presAssocID="{901764BD-EA18-4D67-9E3D-22B7BCE1FD3D}" presName="accent_2" presStyleCnt="0"/>
      <dgm:spPr/>
    </dgm:pt>
    <dgm:pt modelId="{51DD0735-EB0F-4EA3-A5FC-EBB736E7601B}" type="pres">
      <dgm:prSet presAssocID="{901764BD-EA18-4D67-9E3D-22B7BCE1FD3D}" presName="accentRepeatNode" presStyleLbl="solidFgAcc1" presStyleIdx="1" presStyleCnt="5"/>
      <dgm:spPr/>
    </dgm:pt>
    <dgm:pt modelId="{080E3305-9B73-419D-9056-AE967C310D8E}" type="pres">
      <dgm:prSet presAssocID="{EFEB2761-9C07-415A-AF1C-420A1506C435}" presName="text_3" presStyleLbl="node1" presStyleIdx="2" presStyleCnt="5">
        <dgm:presLayoutVars>
          <dgm:bulletEnabled val="1"/>
        </dgm:presLayoutVars>
      </dgm:prSet>
      <dgm:spPr/>
    </dgm:pt>
    <dgm:pt modelId="{EC6E5F04-5D12-4392-88A9-DCC6371306C9}" type="pres">
      <dgm:prSet presAssocID="{EFEB2761-9C07-415A-AF1C-420A1506C435}" presName="accent_3" presStyleCnt="0"/>
      <dgm:spPr/>
    </dgm:pt>
    <dgm:pt modelId="{46B741D5-6CDB-4642-B419-16176C9BAABC}" type="pres">
      <dgm:prSet presAssocID="{EFEB2761-9C07-415A-AF1C-420A1506C435}" presName="accentRepeatNode" presStyleLbl="solidFgAcc1" presStyleIdx="2" presStyleCnt="5"/>
      <dgm:spPr/>
    </dgm:pt>
    <dgm:pt modelId="{8C940CF9-CA73-4551-8D34-3DD644940BA2}" type="pres">
      <dgm:prSet presAssocID="{BE76B847-6616-486F-B5AE-481103BA0C2E}" presName="text_4" presStyleLbl="node1" presStyleIdx="3" presStyleCnt="5">
        <dgm:presLayoutVars>
          <dgm:bulletEnabled val="1"/>
        </dgm:presLayoutVars>
      </dgm:prSet>
      <dgm:spPr/>
    </dgm:pt>
    <dgm:pt modelId="{D3D6D1E9-68E9-40D5-80B9-C64F407E3DD0}" type="pres">
      <dgm:prSet presAssocID="{BE76B847-6616-486F-B5AE-481103BA0C2E}" presName="accent_4" presStyleCnt="0"/>
      <dgm:spPr/>
    </dgm:pt>
    <dgm:pt modelId="{F7BB021C-97ED-4EF0-BA35-AE8FC46E582F}" type="pres">
      <dgm:prSet presAssocID="{BE76B847-6616-486F-B5AE-481103BA0C2E}" presName="accentRepeatNode" presStyleLbl="solidFgAcc1" presStyleIdx="3" presStyleCnt="5"/>
      <dgm:spPr/>
    </dgm:pt>
    <dgm:pt modelId="{BB8A7DDE-3C70-48A1-856C-08BE52F72DFB}" type="pres">
      <dgm:prSet presAssocID="{38FDE25E-BE8C-4C24-ABA0-7E464F83A296}" presName="text_5" presStyleLbl="node1" presStyleIdx="4" presStyleCnt="5">
        <dgm:presLayoutVars>
          <dgm:bulletEnabled val="1"/>
        </dgm:presLayoutVars>
      </dgm:prSet>
      <dgm:spPr/>
    </dgm:pt>
    <dgm:pt modelId="{9EDE4EC3-C483-4773-BB25-62539E0971C8}" type="pres">
      <dgm:prSet presAssocID="{38FDE25E-BE8C-4C24-ABA0-7E464F83A296}" presName="accent_5" presStyleCnt="0"/>
      <dgm:spPr/>
    </dgm:pt>
    <dgm:pt modelId="{026F80F6-5B5F-4769-ACB2-D6021A601640}" type="pres">
      <dgm:prSet presAssocID="{38FDE25E-BE8C-4C24-ABA0-7E464F83A296}" presName="accentRepeatNode" presStyleLbl="solidFgAcc1" presStyleIdx="4" presStyleCnt="5"/>
      <dgm:spPr/>
    </dgm:pt>
  </dgm:ptLst>
  <dgm:cxnLst>
    <dgm:cxn modelId="{58F70127-DF37-4623-BB4D-3BF1BBB841AE}" type="presOf" srcId="{38FDE25E-BE8C-4C24-ABA0-7E464F83A296}" destId="{BB8A7DDE-3C70-48A1-856C-08BE52F72DFB}" srcOrd="0" destOrd="0" presId="urn:microsoft.com/office/officeart/2008/layout/VerticalCurvedList"/>
    <dgm:cxn modelId="{7A7FA029-D97C-4A02-B2F4-FEA9BC361128}" srcId="{250F6C5F-6734-4670-A8D8-01CDBFE0D0AC}" destId="{38FDE25E-BE8C-4C24-ABA0-7E464F83A296}" srcOrd="4" destOrd="0" parTransId="{BECCA377-0E08-4FBD-9C39-CDE529E29094}" sibTransId="{B899F9A6-1B9A-4691-973F-A5F6ABD8B2F0}"/>
    <dgm:cxn modelId="{23953C33-8B53-4A5A-9F1E-1E51CF67AA74}" type="presOf" srcId="{BE76B847-6616-486F-B5AE-481103BA0C2E}" destId="{8C940CF9-CA73-4551-8D34-3DD644940BA2}" srcOrd="0" destOrd="0" presId="urn:microsoft.com/office/officeart/2008/layout/VerticalCurvedList"/>
    <dgm:cxn modelId="{5B6F3E40-7435-4A61-B27E-4FC3932103E2}" type="presOf" srcId="{901764BD-EA18-4D67-9E3D-22B7BCE1FD3D}" destId="{4D337D1A-731A-45BF-9873-C015BA63D0DF}" srcOrd="0" destOrd="0" presId="urn:microsoft.com/office/officeart/2008/layout/VerticalCurvedList"/>
    <dgm:cxn modelId="{5E6E935F-EC39-4DFE-A93F-B0A99633A48E}" srcId="{250F6C5F-6734-4670-A8D8-01CDBFE0D0AC}" destId="{4EC6F066-F9FC-4B90-87E8-232290DA4C5C}" srcOrd="0" destOrd="0" parTransId="{C08D481C-8624-4C64-B0E6-B358C840F84A}" sibTransId="{1F6CD959-B883-4212-A7C5-7ECE833437A6}"/>
    <dgm:cxn modelId="{B0203C42-E354-4B2B-9A53-5E02A37924AC}" type="presOf" srcId="{1F6CD959-B883-4212-A7C5-7ECE833437A6}" destId="{2A6284C1-D2AE-469B-920B-2A9D1D508DE9}" srcOrd="0" destOrd="0" presId="urn:microsoft.com/office/officeart/2008/layout/VerticalCurvedList"/>
    <dgm:cxn modelId="{B15EB843-654D-4885-9FED-9C04494A42B1}" srcId="{250F6C5F-6734-4670-A8D8-01CDBFE0D0AC}" destId="{901764BD-EA18-4D67-9E3D-22B7BCE1FD3D}" srcOrd="1" destOrd="0" parTransId="{2A876238-A28A-4C35-914E-A287320CEF70}" sibTransId="{1A780F90-CB51-495D-A065-FDB4A5882867}"/>
    <dgm:cxn modelId="{DA4E1A6E-49E5-4725-8A48-6B89E34811F7}" srcId="{250F6C5F-6734-4670-A8D8-01CDBFE0D0AC}" destId="{BE76B847-6616-486F-B5AE-481103BA0C2E}" srcOrd="3" destOrd="0" parTransId="{561FF283-8386-48A9-BB98-2DD178861847}" sibTransId="{62AA8737-CAFA-4F35-8803-B0AA191E5ABB}"/>
    <dgm:cxn modelId="{D6A15075-926B-4437-840E-DE12CBC4EB57}" type="presOf" srcId="{EFEB2761-9C07-415A-AF1C-420A1506C435}" destId="{080E3305-9B73-419D-9056-AE967C310D8E}" srcOrd="0" destOrd="0" presId="urn:microsoft.com/office/officeart/2008/layout/VerticalCurvedList"/>
    <dgm:cxn modelId="{4B0D378C-66B0-49D0-8624-E339585E2CDB}" type="presOf" srcId="{4EC6F066-F9FC-4B90-87E8-232290DA4C5C}" destId="{D343F43F-BA54-44B3-982B-6395FD2D5DBE}" srcOrd="0" destOrd="0" presId="urn:microsoft.com/office/officeart/2008/layout/VerticalCurvedList"/>
    <dgm:cxn modelId="{307C3BE7-C48C-4B7E-9CBF-CF418201240B}" srcId="{250F6C5F-6734-4670-A8D8-01CDBFE0D0AC}" destId="{EFEB2761-9C07-415A-AF1C-420A1506C435}" srcOrd="2" destOrd="0" parTransId="{69D6329B-A823-4577-8DA1-468B562B921D}" sibTransId="{F004B929-EE9F-4924-8A70-673BB967B51E}"/>
    <dgm:cxn modelId="{114B7CF0-E1B9-4463-870C-F211BF69CCFB}" type="presOf" srcId="{250F6C5F-6734-4670-A8D8-01CDBFE0D0AC}" destId="{8FA08AAF-B8C3-483F-9BAC-E9280C932CCE}" srcOrd="0" destOrd="0" presId="urn:microsoft.com/office/officeart/2008/layout/VerticalCurvedList"/>
    <dgm:cxn modelId="{1308A025-D195-4D1C-8983-A64052DC73F6}" type="presParOf" srcId="{8FA08AAF-B8C3-483F-9BAC-E9280C932CCE}" destId="{1ED254E2-BBEC-4C64-9BB2-F34CD1E28E68}" srcOrd="0" destOrd="0" presId="urn:microsoft.com/office/officeart/2008/layout/VerticalCurvedList"/>
    <dgm:cxn modelId="{F562B40C-9B5E-4EC7-8586-EA7A90090832}" type="presParOf" srcId="{1ED254E2-BBEC-4C64-9BB2-F34CD1E28E68}" destId="{7C86627E-DDE5-422A-B723-74D902BE3C7A}" srcOrd="0" destOrd="0" presId="urn:microsoft.com/office/officeart/2008/layout/VerticalCurvedList"/>
    <dgm:cxn modelId="{90308CE9-1CF9-41F5-BD6A-B4757A46B71A}" type="presParOf" srcId="{7C86627E-DDE5-422A-B723-74D902BE3C7A}" destId="{FC9BBB7B-C541-4A77-9FA1-ACE1BF2FEF7B}" srcOrd="0" destOrd="0" presId="urn:microsoft.com/office/officeart/2008/layout/VerticalCurvedList"/>
    <dgm:cxn modelId="{455DEDA8-5FDB-4661-B926-21BEA1B85CFD}" type="presParOf" srcId="{7C86627E-DDE5-422A-B723-74D902BE3C7A}" destId="{2A6284C1-D2AE-469B-920B-2A9D1D508DE9}" srcOrd="1" destOrd="0" presId="urn:microsoft.com/office/officeart/2008/layout/VerticalCurvedList"/>
    <dgm:cxn modelId="{25BCC360-6AB7-4A04-A9A0-7D1A1121AB66}" type="presParOf" srcId="{7C86627E-DDE5-422A-B723-74D902BE3C7A}" destId="{9AE8C98D-3854-4AFD-89BD-55C9C56E55C5}" srcOrd="2" destOrd="0" presId="urn:microsoft.com/office/officeart/2008/layout/VerticalCurvedList"/>
    <dgm:cxn modelId="{FC0C6FA2-DDF5-4A48-81B9-7C550DD02AB0}" type="presParOf" srcId="{7C86627E-DDE5-422A-B723-74D902BE3C7A}" destId="{D1290405-37A0-4114-B38A-A464EBFD0235}" srcOrd="3" destOrd="0" presId="urn:microsoft.com/office/officeart/2008/layout/VerticalCurvedList"/>
    <dgm:cxn modelId="{CD75C614-4D60-4EFB-B7EE-21F697BE2192}" type="presParOf" srcId="{1ED254E2-BBEC-4C64-9BB2-F34CD1E28E68}" destId="{D343F43F-BA54-44B3-982B-6395FD2D5DBE}" srcOrd="1" destOrd="0" presId="urn:microsoft.com/office/officeart/2008/layout/VerticalCurvedList"/>
    <dgm:cxn modelId="{F02BEF30-1E70-4685-80A3-F75D4E4E50A6}" type="presParOf" srcId="{1ED254E2-BBEC-4C64-9BB2-F34CD1E28E68}" destId="{3C6CC2FA-C274-4053-8F07-7BB36E60FE0E}" srcOrd="2" destOrd="0" presId="urn:microsoft.com/office/officeart/2008/layout/VerticalCurvedList"/>
    <dgm:cxn modelId="{C7B3728A-35EA-4C04-9473-4342440FFB0E}" type="presParOf" srcId="{3C6CC2FA-C274-4053-8F07-7BB36E60FE0E}" destId="{132E7913-B9CD-45BC-9E7E-71B605767C37}" srcOrd="0" destOrd="0" presId="urn:microsoft.com/office/officeart/2008/layout/VerticalCurvedList"/>
    <dgm:cxn modelId="{B285ACED-3106-4A4A-90CA-970CC58F79FC}" type="presParOf" srcId="{1ED254E2-BBEC-4C64-9BB2-F34CD1E28E68}" destId="{4D337D1A-731A-45BF-9873-C015BA63D0DF}" srcOrd="3" destOrd="0" presId="urn:microsoft.com/office/officeart/2008/layout/VerticalCurvedList"/>
    <dgm:cxn modelId="{19937AFC-535F-4054-8E18-EA0FE4147F77}" type="presParOf" srcId="{1ED254E2-BBEC-4C64-9BB2-F34CD1E28E68}" destId="{625F6A63-020A-49D3-8710-ED117AEC07A0}" srcOrd="4" destOrd="0" presId="urn:microsoft.com/office/officeart/2008/layout/VerticalCurvedList"/>
    <dgm:cxn modelId="{E878B6B0-5FAC-4ECB-BEFF-6C41AB90AFA7}" type="presParOf" srcId="{625F6A63-020A-49D3-8710-ED117AEC07A0}" destId="{51DD0735-EB0F-4EA3-A5FC-EBB736E7601B}" srcOrd="0" destOrd="0" presId="urn:microsoft.com/office/officeart/2008/layout/VerticalCurvedList"/>
    <dgm:cxn modelId="{69BE9500-6D5C-4990-A6DC-0E381DE2B40B}" type="presParOf" srcId="{1ED254E2-BBEC-4C64-9BB2-F34CD1E28E68}" destId="{080E3305-9B73-419D-9056-AE967C310D8E}" srcOrd="5" destOrd="0" presId="urn:microsoft.com/office/officeart/2008/layout/VerticalCurvedList"/>
    <dgm:cxn modelId="{2A087E76-C038-410C-9559-D17362FF8411}" type="presParOf" srcId="{1ED254E2-BBEC-4C64-9BB2-F34CD1E28E68}" destId="{EC6E5F04-5D12-4392-88A9-DCC6371306C9}" srcOrd="6" destOrd="0" presId="urn:microsoft.com/office/officeart/2008/layout/VerticalCurvedList"/>
    <dgm:cxn modelId="{E0BBB726-282C-490A-A6AC-D9AAD3419A37}" type="presParOf" srcId="{EC6E5F04-5D12-4392-88A9-DCC6371306C9}" destId="{46B741D5-6CDB-4642-B419-16176C9BAABC}" srcOrd="0" destOrd="0" presId="urn:microsoft.com/office/officeart/2008/layout/VerticalCurvedList"/>
    <dgm:cxn modelId="{2761AE0F-7874-4541-946D-700BF6079C1B}" type="presParOf" srcId="{1ED254E2-BBEC-4C64-9BB2-F34CD1E28E68}" destId="{8C940CF9-CA73-4551-8D34-3DD644940BA2}" srcOrd="7" destOrd="0" presId="urn:microsoft.com/office/officeart/2008/layout/VerticalCurvedList"/>
    <dgm:cxn modelId="{BA6343DF-D7F5-4C2D-BB65-0048C7A3BA25}" type="presParOf" srcId="{1ED254E2-BBEC-4C64-9BB2-F34CD1E28E68}" destId="{D3D6D1E9-68E9-40D5-80B9-C64F407E3DD0}" srcOrd="8" destOrd="0" presId="urn:microsoft.com/office/officeart/2008/layout/VerticalCurvedList"/>
    <dgm:cxn modelId="{2E9287E9-01D7-4C6B-A916-2381394C452A}" type="presParOf" srcId="{D3D6D1E9-68E9-40D5-80B9-C64F407E3DD0}" destId="{F7BB021C-97ED-4EF0-BA35-AE8FC46E582F}" srcOrd="0" destOrd="0" presId="urn:microsoft.com/office/officeart/2008/layout/VerticalCurvedList"/>
    <dgm:cxn modelId="{8D95213E-CBBB-4AA5-8610-B96D4AEE78EE}" type="presParOf" srcId="{1ED254E2-BBEC-4C64-9BB2-F34CD1E28E68}" destId="{BB8A7DDE-3C70-48A1-856C-08BE52F72DFB}" srcOrd="9" destOrd="0" presId="urn:microsoft.com/office/officeart/2008/layout/VerticalCurvedList"/>
    <dgm:cxn modelId="{33734923-01B0-4741-AEF4-034FE5CBF256}" type="presParOf" srcId="{1ED254E2-BBEC-4C64-9BB2-F34CD1E28E68}" destId="{9EDE4EC3-C483-4773-BB25-62539E0971C8}" srcOrd="10" destOrd="0" presId="urn:microsoft.com/office/officeart/2008/layout/VerticalCurvedList"/>
    <dgm:cxn modelId="{3EA90B29-1CBE-4AB8-B6C5-FDFF6853D171}" type="presParOf" srcId="{9EDE4EC3-C483-4773-BB25-62539E0971C8}" destId="{026F80F6-5B5F-4769-ACB2-D6021A601640}"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9244EFA-CC20-4E8E-B627-EBD7D433C999}"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en-US"/>
        </a:p>
      </dgm:t>
    </dgm:pt>
    <dgm:pt modelId="{44668645-C8DC-4EB1-A5CA-FA5AB7DFC9D7}">
      <dgm:prSet custT="1"/>
      <dgm:spPr/>
      <dgm:t>
        <a:bodyPr/>
        <a:lstStyle/>
        <a:p>
          <a:r>
            <a:rPr lang="en-GB" sz="1600" b="1" dirty="0"/>
            <a:t>Sexual abuse as a child</a:t>
          </a:r>
          <a:endParaRPr lang="en-US" sz="1600" b="1" dirty="0"/>
        </a:p>
      </dgm:t>
    </dgm:pt>
    <dgm:pt modelId="{5B200A1F-1C92-4576-B7DE-525BC8FC6C03}" type="parTrans" cxnId="{0F780370-2ABF-45C6-8053-60C35CE006EB}">
      <dgm:prSet/>
      <dgm:spPr/>
      <dgm:t>
        <a:bodyPr/>
        <a:lstStyle/>
        <a:p>
          <a:endParaRPr lang="en-US"/>
        </a:p>
      </dgm:t>
    </dgm:pt>
    <dgm:pt modelId="{36E43A9A-CD9F-40C8-B62E-9D150DE3A389}" type="sibTrans" cxnId="{0F780370-2ABF-45C6-8053-60C35CE006EB}">
      <dgm:prSet/>
      <dgm:spPr/>
      <dgm:t>
        <a:bodyPr/>
        <a:lstStyle/>
        <a:p>
          <a:endParaRPr lang="en-US"/>
        </a:p>
      </dgm:t>
    </dgm:pt>
    <dgm:pt modelId="{ABF5C67B-A185-4EAF-8C4B-19A512335399}">
      <dgm:prSet custT="1"/>
      <dgm:spPr/>
      <dgm:t>
        <a:bodyPr/>
        <a:lstStyle/>
        <a:p>
          <a:r>
            <a:rPr lang="en-GB" sz="1600" b="1" dirty="0"/>
            <a:t>Learning to manage emotions through sex</a:t>
          </a:r>
          <a:endParaRPr lang="en-US" sz="1600" b="1" dirty="0"/>
        </a:p>
      </dgm:t>
    </dgm:pt>
    <dgm:pt modelId="{4AF88E4A-9DAA-4FD3-95AB-2E4334952A36}" type="parTrans" cxnId="{ED8BDD8E-F6F0-4CFB-9B43-A79D06927305}">
      <dgm:prSet/>
      <dgm:spPr/>
      <dgm:t>
        <a:bodyPr/>
        <a:lstStyle/>
        <a:p>
          <a:endParaRPr lang="en-US"/>
        </a:p>
      </dgm:t>
    </dgm:pt>
    <dgm:pt modelId="{8B0546C2-D365-4356-90C1-0C74C2273C63}" type="sibTrans" cxnId="{ED8BDD8E-F6F0-4CFB-9B43-A79D06927305}">
      <dgm:prSet/>
      <dgm:spPr/>
      <dgm:t>
        <a:bodyPr/>
        <a:lstStyle/>
        <a:p>
          <a:endParaRPr lang="en-US"/>
        </a:p>
      </dgm:t>
    </dgm:pt>
    <dgm:pt modelId="{86EAAC3F-D97C-430F-AC4A-F876A3131BCB}">
      <dgm:prSet custT="1"/>
      <dgm:spPr/>
      <dgm:t>
        <a:bodyPr/>
        <a:lstStyle/>
        <a:p>
          <a:r>
            <a:rPr lang="en-GB" sz="1600" b="1" dirty="0"/>
            <a:t>Children are sexual beings and enjoy sex</a:t>
          </a:r>
          <a:endParaRPr lang="en-US" sz="1600" b="1" dirty="0"/>
        </a:p>
      </dgm:t>
    </dgm:pt>
    <dgm:pt modelId="{6DA60D52-443A-4846-A754-2C175BAF5539}" type="parTrans" cxnId="{50B15F14-A7FD-4F45-A096-A9627EE99D49}">
      <dgm:prSet/>
      <dgm:spPr/>
      <dgm:t>
        <a:bodyPr/>
        <a:lstStyle/>
        <a:p>
          <a:endParaRPr lang="en-US"/>
        </a:p>
      </dgm:t>
    </dgm:pt>
    <dgm:pt modelId="{140563BB-24D1-4A11-BEE1-D80BD0EB5123}" type="sibTrans" cxnId="{50B15F14-A7FD-4F45-A096-A9627EE99D49}">
      <dgm:prSet/>
      <dgm:spPr/>
      <dgm:t>
        <a:bodyPr/>
        <a:lstStyle/>
        <a:p>
          <a:endParaRPr lang="en-US"/>
        </a:p>
      </dgm:t>
    </dgm:pt>
    <dgm:pt modelId="{179DDB9E-35EB-481D-90A1-B297C84EB58D}">
      <dgm:prSet custT="1"/>
      <dgm:spPr/>
      <dgm:t>
        <a:bodyPr/>
        <a:lstStyle/>
        <a:p>
          <a:r>
            <a:rPr lang="en-GB" sz="1600" b="1" dirty="0"/>
            <a:t>Masturbate to thoughts of children</a:t>
          </a:r>
          <a:endParaRPr lang="en-US" sz="1600" b="1" dirty="0"/>
        </a:p>
      </dgm:t>
    </dgm:pt>
    <dgm:pt modelId="{56903E52-6C65-4288-84A5-8B7E59AE3D46}" type="parTrans" cxnId="{1D245C8B-45E7-4D47-999B-1C39C401034B}">
      <dgm:prSet/>
      <dgm:spPr/>
      <dgm:t>
        <a:bodyPr/>
        <a:lstStyle/>
        <a:p>
          <a:endParaRPr lang="en-US"/>
        </a:p>
      </dgm:t>
    </dgm:pt>
    <dgm:pt modelId="{BA735F63-C88A-44E2-90F8-6D156A51FE00}" type="sibTrans" cxnId="{1D245C8B-45E7-4D47-999B-1C39C401034B}">
      <dgm:prSet/>
      <dgm:spPr/>
      <dgm:t>
        <a:bodyPr/>
        <a:lstStyle/>
        <a:p>
          <a:endParaRPr lang="en-US"/>
        </a:p>
      </dgm:t>
    </dgm:pt>
    <dgm:pt modelId="{A87D52CD-217C-4CDE-9C14-AAAC18F826EE}">
      <dgm:prSet custT="1"/>
      <dgm:spPr/>
      <dgm:t>
        <a:bodyPr/>
        <a:lstStyle/>
        <a:p>
          <a:r>
            <a:rPr lang="en-GB" sz="1600" b="1" dirty="0"/>
            <a:t>Left alone with a child</a:t>
          </a:r>
          <a:endParaRPr lang="en-US" sz="1600" b="1" dirty="0"/>
        </a:p>
      </dgm:t>
    </dgm:pt>
    <dgm:pt modelId="{01E13E81-CD38-43F2-A030-069311C00A3F}" type="parTrans" cxnId="{DF91FAEE-EA06-4999-8E2E-C926E00D8AA0}">
      <dgm:prSet/>
      <dgm:spPr/>
      <dgm:t>
        <a:bodyPr/>
        <a:lstStyle/>
        <a:p>
          <a:endParaRPr lang="en-US"/>
        </a:p>
      </dgm:t>
    </dgm:pt>
    <dgm:pt modelId="{5C2E09E9-1EC2-4325-8F57-36A0921FC779}" type="sibTrans" cxnId="{DF91FAEE-EA06-4999-8E2E-C926E00D8AA0}">
      <dgm:prSet/>
      <dgm:spPr/>
      <dgm:t>
        <a:bodyPr/>
        <a:lstStyle/>
        <a:p>
          <a:endParaRPr lang="en-US"/>
        </a:p>
      </dgm:t>
    </dgm:pt>
    <dgm:pt modelId="{BF371E76-6706-4113-8A46-53388C8522DF}" type="pres">
      <dgm:prSet presAssocID="{69244EFA-CC20-4E8E-B627-EBD7D433C999}" presName="Name0" presStyleCnt="0">
        <dgm:presLayoutVars>
          <dgm:dir/>
          <dgm:resizeHandles val="exact"/>
        </dgm:presLayoutVars>
      </dgm:prSet>
      <dgm:spPr/>
    </dgm:pt>
    <dgm:pt modelId="{6DC2FFFE-B123-4D65-B41F-E2262A916485}" type="pres">
      <dgm:prSet presAssocID="{44668645-C8DC-4EB1-A5CA-FA5AB7DFC9D7}" presName="node" presStyleLbl="node1" presStyleIdx="0" presStyleCnt="5">
        <dgm:presLayoutVars>
          <dgm:bulletEnabled val="1"/>
        </dgm:presLayoutVars>
      </dgm:prSet>
      <dgm:spPr/>
    </dgm:pt>
    <dgm:pt modelId="{B928DD8E-F35F-4585-96E6-87273F8C1B9C}" type="pres">
      <dgm:prSet presAssocID="{36E43A9A-CD9F-40C8-B62E-9D150DE3A389}" presName="sibTrans" presStyleLbl="sibTrans2D1" presStyleIdx="0" presStyleCnt="4"/>
      <dgm:spPr/>
    </dgm:pt>
    <dgm:pt modelId="{95CF3C90-89A0-4458-A502-B159DF40F473}" type="pres">
      <dgm:prSet presAssocID="{36E43A9A-CD9F-40C8-B62E-9D150DE3A389}" presName="connectorText" presStyleLbl="sibTrans2D1" presStyleIdx="0" presStyleCnt="4"/>
      <dgm:spPr/>
    </dgm:pt>
    <dgm:pt modelId="{5DE67D1C-958C-4366-B99B-127F0BAF176F}" type="pres">
      <dgm:prSet presAssocID="{ABF5C67B-A185-4EAF-8C4B-19A512335399}" presName="node" presStyleLbl="node1" presStyleIdx="1" presStyleCnt="5">
        <dgm:presLayoutVars>
          <dgm:bulletEnabled val="1"/>
        </dgm:presLayoutVars>
      </dgm:prSet>
      <dgm:spPr/>
    </dgm:pt>
    <dgm:pt modelId="{DB0A7F7C-029B-4D5A-9573-9F0F9700DD2E}" type="pres">
      <dgm:prSet presAssocID="{8B0546C2-D365-4356-90C1-0C74C2273C63}" presName="sibTrans" presStyleLbl="sibTrans2D1" presStyleIdx="1" presStyleCnt="4"/>
      <dgm:spPr/>
    </dgm:pt>
    <dgm:pt modelId="{ADFC82A6-3B8B-437D-9DCC-8FD8F36241B4}" type="pres">
      <dgm:prSet presAssocID="{8B0546C2-D365-4356-90C1-0C74C2273C63}" presName="connectorText" presStyleLbl="sibTrans2D1" presStyleIdx="1" presStyleCnt="4"/>
      <dgm:spPr/>
    </dgm:pt>
    <dgm:pt modelId="{253ADA9F-E4BE-404E-ABE3-EE7AE6DA7D72}" type="pres">
      <dgm:prSet presAssocID="{86EAAC3F-D97C-430F-AC4A-F876A3131BCB}" presName="node" presStyleLbl="node1" presStyleIdx="2" presStyleCnt="5">
        <dgm:presLayoutVars>
          <dgm:bulletEnabled val="1"/>
        </dgm:presLayoutVars>
      </dgm:prSet>
      <dgm:spPr/>
    </dgm:pt>
    <dgm:pt modelId="{98FA7722-60D7-40A0-83A8-C1FD03CC8540}" type="pres">
      <dgm:prSet presAssocID="{140563BB-24D1-4A11-BEE1-D80BD0EB5123}" presName="sibTrans" presStyleLbl="sibTrans2D1" presStyleIdx="2" presStyleCnt="4"/>
      <dgm:spPr/>
    </dgm:pt>
    <dgm:pt modelId="{B34B7031-9F91-41F3-BD2D-8D69007247BA}" type="pres">
      <dgm:prSet presAssocID="{140563BB-24D1-4A11-BEE1-D80BD0EB5123}" presName="connectorText" presStyleLbl="sibTrans2D1" presStyleIdx="2" presStyleCnt="4"/>
      <dgm:spPr/>
    </dgm:pt>
    <dgm:pt modelId="{E9B8DA43-177D-4473-9EE4-B81355F342F8}" type="pres">
      <dgm:prSet presAssocID="{179DDB9E-35EB-481D-90A1-B297C84EB58D}" presName="node" presStyleLbl="node1" presStyleIdx="3" presStyleCnt="5" custScaleX="118686">
        <dgm:presLayoutVars>
          <dgm:bulletEnabled val="1"/>
        </dgm:presLayoutVars>
      </dgm:prSet>
      <dgm:spPr/>
    </dgm:pt>
    <dgm:pt modelId="{3A0BA03B-E967-429B-AF7D-6571E5065B66}" type="pres">
      <dgm:prSet presAssocID="{BA735F63-C88A-44E2-90F8-6D156A51FE00}" presName="sibTrans" presStyleLbl="sibTrans2D1" presStyleIdx="3" presStyleCnt="4"/>
      <dgm:spPr/>
    </dgm:pt>
    <dgm:pt modelId="{9B4B1D8E-4C04-471B-A8DF-7EACABD0E2D9}" type="pres">
      <dgm:prSet presAssocID="{BA735F63-C88A-44E2-90F8-6D156A51FE00}" presName="connectorText" presStyleLbl="sibTrans2D1" presStyleIdx="3" presStyleCnt="4"/>
      <dgm:spPr/>
    </dgm:pt>
    <dgm:pt modelId="{5DAA8D76-4D52-4F1D-9CEA-0AD844CE2763}" type="pres">
      <dgm:prSet presAssocID="{A87D52CD-217C-4CDE-9C14-AAAC18F826EE}" presName="node" presStyleLbl="node1" presStyleIdx="4" presStyleCnt="5" custLinFactY="-41047" custLinFactNeighborX="-13702" custLinFactNeighborY="-100000">
        <dgm:presLayoutVars>
          <dgm:bulletEnabled val="1"/>
        </dgm:presLayoutVars>
      </dgm:prSet>
      <dgm:spPr/>
    </dgm:pt>
  </dgm:ptLst>
  <dgm:cxnLst>
    <dgm:cxn modelId="{83E49605-DEA9-4AB7-8545-085AE6FFD5D9}" type="presOf" srcId="{36E43A9A-CD9F-40C8-B62E-9D150DE3A389}" destId="{B928DD8E-F35F-4585-96E6-87273F8C1B9C}" srcOrd="0" destOrd="0" presId="urn:microsoft.com/office/officeart/2005/8/layout/process1"/>
    <dgm:cxn modelId="{50B15F14-A7FD-4F45-A096-A9627EE99D49}" srcId="{69244EFA-CC20-4E8E-B627-EBD7D433C999}" destId="{86EAAC3F-D97C-430F-AC4A-F876A3131BCB}" srcOrd="2" destOrd="0" parTransId="{6DA60D52-443A-4846-A754-2C175BAF5539}" sibTransId="{140563BB-24D1-4A11-BEE1-D80BD0EB5123}"/>
    <dgm:cxn modelId="{4E276A16-524F-421E-BA3F-61B5189D8CDD}" type="presOf" srcId="{A87D52CD-217C-4CDE-9C14-AAAC18F826EE}" destId="{5DAA8D76-4D52-4F1D-9CEA-0AD844CE2763}" srcOrd="0" destOrd="0" presId="urn:microsoft.com/office/officeart/2005/8/layout/process1"/>
    <dgm:cxn modelId="{DE45D223-5935-4827-A374-032D7F20C994}" type="presOf" srcId="{BA735F63-C88A-44E2-90F8-6D156A51FE00}" destId="{9B4B1D8E-4C04-471B-A8DF-7EACABD0E2D9}" srcOrd="1" destOrd="0" presId="urn:microsoft.com/office/officeart/2005/8/layout/process1"/>
    <dgm:cxn modelId="{682E082B-EA65-4668-88DC-765CFB366ED9}" type="presOf" srcId="{140563BB-24D1-4A11-BEE1-D80BD0EB5123}" destId="{B34B7031-9F91-41F3-BD2D-8D69007247BA}" srcOrd="1" destOrd="0" presId="urn:microsoft.com/office/officeart/2005/8/layout/process1"/>
    <dgm:cxn modelId="{31AFE660-110F-47A2-A87B-080846FE45ED}" type="presOf" srcId="{69244EFA-CC20-4E8E-B627-EBD7D433C999}" destId="{BF371E76-6706-4113-8A46-53388C8522DF}" srcOrd="0" destOrd="0" presId="urn:microsoft.com/office/officeart/2005/8/layout/process1"/>
    <dgm:cxn modelId="{0F780370-2ABF-45C6-8053-60C35CE006EB}" srcId="{69244EFA-CC20-4E8E-B627-EBD7D433C999}" destId="{44668645-C8DC-4EB1-A5CA-FA5AB7DFC9D7}" srcOrd="0" destOrd="0" parTransId="{5B200A1F-1C92-4576-B7DE-525BC8FC6C03}" sibTransId="{36E43A9A-CD9F-40C8-B62E-9D150DE3A389}"/>
    <dgm:cxn modelId="{1D245C8B-45E7-4D47-999B-1C39C401034B}" srcId="{69244EFA-CC20-4E8E-B627-EBD7D433C999}" destId="{179DDB9E-35EB-481D-90A1-B297C84EB58D}" srcOrd="3" destOrd="0" parTransId="{56903E52-6C65-4288-84A5-8B7E59AE3D46}" sibTransId="{BA735F63-C88A-44E2-90F8-6D156A51FE00}"/>
    <dgm:cxn modelId="{ED8BDD8E-F6F0-4CFB-9B43-A79D06927305}" srcId="{69244EFA-CC20-4E8E-B627-EBD7D433C999}" destId="{ABF5C67B-A185-4EAF-8C4B-19A512335399}" srcOrd="1" destOrd="0" parTransId="{4AF88E4A-9DAA-4FD3-95AB-2E4334952A36}" sibTransId="{8B0546C2-D365-4356-90C1-0C74C2273C63}"/>
    <dgm:cxn modelId="{41D5E08E-FF2B-4D45-9F0E-6554DAFC2022}" type="presOf" srcId="{8B0546C2-D365-4356-90C1-0C74C2273C63}" destId="{DB0A7F7C-029B-4D5A-9573-9F0F9700DD2E}" srcOrd="0" destOrd="0" presId="urn:microsoft.com/office/officeart/2005/8/layout/process1"/>
    <dgm:cxn modelId="{562A568F-1118-48C9-ABBB-5C533391C546}" type="presOf" srcId="{86EAAC3F-D97C-430F-AC4A-F876A3131BCB}" destId="{253ADA9F-E4BE-404E-ABE3-EE7AE6DA7D72}" srcOrd="0" destOrd="0" presId="urn:microsoft.com/office/officeart/2005/8/layout/process1"/>
    <dgm:cxn modelId="{1D0E6F9E-F044-4B5A-978C-B31DEA7CE00B}" type="presOf" srcId="{140563BB-24D1-4A11-BEE1-D80BD0EB5123}" destId="{98FA7722-60D7-40A0-83A8-C1FD03CC8540}" srcOrd="0" destOrd="0" presId="urn:microsoft.com/office/officeart/2005/8/layout/process1"/>
    <dgm:cxn modelId="{1BB00DC1-7025-4392-9BF0-7E81546AD51D}" type="presOf" srcId="{BA735F63-C88A-44E2-90F8-6D156A51FE00}" destId="{3A0BA03B-E967-429B-AF7D-6571E5065B66}" srcOrd="0" destOrd="0" presId="urn:microsoft.com/office/officeart/2005/8/layout/process1"/>
    <dgm:cxn modelId="{DFD131D2-1EA4-41F4-A61A-34CEB54E3275}" type="presOf" srcId="{44668645-C8DC-4EB1-A5CA-FA5AB7DFC9D7}" destId="{6DC2FFFE-B123-4D65-B41F-E2262A916485}" srcOrd="0" destOrd="0" presId="urn:microsoft.com/office/officeart/2005/8/layout/process1"/>
    <dgm:cxn modelId="{6C917BD7-99A9-456D-8B26-FFECD12AA91A}" type="presOf" srcId="{179DDB9E-35EB-481D-90A1-B297C84EB58D}" destId="{E9B8DA43-177D-4473-9EE4-B81355F342F8}" srcOrd="0" destOrd="0" presId="urn:microsoft.com/office/officeart/2005/8/layout/process1"/>
    <dgm:cxn modelId="{0F7F7CED-9AAE-4B54-890F-003A256DB88F}" type="presOf" srcId="{36E43A9A-CD9F-40C8-B62E-9D150DE3A389}" destId="{95CF3C90-89A0-4458-A502-B159DF40F473}" srcOrd="1" destOrd="0" presId="urn:microsoft.com/office/officeart/2005/8/layout/process1"/>
    <dgm:cxn modelId="{DF91FAEE-EA06-4999-8E2E-C926E00D8AA0}" srcId="{69244EFA-CC20-4E8E-B627-EBD7D433C999}" destId="{A87D52CD-217C-4CDE-9C14-AAAC18F826EE}" srcOrd="4" destOrd="0" parTransId="{01E13E81-CD38-43F2-A030-069311C00A3F}" sibTransId="{5C2E09E9-1EC2-4325-8F57-36A0921FC779}"/>
    <dgm:cxn modelId="{5E564CF1-75E7-493C-A1AF-57C05BF38880}" type="presOf" srcId="{ABF5C67B-A185-4EAF-8C4B-19A512335399}" destId="{5DE67D1C-958C-4366-B99B-127F0BAF176F}" srcOrd="0" destOrd="0" presId="urn:microsoft.com/office/officeart/2005/8/layout/process1"/>
    <dgm:cxn modelId="{07AC1CFB-F958-4A71-A32D-087479AB024E}" type="presOf" srcId="{8B0546C2-D365-4356-90C1-0C74C2273C63}" destId="{ADFC82A6-3B8B-437D-9DCC-8FD8F36241B4}" srcOrd="1" destOrd="0" presId="urn:microsoft.com/office/officeart/2005/8/layout/process1"/>
    <dgm:cxn modelId="{C2F91E0E-088C-4AA8-AFB0-BEBAE4FE13D5}" type="presParOf" srcId="{BF371E76-6706-4113-8A46-53388C8522DF}" destId="{6DC2FFFE-B123-4D65-B41F-E2262A916485}" srcOrd="0" destOrd="0" presId="urn:microsoft.com/office/officeart/2005/8/layout/process1"/>
    <dgm:cxn modelId="{BB7D1123-7994-4089-AB3A-31CB9E30E884}" type="presParOf" srcId="{BF371E76-6706-4113-8A46-53388C8522DF}" destId="{B928DD8E-F35F-4585-96E6-87273F8C1B9C}" srcOrd="1" destOrd="0" presId="urn:microsoft.com/office/officeart/2005/8/layout/process1"/>
    <dgm:cxn modelId="{6D2E06A8-CF5B-497E-ADC3-1D14A4A44474}" type="presParOf" srcId="{B928DD8E-F35F-4585-96E6-87273F8C1B9C}" destId="{95CF3C90-89A0-4458-A502-B159DF40F473}" srcOrd="0" destOrd="0" presId="urn:microsoft.com/office/officeart/2005/8/layout/process1"/>
    <dgm:cxn modelId="{288C93C4-63B7-4DB4-B04A-63BA79DAF029}" type="presParOf" srcId="{BF371E76-6706-4113-8A46-53388C8522DF}" destId="{5DE67D1C-958C-4366-B99B-127F0BAF176F}" srcOrd="2" destOrd="0" presId="urn:microsoft.com/office/officeart/2005/8/layout/process1"/>
    <dgm:cxn modelId="{F945B656-86BB-47DD-967E-4A1B5A1B6961}" type="presParOf" srcId="{BF371E76-6706-4113-8A46-53388C8522DF}" destId="{DB0A7F7C-029B-4D5A-9573-9F0F9700DD2E}" srcOrd="3" destOrd="0" presId="urn:microsoft.com/office/officeart/2005/8/layout/process1"/>
    <dgm:cxn modelId="{9B945B4B-4A1F-48FF-9647-B12A0A061A92}" type="presParOf" srcId="{DB0A7F7C-029B-4D5A-9573-9F0F9700DD2E}" destId="{ADFC82A6-3B8B-437D-9DCC-8FD8F36241B4}" srcOrd="0" destOrd="0" presId="urn:microsoft.com/office/officeart/2005/8/layout/process1"/>
    <dgm:cxn modelId="{CCEB1591-8631-4E82-ABC2-23426C4F1FE2}" type="presParOf" srcId="{BF371E76-6706-4113-8A46-53388C8522DF}" destId="{253ADA9F-E4BE-404E-ABE3-EE7AE6DA7D72}" srcOrd="4" destOrd="0" presId="urn:microsoft.com/office/officeart/2005/8/layout/process1"/>
    <dgm:cxn modelId="{84947010-580F-4116-A1A0-5B873D88F524}" type="presParOf" srcId="{BF371E76-6706-4113-8A46-53388C8522DF}" destId="{98FA7722-60D7-40A0-83A8-C1FD03CC8540}" srcOrd="5" destOrd="0" presId="urn:microsoft.com/office/officeart/2005/8/layout/process1"/>
    <dgm:cxn modelId="{66525349-E560-40D7-8EC2-B44D4F90A82A}" type="presParOf" srcId="{98FA7722-60D7-40A0-83A8-C1FD03CC8540}" destId="{B34B7031-9F91-41F3-BD2D-8D69007247BA}" srcOrd="0" destOrd="0" presId="urn:microsoft.com/office/officeart/2005/8/layout/process1"/>
    <dgm:cxn modelId="{575F13A7-C35F-429B-9331-30AA1AD3D3B7}" type="presParOf" srcId="{BF371E76-6706-4113-8A46-53388C8522DF}" destId="{E9B8DA43-177D-4473-9EE4-B81355F342F8}" srcOrd="6" destOrd="0" presId="urn:microsoft.com/office/officeart/2005/8/layout/process1"/>
    <dgm:cxn modelId="{68828B6E-E83A-4B84-82E6-45ECD7F3730D}" type="presParOf" srcId="{BF371E76-6706-4113-8A46-53388C8522DF}" destId="{3A0BA03B-E967-429B-AF7D-6571E5065B66}" srcOrd="7" destOrd="0" presId="urn:microsoft.com/office/officeart/2005/8/layout/process1"/>
    <dgm:cxn modelId="{B99328C0-B0D4-4058-A85A-5E7E5A7ABC94}" type="presParOf" srcId="{3A0BA03B-E967-429B-AF7D-6571E5065B66}" destId="{9B4B1D8E-4C04-471B-A8DF-7EACABD0E2D9}" srcOrd="0" destOrd="0" presId="urn:microsoft.com/office/officeart/2005/8/layout/process1"/>
    <dgm:cxn modelId="{9745275E-0C78-4A2D-B1A3-C7D6D357EC52}" type="presParOf" srcId="{BF371E76-6706-4113-8A46-53388C8522DF}" destId="{5DAA8D76-4D52-4F1D-9CEA-0AD844CE2763}"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DDAB2CA-ECC5-41FF-AA7E-65F3FE82E6CD}" type="doc">
      <dgm:prSet loTypeId="urn:microsoft.com/office/officeart/2005/8/layout/chevron2" loCatId="process" qsTypeId="urn:microsoft.com/office/officeart/2005/8/quickstyle/simple1" qsCatId="simple" csTypeId="urn:microsoft.com/office/officeart/2005/8/colors/colorful3" csCatId="colorful" phldr="1"/>
      <dgm:spPr/>
      <dgm:t>
        <a:bodyPr/>
        <a:lstStyle/>
        <a:p>
          <a:endParaRPr lang="en-GB"/>
        </a:p>
      </dgm:t>
    </dgm:pt>
    <dgm:pt modelId="{722FA2BC-9D32-48A1-9762-26635BF5D2AD}">
      <dgm:prSet phldrT="[Text]" custT="1"/>
      <dgm:spPr/>
      <dgm:t>
        <a:bodyPr/>
        <a:lstStyle/>
        <a:p>
          <a:r>
            <a:rPr lang="en-GB" sz="1600" b="1" dirty="0"/>
            <a:t>Step 1</a:t>
          </a:r>
        </a:p>
      </dgm:t>
    </dgm:pt>
    <dgm:pt modelId="{CE4F3221-80CC-4CF9-A768-EF8E51CC5BC7}" type="parTrans" cxnId="{94ABB646-C44B-4980-A145-5F9CF9A9533C}">
      <dgm:prSet/>
      <dgm:spPr/>
      <dgm:t>
        <a:bodyPr/>
        <a:lstStyle/>
        <a:p>
          <a:endParaRPr lang="en-GB"/>
        </a:p>
      </dgm:t>
    </dgm:pt>
    <dgm:pt modelId="{E8E96298-6D3E-4E63-A536-5433E312457C}" type="sibTrans" cxnId="{94ABB646-C44B-4980-A145-5F9CF9A9533C}">
      <dgm:prSet/>
      <dgm:spPr/>
      <dgm:t>
        <a:bodyPr/>
        <a:lstStyle/>
        <a:p>
          <a:endParaRPr lang="en-GB"/>
        </a:p>
      </dgm:t>
    </dgm:pt>
    <dgm:pt modelId="{918B18BD-D1F4-49AE-9018-F23F7EA5EF1C}">
      <dgm:prSet phldrT="[Text]" custT="1"/>
      <dgm:spPr/>
      <dgm:t>
        <a:bodyPr/>
        <a:lstStyle/>
        <a:p>
          <a:pPr marL="216000">
            <a:lnSpc>
              <a:spcPct val="100000"/>
            </a:lnSpc>
          </a:pPr>
          <a:r>
            <a:rPr lang="en-GB" sz="1400" b="1" dirty="0"/>
            <a:t>Potential signs and indicators of sexual abuse and sexually abusive behaviour</a:t>
          </a:r>
        </a:p>
      </dgm:t>
    </dgm:pt>
    <dgm:pt modelId="{815FEB2A-447A-4FC0-B397-99FF954C81FF}" type="parTrans" cxnId="{3525408E-9EB8-4553-8C4D-2B112578581B}">
      <dgm:prSet/>
      <dgm:spPr/>
      <dgm:t>
        <a:bodyPr/>
        <a:lstStyle/>
        <a:p>
          <a:endParaRPr lang="en-GB"/>
        </a:p>
      </dgm:t>
    </dgm:pt>
    <dgm:pt modelId="{A16017F3-1085-4275-877D-46618103F620}" type="sibTrans" cxnId="{3525408E-9EB8-4553-8C4D-2B112578581B}">
      <dgm:prSet/>
      <dgm:spPr/>
      <dgm:t>
        <a:bodyPr/>
        <a:lstStyle/>
        <a:p>
          <a:endParaRPr lang="en-GB"/>
        </a:p>
      </dgm:t>
    </dgm:pt>
    <dgm:pt modelId="{593A27DB-87F5-473C-A7A8-88B3558E0E1F}">
      <dgm:prSet phldrT="[Text]" custT="1"/>
      <dgm:spPr/>
      <dgm:t>
        <a:bodyPr/>
        <a:lstStyle/>
        <a:p>
          <a:pPr>
            <a:lnSpc>
              <a:spcPct val="100000"/>
            </a:lnSpc>
          </a:pPr>
          <a:r>
            <a:rPr lang="en-GB" sz="1600" b="1" dirty="0"/>
            <a:t>Step 2</a:t>
          </a:r>
        </a:p>
      </dgm:t>
    </dgm:pt>
    <dgm:pt modelId="{DEC7A189-7DD3-4526-B2F3-8C3E9F8152F0}" type="parTrans" cxnId="{EFFA776E-7DA5-4EAC-B66D-E104907BE2BF}">
      <dgm:prSet/>
      <dgm:spPr/>
      <dgm:t>
        <a:bodyPr/>
        <a:lstStyle/>
        <a:p>
          <a:endParaRPr lang="en-GB"/>
        </a:p>
      </dgm:t>
    </dgm:pt>
    <dgm:pt modelId="{114717B6-D958-4FFE-B86E-787B08647FE9}" type="sibTrans" cxnId="{EFFA776E-7DA5-4EAC-B66D-E104907BE2BF}">
      <dgm:prSet/>
      <dgm:spPr/>
      <dgm:t>
        <a:bodyPr/>
        <a:lstStyle/>
        <a:p>
          <a:endParaRPr lang="en-GB"/>
        </a:p>
      </dgm:t>
    </dgm:pt>
    <dgm:pt modelId="{B129DAB1-50A6-4D9C-9B36-4F378D6BF761}">
      <dgm:prSet phldrT="[Text]" custT="1"/>
      <dgm:spPr/>
      <dgm:t>
        <a:bodyPr/>
        <a:lstStyle/>
        <a:p>
          <a:pPr marL="216000">
            <a:lnSpc>
              <a:spcPct val="100000"/>
            </a:lnSpc>
          </a:pPr>
          <a:r>
            <a:rPr lang="en-GB" sz="1400" b="1" dirty="0"/>
            <a:t>How might abuse have happened in this family?	</a:t>
          </a:r>
        </a:p>
      </dgm:t>
    </dgm:pt>
    <dgm:pt modelId="{606529B2-4E4E-4650-88BC-A07652DDE9FE}" type="parTrans" cxnId="{A8BFC7D5-D7F8-44EF-A95F-2651987D2022}">
      <dgm:prSet/>
      <dgm:spPr/>
      <dgm:t>
        <a:bodyPr/>
        <a:lstStyle/>
        <a:p>
          <a:endParaRPr lang="en-GB"/>
        </a:p>
      </dgm:t>
    </dgm:pt>
    <dgm:pt modelId="{FE238448-39ED-457E-A719-648FC565C3FB}" type="sibTrans" cxnId="{A8BFC7D5-D7F8-44EF-A95F-2651987D2022}">
      <dgm:prSet/>
      <dgm:spPr/>
      <dgm:t>
        <a:bodyPr/>
        <a:lstStyle/>
        <a:p>
          <a:endParaRPr lang="en-GB"/>
        </a:p>
      </dgm:t>
    </dgm:pt>
    <dgm:pt modelId="{6D2A0CEC-2EDF-4F2E-B2B2-74B6C90045A8}">
      <dgm:prSet phldrT="[Text]" custT="1"/>
      <dgm:spPr/>
      <dgm:t>
        <a:bodyPr/>
        <a:lstStyle/>
        <a:p>
          <a:pPr>
            <a:lnSpc>
              <a:spcPct val="100000"/>
            </a:lnSpc>
          </a:pPr>
          <a:r>
            <a:rPr lang="en-GB" sz="1600" b="1" dirty="0"/>
            <a:t>Step 3</a:t>
          </a:r>
        </a:p>
      </dgm:t>
    </dgm:pt>
    <dgm:pt modelId="{689E076E-38C8-4051-83F1-B51FF6E69568}" type="parTrans" cxnId="{FE89C981-FDAA-4D26-90A7-CE2AA4594120}">
      <dgm:prSet/>
      <dgm:spPr/>
      <dgm:t>
        <a:bodyPr/>
        <a:lstStyle/>
        <a:p>
          <a:endParaRPr lang="en-GB"/>
        </a:p>
      </dgm:t>
    </dgm:pt>
    <dgm:pt modelId="{EDF757E5-78A5-4F80-9BD6-DEEE4D6D503E}" type="sibTrans" cxnId="{FE89C981-FDAA-4D26-90A7-CE2AA4594120}">
      <dgm:prSet/>
      <dgm:spPr/>
      <dgm:t>
        <a:bodyPr/>
        <a:lstStyle/>
        <a:p>
          <a:endParaRPr lang="en-GB"/>
        </a:p>
      </dgm:t>
    </dgm:pt>
    <dgm:pt modelId="{B1BABFBD-93AD-4D72-BEAA-D23183B2E104}">
      <dgm:prSet phldrT="[Text]" custT="1"/>
      <dgm:spPr/>
      <dgm:t>
        <a:bodyPr/>
        <a:lstStyle/>
        <a:p>
          <a:pPr marL="216000">
            <a:lnSpc>
              <a:spcPct val="100000"/>
            </a:lnSpc>
          </a:pPr>
          <a:r>
            <a:rPr lang="en-GB" sz="1400" b="1" dirty="0"/>
            <a:t>Considerations for assessment</a:t>
          </a:r>
        </a:p>
      </dgm:t>
    </dgm:pt>
    <dgm:pt modelId="{A3031C83-5F72-4BED-B68D-2726D67BACA8}" type="parTrans" cxnId="{A98B5BE1-2A33-4331-9F77-855279C0C49E}">
      <dgm:prSet/>
      <dgm:spPr/>
      <dgm:t>
        <a:bodyPr/>
        <a:lstStyle/>
        <a:p>
          <a:endParaRPr lang="en-GB"/>
        </a:p>
      </dgm:t>
    </dgm:pt>
    <dgm:pt modelId="{C8C204C1-D909-4279-8F29-4B58EC2DCB75}" type="sibTrans" cxnId="{A98B5BE1-2A33-4331-9F77-855279C0C49E}">
      <dgm:prSet/>
      <dgm:spPr/>
      <dgm:t>
        <a:bodyPr/>
        <a:lstStyle/>
        <a:p>
          <a:endParaRPr lang="en-GB"/>
        </a:p>
      </dgm:t>
    </dgm:pt>
    <dgm:pt modelId="{0807A0B2-266D-4D0B-A5D7-07E54E5162D6}">
      <dgm:prSet phldrT="[Text]" custT="1"/>
      <dgm:spPr/>
      <dgm:t>
        <a:bodyPr/>
        <a:lstStyle/>
        <a:p>
          <a:pPr marL="432000">
            <a:lnSpc>
              <a:spcPct val="100000"/>
            </a:lnSpc>
          </a:pPr>
          <a:r>
            <a:rPr lang="en-GB" sz="1400" b="0" dirty="0"/>
            <a:t>What do you need to ask, of who?</a:t>
          </a:r>
        </a:p>
      </dgm:t>
    </dgm:pt>
    <dgm:pt modelId="{AA329B45-CFA8-4795-A31C-4617F9B99173}" type="parTrans" cxnId="{E81B9C66-A48F-4B0B-B454-6ACD5918EF55}">
      <dgm:prSet/>
      <dgm:spPr/>
      <dgm:t>
        <a:bodyPr/>
        <a:lstStyle/>
        <a:p>
          <a:endParaRPr lang="en-GB"/>
        </a:p>
      </dgm:t>
    </dgm:pt>
    <dgm:pt modelId="{B775C794-FFF6-4EE2-87C5-F3FE8A51D85D}" type="sibTrans" cxnId="{E81B9C66-A48F-4B0B-B454-6ACD5918EF55}">
      <dgm:prSet/>
      <dgm:spPr/>
      <dgm:t>
        <a:bodyPr/>
        <a:lstStyle/>
        <a:p>
          <a:endParaRPr lang="en-GB"/>
        </a:p>
      </dgm:t>
    </dgm:pt>
    <dgm:pt modelId="{DC0E8E5B-F70E-4689-8560-452F4D7221BB}">
      <dgm:prSet phldrT="[Text]" custT="1"/>
      <dgm:spPr/>
      <dgm:t>
        <a:bodyPr/>
        <a:lstStyle/>
        <a:p>
          <a:pPr marL="432000">
            <a:lnSpc>
              <a:spcPct val="100000"/>
            </a:lnSpc>
          </a:pPr>
          <a:r>
            <a:rPr lang="en-GB" sz="1400" b="0" dirty="0"/>
            <a:t>Which sources of information?</a:t>
          </a:r>
        </a:p>
      </dgm:t>
    </dgm:pt>
    <dgm:pt modelId="{5908D990-F8DF-410C-9844-D089B2533F42}" type="parTrans" cxnId="{6F7C9B85-E931-42A1-9182-3C9AC90179A2}">
      <dgm:prSet/>
      <dgm:spPr/>
      <dgm:t>
        <a:bodyPr/>
        <a:lstStyle/>
        <a:p>
          <a:endParaRPr lang="en-GB"/>
        </a:p>
      </dgm:t>
    </dgm:pt>
    <dgm:pt modelId="{E158DD8D-5ECE-4243-9804-7E8775B8B251}" type="sibTrans" cxnId="{6F7C9B85-E931-42A1-9182-3C9AC90179A2}">
      <dgm:prSet/>
      <dgm:spPr/>
      <dgm:t>
        <a:bodyPr/>
        <a:lstStyle/>
        <a:p>
          <a:endParaRPr lang="en-GB"/>
        </a:p>
      </dgm:t>
    </dgm:pt>
    <dgm:pt modelId="{B0DAF6DC-F46A-4D03-85B5-E9204EF78528}">
      <dgm:prSet phldrT="[Text]" custT="1"/>
      <dgm:spPr/>
      <dgm:t>
        <a:bodyPr/>
        <a:lstStyle/>
        <a:p>
          <a:pPr marL="432000">
            <a:lnSpc>
              <a:spcPct val="100000"/>
            </a:lnSpc>
          </a:pPr>
          <a:r>
            <a:rPr lang="en-GB" sz="1400" b="0" dirty="0"/>
            <a:t>Timeline of family events</a:t>
          </a:r>
        </a:p>
      </dgm:t>
    </dgm:pt>
    <dgm:pt modelId="{0FE21BFF-0F76-4FF3-BE9B-78F9F51152DC}" type="parTrans" cxnId="{8DFA3761-E473-4304-B4DD-1F0E125EAFDA}">
      <dgm:prSet/>
      <dgm:spPr/>
      <dgm:t>
        <a:bodyPr/>
        <a:lstStyle/>
        <a:p>
          <a:endParaRPr lang="en-GB"/>
        </a:p>
      </dgm:t>
    </dgm:pt>
    <dgm:pt modelId="{069F3A1B-B201-4DB5-8FC4-A7938DFC3288}" type="sibTrans" cxnId="{8DFA3761-E473-4304-B4DD-1F0E125EAFDA}">
      <dgm:prSet/>
      <dgm:spPr/>
      <dgm:t>
        <a:bodyPr/>
        <a:lstStyle/>
        <a:p>
          <a:endParaRPr lang="en-GB"/>
        </a:p>
      </dgm:t>
    </dgm:pt>
    <dgm:pt modelId="{703F97F6-A2E1-4D5F-9EDC-91A03310859E}">
      <dgm:prSet custT="1"/>
      <dgm:spPr/>
      <dgm:t>
        <a:bodyPr/>
        <a:lstStyle/>
        <a:p>
          <a:pPr>
            <a:lnSpc>
              <a:spcPct val="100000"/>
            </a:lnSpc>
          </a:pPr>
          <a:r>
            <a:rPr lang="en-GB" sz="1600" b="1" dirty="0"/>
            <a:t>Step 4</a:t>
          </a:r>
        </a:p>
      </dgm:t>
    </dgm:pt>
    <dgm:pt modelId="{57F490C5-35A3-444A-AE0B-EFFAB2220C98}" type="parTrans" cxnId="{A51DA4EA-6A7E-4891-9A97-0509003BDB1F}">
      <dgm:prSet/>
      <dgm:spPr/>
      <dgm:t>
        <a:bodyPr/>
        <a:lstStyle/>
        <a:p>
          <a:endParaRPr lang="en-GB"/>
        </a:p>
      </dgm:t>
    </dgm:pt>
    <dgm:pt modelId="{32F521DE-9A16-44D0-85F4-9E0800C976F9}" type="sibTrans" cxnId="{A51DA4EA-6A7E-4891-9A97-0509003BDB1F}">
      <dgm:prSet/>
      <dgm:spPr/>
      <dgm:t>
        <a:bodyPr/>
        <a:lstStyle/>
        <a:p>
          <a:endParaRPr lang="en-GB"/>
        </a:p>
      </dgm:t>
    </dgm:pt>
    <dgm:pt modelId="{B27A5362-E3C2-484E-B1CE-7751105681AE}">
      <dgm:prSet custT="1"/>
      <dgm:spPr/>
      <dgm:t>
        <a:bodyPr/>
        <a:lstStyle/>
        <a:p>
          <a:pPr marL="216000">
            <a:lnSpc>
              <a:spcPct val="100000"/>
            </a:lnSpc>
          </a:pPr>
          <a:r>
            <a:rPr lang="en-GB" sz="1400" b="1" dirty="0"/>
            <a:t>What interventions do we need to reduce the risk?</a:t>
          </a:r>
        </a:p>
      </dgm:t>
    </dgm:pt>
    <dgm:pt modelId="{4909D995-AF0E-4E95-80A6-57865CF27593}" type="parTrans" cxnId="{FC437515-82DB-4F11-AF82-30EEE44D1451}">
      <dgm:prSet/>
      <dgm:spPr/>
      <dgm:t>
        <a:bodyPr/>
        <a:lstStyle/>
        <a:p>
          <a:endParaRPr lang="en-GB"/>
        </a:p>
      </dgm:t>
    </dgm:pt>
    <dgm:pt modelId="{5018202D-4A4B-4943-A771-DFFA5F267454}" type="sibTrans" cxnId="{FC437515-82DB-4F11-AF82-30EEE44D1451}">
      <dgm:prSet/>
      <dgm:spPr/>
      <dgm:t>
        <a:bodyPr/>
        <a:lstStyle/>
        <a:p>
          <a:endParaRPr lang="en-GB"/>
        </a:p>
      </dgm:t>
    </dgm:pt>
    <dgm:pt modelId="{13B3D859-D139-49EC-8B27-F7783510FDB9}">
      <dgm:prSet custT="1"/>
      <dgm:spPr/>
      <dgm:t>
        <a:bodyPr/>
        <a:lstStyle/>
        <a:p>
          <a:pPr marL="432000">
            <a:lnSpc>
              <a:spcPct val="100000"/>
            </a:lnSpc>
          </a:pPr>
          <a:r>
            <a:rPr lang="en-GB" sz="1400" dirty="0"/>
            <a:t>With each member of the family</a:t>
          </a:r>
        </a:p>
      </dgm:t>
    </dgm:pt>
    <dgm:pt modelId="{4B1841C6-10EE-4592-8BA6-6ADFE5562C13}" type="parTrans" cxnId="{26D99C52-A045-4055-A3A9-BFA45937025F}">
      <dgm:prSet/>
      <dgm:spPr/>
      <dgm:t>
        <a:bodyPr/>
        <a:lstStyle/>
        <a:p>
          <a:endParaRPr lang="en-GB"/>
        </a:p>
      </dgm:t>
    </dgm:pt>
    <dgm:pt modelId="{086FF33B-BE29-475A-84F6-DF0FA4676B3E}" type="sibTrans" cxnId="{26D99C52-A045-4055-A3A9-BFA45937025F}">
      <dgm:prSet/>
      <dgm:spPr/>
      <dgm:t>
        <a:bodyPr/>
        <a:lstStyle/>
        <a:p>
          <a:endParaRPr lang="en-GB"/>
        </a:p>
      </dgm:t>
    </dgm:pt>
    <dgm:pt modelId="{D05C5E93-7259-4F8E-BCD1-0AF75E4509E3}">
      <dgm:prSet custT="1"/>
      <dgm:spPr/>
      <dgm:t>
        <a:bodyPr/>
        <a:lstStyle/>
        <a:p>
          <a:pPr marL="432000">
            <a:lnSpc>
              <a:spcPct val="100000"/>
            </a:lnSpc>
          </a:pPr>
          <a:r>
            <a:rPr lang="en-GB" sz="1400" dirty="0"/>
            <a:t>With each relationship within the family</a:t>
          </a:r>
        </a:p>
      </dgm:t>
    </dgm:pt>
    <dgm:pt modelId="{8B4FC00E-02EF-4A9F-B142-6056345EF049}" type="parTrans" cxnId="{13786DB1-B342-4F73-AE02-0B71D0DCEA20}">
      <dgm:prSet/>
      <dgm:spPr/>
      <dgm:t>
        <a:bodyPr/>
        <a:lstStyle/>
        <a:p>
          <a:endParaRPr lang="en-GB"/>
        </a:p>
      </dgm:t>
    </dgm:pt>
    <dgm:pt modelId="{4F2BF5F1-B6B8-4A42-A714-6FFEF157188A}" type="sibTrans" cxnId="{13786DB1-B342-4F73-AE02-0B71D0DCEA20}">
      <dgm:prSet/>
      <dgm:spPr/>
      <dgm:t>
        <a:bodyPr/>
        <a:lstStyle/>
        <a:p>
          <a:endParaRPr lang="en-GB"/>
        </a:p>
      </dgm:t>
    </dgm:pt>
    <dgm:pt modelId="{376FC163-1124-4319-A97B-85F1ACD7A1F9}">
      <dgm:prSet phldrT="[Text]" custT="1"/>
      <dgm:spPr/>
      <dgm:t>
        <a:bodyPr/>
        <a:lstStyle/>
        <a:p>
          <a:pPr marL="432000">
            <a:lnSpc>
              <a:spcPct val="100000"/>
            </a:lnSpc>
          </a:pPr>
          <a:r>
            <a:rPr lang="en-GB" sz="1400" b="0" dirty="0"/>
            <a:t>Finkelhor Pre-conditions model</a:t>
          </a:r>
        </a:p>
      </dgm:t>
    </dgm:pt>
    <dgm:pt modelId="{692B8B42-8D82-4658-9253-079A7660C34A}" type="parTrans" cxnId="{CD7DF12B-05CF-484B-AA2B-854DE435233B}">
      <dgm:prSet/>
      <dgm:spPr/>
      <dgm:t>
        <a:bodyPr/>
        <a:lstStyle/>
        <a:p>
          <a:endParaRPr lang="en-GB"/>
        </a:p>
      </dgm:t>
    </dgm:pt>
    <dgm:pt modelId="{A6F8DBC9-27EF-41C0-A284-8FD66F0D341F}" type="sibTrans" cxnId="{CD7DF12B-05CF-484B-AA2B-854DE435233B}">
      <dgm:prSet/>
      <dgm:spPr/>
      <dgm:t>
        <a:bodyPr/>
        <a:lstStyle/>
        <a:p>
          <a:endParaRPr lang="en-GB"/>
        </a:p>
      </dgm:t>
    </dgm:pt>
    <dgm:pt modelId="{B7E23A8B-055C-439B-93E1-3FBFE55BB88A}" type="pres">
      <dgm:prSet presAssocID="{ADDAB2CA-ECC5-41FF-AA7E-65F3FE82E6CD}" presName="linearFlow" presStyleCnt="0">
        <dgm:presLayoutVars>
          <dgm:dir/>
          <dgm:animLvl val="lvl"/>
          <dgm:resizeHandles val="exact"/>
        </dgm:presLayoutVars>
      </dgm:prSet>
      <dgm:spPr/>
    </dgm:pt>
    <dgm:pt modelId="{70CAFD13-1CD3-48E2-B9D4-44B9E852A83E}" type="pres">
      <dgm:prSet presAssocID="{722FA2BC-9D32-48A1-9762-26635BF5D2AD}" presName="composite" presStyleCnt="0"/>
      <dgm:spPr/>
    </dgm:pt>
    <dgm:pt modelId="{488A1947-404B-42B8-8424-B9944FEDAB6B}" type="pres">
      <dgm:prSet presAssocID="{722FA2BC-9D32-48A1-9762-26635BF5D2AD}" presName="parentText" presStyleLbl="alignNode1" presStyleIdx="0" presStyleCnt="4">
        <dgm:presLayoutVars>
          <dgm:chMax val="1"/>
          <dgm:bulletEnabled val="1"/>
        </dgm:presLayoutVars>
      </dgm:prSet>
      <dgm:spPr/>
    </dgm:pt>
    <dgm:pt modelId="{F11963DC-8806-4C69-B9DD-9FA452CC10EB}" type="pres">
      <dgm:prSet presAssocID="{722FA2BC-9D32-48A1-9762-26635BF5D2AD}" presName="descendantText" presStyleLbl="alignAcc1" presStyleIdx="0" presStyleCnt="4">
        <dgm:presLayoutVars>
          <dgm:bulletEnabled val="1"/>
        </dgm:presLayoutVars>
      </dgm:prSet>
      <dgm:spPr/>
    </dgm:pt>
    <dgm:pt modelId="{63ED1E5F-4EAE-4194-99F1-B65EE1E2B7EF}" type="pres">
      <dgm:prSet presAssocID="{E8E96298-6D3E-4E63-A536-5433E312457C}" presName="sp" presStyleCnt="0"/>
      <dgm:spPr/>
    </dgm:pt>
    <dgm:pt modelId="{3148F583-2C5F-4C46-BEA7-7EBC73F0374C}" type="pres">
      <dgm:prSet presAssocID="{593A27DB-87F5-473C-A7A8-88B3558E0E1F}" presName="composite" presStyleCnt="0"/>
      <dgm:spPr/>
    </dgm:pt>
    <dgm:pt modelId="{7B011A95-707A-4CFF-81B9-DAF5922FD22B}" type="pres">
      <dgm:prSet presAssocID="{593A27DB-87F5-473C-A7A8-88B3558E0E1F}" presName="parentText" presStyleLbl="alignNode1" presStyleIdx="1" presStyleCnt="4">
        <dgm:presLayoutVars>
          <dgm:chMax val="1"/>
          <dgm:bulletEnabled val="1"/>
        </dgm:presLayoutVars>
      </dgm:prSet>
      <dgm:spPr/>
    </dgm:pt>
    <dgm:pt modelId="{6D144530-473C-4233-9797-95AD6928DD66}" type="pres">
      <dgm:prSet presAssocID="{593A27DB-87F5-473C-A7A8-88B3558E0E1F}" presName="descendantText" presStyleLbl="alignAcc1" presStyleIdx="1" presStyleCnt="4">
        <dgm:presLayoutVars>
          <dgm:bulletEnabled val="1"/>
        </dgm:presLayoutVars>
      </dgm:prSet>
      <dgm:spPr/>
    </dgm:pt>
    <dgm:pt modelId="{BF2A0774-D5D7-4E91-B498-BACC05453818}" type="pres">
      <dgm:prSet presAssocID="{114717B6-D958-4FFE-B86E-787B08647FE9}" presName="sp" presStyleCnt="0"/>
      <dgm:spPr/>
    </dgm:pt>
    <dgm:pt modelId="{89DC168F-12D3-4F2B-B3C1-12EF78C40E12}" type="pres">
      <dgm:prSet presAssocID="{6D2A0CEC-2EDF-4F2E-B2B2-74B6C90045A8}" presName="composite" presStyleCnt="0"/>
      <dgm:spPr/>
    </dgm:pt>
    <dgm:pt modelId="{DB8545AF-30CE-4EE7-B9D6-261259B5A3A1}" type="pres">
      <dgm:prSet presAssocID="{6D2A0CEC-2EDF-4F2E-B2B2-74B6C90045A8}" presName="parentText" presStyleLbl="alignNode1" presStyleIdx="2" presStyleCnt="4">
        <dgm:presLayoutVars>
          <dgm:chMax val="1"/>
          <dgm:bulletEnabled val="1"/>
        </dgm:presLayoutVars>
      </dgm:prSet>
      <dgm:spPr/>
    </dgm:pt>
    <dgm:pt modelId="{C200BDA9-6752-40F1-A4EE-2DDAE14F45E7}" type="pres">
      <dgm:prSet presAssocID="{6D2A0CEC-2EDF-4F2E-B2B2-74B6C90045A8}" presName="descendantText" presStyleLbl="alignAcc1" presStyleIdx="2" presStyleCnt="4">
        <dgm:presLayoutVars>
          <dgm:bulletEnabled val="1"/>
        </dgm:presLayoutVars>
      </dgm:prSet>
      <dgm:spPr/>
    </dgm:pt>
    <dgm:pt modelId="{39C9CBEE-61EB-490A-9B09-22ADF4E9DC41}" type="pres">
      <dgm:prSet presAssocID="{EDF757E5-78A5-4F80-9BD6-DEEE4D6D503E}" presName="sp" presStyleCnt="0"/>
      <dgm:spPr/>
    </dgm:pt>
    <dgm:pt modelId="{93237ABE-E293-4854-82B3-8C59DC8DDC03}" type="pres">
      <dgm:prSet presAssocID="{703F97F6-A2E1-4D5F-9EDC-91A03310859E}" presName="composite" presStyleCnt="0"/>
      <dgm:spPr/>
    </dgm:pt>
    <dgm:pt modelId="{2E7F1042-4A37-49F4-A15A-E2D93CD6771D}" type="pres">
      <dgm:prSet presAssocID="{703F97F6-A2E1-4D5F-9EDC-91A03310859E}" presName="parentText" presStyleLbl="alignNode1" presStyleIdx="3" presStyleCnt="4">
        <dgm:presLayoutVars>
          <dgm:chMax val="1"/>
          <dgm:bulletEnabled val="1"/>
        </dgm:presLayoutVars>
      </dgm:prSet>
      <dgm:spPr/>
    </dgm:pt>
    <dgm:pt modelId="{C09B46D9-331F-46EB-978E-A9BFA20D429F}" type="pres">
      <dgm:prSet presAssocID="{703F97F6-A2E1-4D5F-9EDC-91A03310859E}" presName="descendantText" presStyleLbl="alignAcc1" presStyleIdx="3" presStyleCnt="4">
        <dgm:presLayoutVars>
          <dgm:bulletEnabled val="1"/>
        </dgm:presLayoutVars>
      </dgm:prSet>
      <dgm:spPr/>
    </dgm:pt>
  </dgm:ptLst>
  <dgm:cxnLst>
    <dgm:cxn modelId="{C7F2CF0D-48D3-4286-8EDA-E1427D414B41}" type="presOf" srcId="{ADDAB2CA-ECC5-41FF-AA7E-65F3FE82E6CD}" destId="{B7E23A8B-055C-439B-93E1-3FBFE55BB88A}" srcOrd="0" destOrd="0" presId="urn:microsoft.com/office/officeart/2005/8/layout/chevron2"/>
    <dgm:cxn modelId="{FC437515-82DB-4F11-AF82-30EEE44D1451}" srcId="{703F97F6-A2E1-4D5F-9EDC-91A03310859E}" destId="{B27A5362-E3C2-484E-B1CE-7751105681AE}" srcOrd="0" destOrd="0" parTransId="{4909D995-AF0E-4E95-80A6-57865CF27593}" sibTransId="{5018202D-4A4B-4943-A771-DFFA5F267454}"/>
    <dgm:cxn modelId="{CD7DF12B-05CF-484B-AA2B-854DE435233B}" srcId="{B129DAB1-50A6-4D9C-9B36-4F378D6BF761}" destId="{376FC163-1124-4319-A97B-85F1ACD7A1F9}" srcOrd="0" destOrd="0" parTransId="{692B8B42-8D82-4658-9253-079A7660C34A}" sibTransId="{A6F8DBC9-27EF-41C0-A284-8FD66F0D341F}"/>
    <dgm:cxn modelId="{8357E533-08B5-48DD-A2D6-D7360046AC49}" type="presOf" srcId="{B0DAF6DC-F46A-4D03-85B5-E9204EF78528}" destId="{6D144530-473C-4233-9797-95AD6928DD66}" srcOrd="0" destOrd="2" presId="urn:microsoft.com/office/officeart/2005/8/layout/chevron2"/>
    <dgm:cxn modelId="{ED44A25C-8553-4971-9489-D96BD339724E}" type="presOf" srcId="{B1BABFBD-93AD-4D72-BEAA-D23183B2E104}" destId="{C200BDA9-6752-40F1-A4EE-2DDAE14F45E7}" srcOrd="0" destOrd="0" presId="urn:microsoft.com/office/officeart/2005/8/layout/chevron2"/>
    <dgm:cxn modelId="{8DFA3761-E473-4304-B4DD-1F0E125EAFDA}" srcId="{B129DAB1-50A6-4D9C-9B36-4F378D6BF761}" destId="{B0DAF6DC-F46A-4D03-85B5-E9204EF78528}" srcOrd="1" destOrd="0" parTransId="{0FE21BFF-0F76-4FF3-BE9B-78F9F51152DC}" sibTransId="{069F3A1B-B201-4DB5-8FC4-A7938DFC3288}"/>
    <dgm:cxn modelId="{E81B9C66-A48F-4B0B-B454-6ACD5918EF55}" srcId="{B1BABFBD-93AD-4D72-BEAA-D23183B2E104}" destId="{0807A0B2-266D-4D0B-A5D7-07E54E5162D6}" srcOrd="0" destOrd="0" parTransId="{AA329B45-CFA8-4795-A31C-4617F9B99173}" sibTransId="{B775C794-FFF6-4EE2-87C5-F3FE8A51D85D}"/>
    <dgm:cxn modelId="{94ABB646-C44B-4980-A145-5F9CF9A9533C}" srcId="{ADDAB2CA-ECC5-41FF-AA7E-65F3FE82E6CD}" destId="{722FA2BC-9D32-48A1-9762-26635BF5D2AD}" srcOrd="0" destOrd="0" parTransId="{CE4F3221-80CC-4CF9-A768-EF8E51CC5BC7}" sibTransId="{E8E96298-6D3E-4E63-A536-5433E312457C}"/>
    <dgm:cxn modelId="{EFFA776E-7DA5-4EAC-B66D-E104907BE2BF}" srcId="{ADDAB2CA-ECC5-41FF-AA7E-65F3FE82E6CD}" destId="{593A27DB-87F5-473C-A7A8-88B3558E0E1F}" srcOrd="1" destOrd="0" parTransId="{DEC7A189-7DD3-4526-B2F3-8C3E9F8152F0}" sibTransId="{114717B6-D958-4FFE-B86E-787B08647FE9}"/>
    <dgm:cxn modelId="{3EA3F44E-100F-48A4-ABBB-AB61C61123AB}" type="presOf" srcId="{722FA2BC-9D32-48A1-9762-26635BF5D2AD}" destId="{488A1947-404B-42B8-8424-B9944FEDAB6B}" srcOrd="0" destOrd="0" presId="urn:microsoft.com/office/officeart/2005/8/layout/chevron2"/>
    <dgm:cxn modelId="{26D99C52-A045-4055-A3A9-BFA45937025F}" srcId="{B27A5362-E3C2-484E-B1CE-7751105681AE}" destId="{13B3D859-D139-49EC-8B27-F7783510FDB9}" srcOrd="0" destOrd="0" parTransId="{4B1841C6-10EE-4592-8BA6-6ADFE5562C13}" sibTransId="{086FF33B-BE29-475A-84F6-DF0FA4676B3E}"/>
    <dgm:cxn modelId="{68FCDF75-29B2-4C65-9D2C-339AA322D888}" type="presOf" srcId="{13B3D859-D139-49EC-8B27-F7783510FDB9}" destId="{C09B46D9-331F-46EB-978E-A9BFA20D429F}" srcOrd="0" destOrd="1" presId="urn:microsoft.com/office/officeart/2005/8/layout/chevron2"/>
    <dgm:cxn modelId="{BCFE1A7E-F8DA-4EA9-93ED-C717D88D0626}" type="presOf" srcId="{6D2A0CEC-2EDF-4F2E-B2B2-74B6C90045A8}" destId="{DB8545AF-30CE-4EE7-B9D6-261259B5A3A1}" srcOrd="0" destOrd="0" presId="urn:microsoft.com/office/officeart/2005/8/layout/chevron2"/>
    <dgm:cxn modelId="{FE89C981-FDAA-4D26-90A7-CE2AA4594120}" srcId="{ADDAB2CA-ECC5-41FF-AA7E-65F3FE82E6CD}" destId="{6D2A0CEC-2EDF-4F2E-B2B2-74B6C90045A8}" srcOrd="2" destOrd="0" parTransId="{689E076E-38C8-4051-83F1-B51FF6E69568}" sibTransId="{EDF757E5-78A5-4F80-9BD6-DEEE4D6D503E}"/>
    <dgm:cxn modelId="{6F7C9B85-E931-42A1-9182-3C9AC90179A2}" srcId="{B1BABFBD-93AD-4D72-BEAA-D23183B2E104}" destId="{DC0E8E5B-F70E-4689-8560-452F4D7221BB}" srcOrd="1" destOrd="0" parTransId="{5908D990-F8DF-410C-9844-D089B2533F42}" sibTransId="{E158DD8D-5ECE-4243-9804-7E8775B8B251}"/>
    <dgm:cxn modelId="{93EB8188-AA66-45F7-9BC0-7354280DE07F}" type="presOf" srcId="{376FC163-1124-4319-A97B-85F1ACD7A1F9}" destId="{6D144530-473C-4233-9797-95AD6928DD66}" srcOrd="0" destOrd="1" presId="urn:microsoft.com/office/officeart/2005/8/layout/chevron2"/>
    <dgm:cxn modelId="{A9538389-92F1-43C7-9BEE-0F65783566F9}" type="presOf" srcId="{B27A5362-E3C2-484E-B1CE-7751105681AE}" destId="{C09B46D9-331F-46EB-978E-A9BFA20D429F}" srcOrd="0" destOrd="0" presId="urn:microsoft.com/office/officeart/2005/8/layout/chevron2"/>
    <dgm:cxn modelId="{3525408E-9EB8-4553-8C4D-2B112578581B}" srcId="{722FA2BC-9D32-48A1-9762-26635BF5D2AD}" destId="{918B18BD-D1F4-49AE-9018-F23F7EA5EF1C}" srcOrd="0" destOrd="0" parTransId="{815FEB2A-447A-4FC0-B397-99FF954C81FF}" sibTransId="{A16017F3-1085-4275-877D-46618103F620}"/>
    <dgm:cxn modelId="{F2B41796-9A3C-488A-9E6D-B3B7015154A8}" type="presOf" srcId="{D05C5E93-7259-4F8E-BCD1-0AF75E4509E3}" destId="{C09B46D9-331F-46EB-978E-A9BFA20D429F}" srcOrd="0" destOrd="2" presId="urn:microsoft.com/office/officeart/2005/8/layout/chevron2"/>
    <dgm:cxn modelId="{13786DB1-B342-4F73-AE02-0B71D0DCEA20}" srcId="{B27A5362-E3C2-484E-B1CE-7751105681AE}" destId="{D05C5E93-7259-4F8E-BCD1-0AF75E4509E3}" srcOrd="1" destOrd="0" parTransId="{8B4FC00E-02EF-4A9F-B142-6056345EF049}" sibTransId="{4F2BF5F1-B6B8-4A42-A714-6FFEF157188A}"/>
    <dgm:cxn modelId="{9FADDDB5-189C-47F9-A503-7531E325FBAB}" type="presOf" srcId="{DC0E8E5B-F70E-4689-8560-452F4D7221BB}" destId="{C200BDA9-6752-40F1-A4EE-2DDAE14F45E7}" srcOrd="0" destOrd="2" presId="urn:microsoft.com/office/officeart/2005/8/layout/chevron2"/>
    <dgm:cxn modelId="{4BF95ABE-1476-4637-BA48-A7FE9026AE91}" type="presOf" srcId="{593A27DB-87F5-473C-A7A8-88B3558E0E1F}" destId="{7B011A95-707A-4CFF-81B9-DAF5922FD22B}" srcOrd="0" destOrd="0" presId="urn:microsoft.com/office/officeart/2005/8/layout/chevron2"/>
    <dgm:cxn modelId="{31B7ECC8-7E82-4F12-B85D-7D971683A135}" type="presOf" srcId="{0807A0B2-266D-4D0B-A5D7-07E54E5162D6}" destId="{C200BDA9-6752-40F1-A4EE-2DDAE14F45E7}" srcOrd="0" destOrd="1" presId="urn:microsoft.com/office/officeart/2005/8/layout/chevron2"/>
    <dgm:cxn modelId="{0EA104C9-7EA0-4F4D-9BB6-A07EE38F5341}" type="presOf" srcId="{B129DAB1-50A6-4D9C-9B36-4F378D6BF761}" destId="{6D144530-473C-4233-9797-95AD6928DD66}" srcOrd="0" destOrd="0" presId="urn:microsoft.com/office/officeart/2005/8/layout/chevron2"/>
    <dgm:cxn modelId="{641B9DCA-71E0-4692-9856-0784C7A5FD41}" type="presOf" srcId="{703F97F6-A2E1-4D5F-9EDC-91A03310859E}" destId="{2E7F1042-4A37-49F4-A15A-E2D93CD6771D}" srcOrd="0" destOrd="0" presId="urn:microsoft.com/office/officeart/2005/8/layout/chevron2"/>
    <dgm:cxn modelId="{A8BFC7D5-D7F8-44EF-A95F-2651987D2022}" srcId="{593A27DB-87F5-473C-A7A8-88B3558E0E1F}" destId="{B129DAB1-50A6-4D9C-9B36-4F378D6BF761}" srcOrd="0" destOrd="0" parTransId="{606529B2-4E4E-4650-88BC-A07652DDE9FE}" sibTransId="{FE238448-39ED-457E-A719-648FC565C3FB}"/>
    <dgm:cxn modelId="{99EC84DA-8075-402D-BF93-B01026165E42}" type="presOf" srcId="{918B18BD-D1F4-49AE-9018-F23F7EA5EF1C}" destId="{F11963DC-8806-4C69-B9DD-9FA452CC10EB}" srcOrd="0" destOrd="0" presId="urn:microsoft.com/office/officeart/2005/8/layout/chevron2"/>
    <dgm:cxn modelId="{A98B5BE1-2A33-4331-9F77-855279C0C49E}" srcId="{6D2A0CEC-2EDF-4F2E-B2B2-74B6C90045A8}" destId="{B1BABFBD-93AD-4D72-BEAA-D23183B2E104}" srcOrd="0" destOrd="0" parTransId="{A3031C83-5F72-4BED-B68D-2726D67BACA8}" sibTransId="{C8C204C1-D909-4279-8F29-4B58EC2DCB75}"/>
    <dgm:cxn modelId="{A51DA4EA-6A7E-4891-9A97-0509003BDB1F}" srcId="{ADDAB2CA-ECC5-41FF-AA7E-65F3FE82E6CD}" destId="{703F97F6-A2E1-4D5F-9EDC-91A03310859E}" srcOrd="3" destOrd="0" parTransId="{57F490C5-35A3-444A-AE0B-EFFAB2220C98}" sibTransId="{32F521DE-9A16-44D0-85F4-9E0800C976F9}"/>
    <dgm:cxn modelId="{7D8F1B89-012B-4418-89B3-0B97243BAC92}" type="presParOf" srcId="{B7E23A8B-055C-439B-93E1-3FBFE55BB88A}" destId="{70CAFD13-1CD3-48E2-B9D4-44B9E852A83E}" srcOrd="0" destOrd="0" presId="urn:microsoft.com/office/officeart/2005/8/layout/chevron2"/>
    <dgm:cxn modelId="{5050B3E6-B3E2-4041-B9F4-EBA4834DCDBD}" type="presParOf" srcId="{70CAFD13-1CD3-48E2-B9D4-44B9E852A83E}" destId="{488A1947-404B-42B8-8424-B9944FEDAB6B}" srcOrd="0" destOrd="0" presId="urn:microsoft.com/office/officeart/2005/8/layout/chevron2"/>
    <dgm:cxn modelId="{A159D893-0B94-4D92-832E-67089FD08B14}" type="presParOf" srcId="{70CAFD13-1CD3-48E2-B9D4-44B9E852A83E}" destId="{F11963DC-8806-4C69-B9DD-9FA452CC10EB}" srcOrd="1" destOrd="0" presId="urn:microsoft.com/office/officeart/2005/8/layout/chevron2"/>
    <dgm:cxn modelId="{9DFBE15C-2911-4518-8DAA-22B10216CC0A}" type="presParOf" srcId="{B7E23A8B-055C-439B-93E1-3FBFE55BB88A}" destId="{63ED1E5F-4EAE-4194-99F1-B65EE1E2B7EF}" srcOrd="1" destOrd="0" presId="urn:microsoft.com/office/officeart/2005/8/layout/chevron2"/>
    <dgm:cxn modelId="{2B449AE6-FC64-48D5-A3A5-D1F61A888EA2}" type="presParOf" srcId="{B7E23A8B-055C-439B-93E1-3FBFE55BB88A}" destId="{3148F583-2C5F-4C46-BEA7-7EBC73F0374C}" srcOrd="2" destOrd="0" presId="urn:microsoft.com/office/officeart/2005/8/layout/chevron2"/>
    <dgm:cxn modelId="{D6116F7C-F55C-4BF7-AC79-5CF711FF9508}" type="presParOf" srcId="{3148F583-2C5F-4C46-BEA7-7EBC73F0374C}" destId="{7B011A95-707A-4CFF-81B9-DAF5922FD22B}" srcOrd="0" destOrd="0" presId="urn:microsoft.com/office/officeart/2005/8/layout/chevron2"/>
    <dgm:cxn modelId="{A09A2C9E-7E0D-48CC-8F04-CB65D3697A05}" type="presParOf" srcId="{3148F583-2C5F-4C46-BEA7-7EBC73F0374C}" destId="{6D144530-473C-4233-9797-95AD6928DD66}" srcOrd="1" destOrd="0" presId="urn:microsoft.com/office/officeart/2005/8/layout/chevron2"/>
    <dgm:cxn modelId="{6777C70B-31CF-4F02-87A0-79433805ABD2}" type="presParOf" srcId="{B7E23A8B-055C-439B-93E1-3FBFE55BB88A}" destId="{BF2A0774-D5D7-4E91-B498-BACC05453818}" srcOrd="3" destOrd="0" presId="urn:microsoft.com/office/officeart/2005/8/layout/chevron2"/>
    <dgm:cxn modelId="{6030036F-F704-48B1-BB9C-05C400CAB6E7}" type="presParOf" srcId="{B7E23A8B-055C-439B-93E1-3FBFE55BB88A}" destId="{89DC168F-12D3-4F2B-B3C1-12EF78C40E12}" srcOrd="4" destOrd="0" presId="urn:microsoft.com/office/officeart/2005/8/layout/chevron2"/>
    <dgm:cxn modelId="{6CDB0777-836E-4751-AEAB-B265DE3849F2}" type="presParOf" srcId="{89DC168F-12D3-4F2B-B3C1-12EF78C40E12}" destId="{DB8545AF-30CE-4EE7-B9D6-261259B5A3A1}" srcOrd="0" destOrd="0" presId="urn:microsoft.com/office/officeart/2005/8/layout/chevron2"/>
    <dgm:cxn modelId="{F5DB980F-3E83-4C54-A9E8-635886AFD3D3}" type="presParOf" srcId="{89DC168F-12D3-4F2B-B3C1-12EF78C40E12}" destId="{C200BDA9-6752-40F1-A4EE-2DDAE14F45E7}" srcOrd="1" destOrd="0" presId="urn:microsoft.com/office/officeart/2005/8/layout/chevron2"/>
    <dgm:cxn modelId="{81449787-30C3-4DA4-955D-15119EF55BA3}" type="presParOf" srcId="{B7E23A8B-055C-439B-93E1-3FBFE55BB88A}" destId="{39C9CBEE-61EB-490A-9B09-22ADF4E9DC41}" srcOrd="5" destOrd="0" presId="urn:microsoft.com/office/officeart/2005/8/layout/chevron2"/>
    <dgm:cxn modelId="{EF885C5F-5CDB-4E44-8C08-AB125D0A29A2}" type="presParOf" srcId="{B7E23A8B-055C-439B-93E1-3FBFE55BB88A}" destId="{93237ABE-E293-4854-82B3-8C59DC8DDC03}" srcOrd="6" destOrd="0" presId="urn:microsoft.com/office/officeart/2005/8/layout/chevron2"/>
    <dgm:cxn modelId="{05BB8D02-61EA-46B3-A977-19B06F06B457}" type="presParOf" srcId="{93237ABE-E293-4854-82B3-8C59DC8DDC03}" destId="{2E7F1042-4A37-49F4-A15A-E2D93CD6771D}" srcOrd="0" destOrd="0" presId="urn:microsoft.com/office/officeart/2005/8/layout/chevron2"/>
    <dgm:cxn modelId="{91F6AD17-CC0E-4E22-AA6B-0E305653E672}" type="presParOf" srcId="{93237ABE-E293-4854-82B3-8C59DC8DDC03}" destId="{C09B46D9-331F-46EB-978E-A9BFA20D429F}" srcOrd="1" destOrd="0" presId="urn:microsoft.com/office/officeart/2005/8/layout/chevron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F3D01DC-2F89-4E4D-991C-0B26E75133F8}"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AB4D1EB2-54A9-48C6-94CB-DA2E21ADB2C4}">
      <dgm:prSet custT="1"/>
      <dgm:spPr/>
      <dgm:t>
        <a:bodyPr/>
        <a:lstStyle/>
        <a:p>
          <a:r>
            <a:rPr lang="en-GB" sz="1400" dirty="0"/>
            <a:t>History of offending, including sexual</a:t>
          </a:r>
          <a:endParaRPr lang="en-US" sz="1400" dirty="0"/>
        </a:p>
      </dgm:t>
    </dgm:pt>
    <dgm:pt modelId="{86241FC5-8FFD-4524-82A3-85F02FA7DC59}" type="parTrans" cxnId="{3CA145F5-3746-4080-A3FF-E771ECD39F0B}">
      <dgm:prSet/>
      <dgm:spPr/>
      <dgm:t>
        <a:bodyPr/>
        <a:lstStyle/>
        <a:p>
          <a:endParaRPr lang="en-US"/>
        </a:p>
      </dgm:t>
    </dgm:pt>
    <dgm:pt modelId="{0225A274-54F2-4BEA-8CC6-DB9A09AB70F5}" type="sibTrans" cxnId="{3CA145F5-3746-4080-A3FF-E771ECD39F0B}">
      <dgm:prSet/>
      <dgm:spPr/>
      <dgm:t>
        <a:bodyPr/>
        <a:lstStyle/>
        <a:p>
          <a:endParaRPr lang="en-US"/>
        </a:p>
      </dgm:t>
    </dgm:pt>
    <dgm:pt modelId="{9E808AB5-507A-4593-B407-F8892CB08052}">
      <dgm:prSet custT="1"/>
      <dgm:spPr/>
      <dgm:t>
        <a:bodyPr/>
        <a:lstStyle/>
        <a:p>
          <a:r>
            <a:rPr lang="en-GB" sz="1400" dirty="0"/>
            <a:t>Relationship history (intimacy deficits – emotional or sexual)</a:t>
          </a:r>
          <a:endParaRPr lang="en-US" sz="1400" dirty="0"/>
        </a:p>
      </dgm:t>
    </dgm:pt>
    <dgm:pt modelId="{6319F582-C1AB-4608-8CEC-D7AA1F12CADF}" type="parTrans" cxnId="{050470F2-EE1E-4E81-8DC5-89FEE5F3D684}">
      <dgm:prSet/>
      <dgm:spPr/>
      <dgm:t>
        <a:bodyPr/>
        <a:lstStyle/>
        <a:p>
          <a:endParaRPr lang="en-US"/>
        </a:p>
      </dgm:t>
    </dgm:pt>
    <dgm:pt modelId="{0F61CDD2-2AF8-4D99-B3DD-5B92520CB407}" type="sibTrans" cxnId="{050470F2-EE1E-4E81-8DC5-89FEE5F3D684}">
      <dgm:prSet/>
      <dgm:spPr/>
      <dgm:t>
        <a:bodyPr/>
        <a:lstStyle/>
        <a:p>
          <a:endParaRPr lang="en-US"/>
        </a:p>
      </dgm:t>
    </dgm:pt>
    <dgm:pt modelId="{72D065CA-4D6C-4094-B358-A03CE23A8493}">
      <dgm:prSet custT="1"/>
      <dgm:spPr/>
      <dgm:t>
        <a:bodyPr/>
        <a:lstStyle/>
        <a:p>
          <a:r>
            <a:rPr lang="en-GB" sz="1400" dirty="0"/>
            <a:t>Emotional self-regulation/ management (mental health, substance misuse, anger, stress)</a:t>
          </a:r>
          <a:endParaRPr lang="en-US" sz="1400" dirty="0"/>
        </a:p>
      </dgm:t>
    </dgm:pt>
    <dgm:pt modelId="{F62CC7E8-45C2-43E5-8CA5-C6213160D6BD}" type="parTrans" cxnId="{4271D053-88B9-423D-8181-CBFC758C80D8}">
      <dgm:prSet/>
      <dgm:spPr/>
      <dgm:t>
        <a:bodyPr/>
        <a:lstStyle/>
        <a:p>
          <a:endParaRPr lang="en-US"/>
        </a:p>
      </dgm:t>
    </dgm:pt>
    <dgm:pt modelId="{F018D0F7-7AF3-47EC-B942-6C44168CADEF}" type="sibTrans" cxnId="{4271D053-88B9-423D-8181-CBFC758C80D8}">
      <dgm:prSet/>
      <dgm:spPr/>
      <dgm:t>
        <a:bodyPr/>
        <a:lstStyle/>
        <a:p>
          <a:endParaRPr lang="en-US"/>
        </a:p>
      </dgm:t>
    </dgm:pt>
    <dgm:pt modelId="{25BF89F8-38D4-44AE-AEAE-59B21A0099E6}">
      <dgm:prSet custT="1"/>
      <dgm:spPr/>
      <dgm:t>
        <a:bodyPr/>
        <a:lstStyle/>
        <a:p>
          <a:r>
            <a:rPr lang="en-GB" sz="1400" dirty="0"/>
            <a:t>Sexual self-regulation/ management (e.g. sexual preoccupation)</a:t>
          </a:r>
          <a:endParaRPr lang="en-US" sz="1400" dirty="0"/>
        </a:p>
      </dgm:t>
    </dgm:pt>
    <dgm:pt modelId="{06DB26B5-9CFA-4CC9-B32C-B133907E7F95}" type="parTrans" cxnId="{0A788F43-DC35-4BAE-AFE9-9C5E61F47A63}">
      <dgm:prSet/>
      <dgm:spPr/>
      <dgm:t>
        <a:bodyPr/>
        <a:lstStyle/>
        <a:p>
          <a:endParaRPr lang="en-US"/>
        </a:p>
      </dgm:t>
    </dgm:pt>
    <dgm:pt modelId="{8C720ACD-6A31-41EA-A722-A0C32E9F83EE}" type="sibTrans" cxnId="{0A788F43-DC35-4BAE-AFE9-9C5E61F47A63}">
      <dgm:prSet/>
      <dgm:spPr/>
      <dgm:t>
        <a:bodyPr/>
        <a:lstStyle/>
        <a:p>
          <a:endParaRPr lang="en-US"/>
        </a:p>
      </dgm:t>
    </dgm:pt>
    <dgm:pt modelId="{7A182E71-504F-4738-8DEE-4C4887BC553E}">
      <dgm:prSet custT="1"/>
      <dgm:spPr/>
      <dgm:t>
        <a:bodyPr/>
        <a:lstStyle/>
        <a:p>
          <a:r>
            <a:rPr lang="en-GB" sz="1400" dirty="0"/>
            <a:t>Congruence with children (for males)</a:t>
          </a:r>
          <a:endParaRPr lang="en-US" sz="1400" dirty="0"/>
        </a:p>
      </dgm:t>
    </dgm:pt>
    <dgm:pt modelId="{571D8518-9704-41FB-9C65-84BD1DA763F3}" type="parTrans" cxnId="{F03495C8-D102-44C5-AB78-717865AEC260}">
      <dgm:prSet/>
      <dgm:spPr/>
      <dgm:t>
        <a:bodyPr/>
        <a:lstStyle/>
        <a:p>
          <a:endParaRPr lang="en-US"/>
        </a:p>
      </dgm:t>
    </dgm:pt>
    <dgm:pt modelId="{E97B1D1F-0A51-48CE-9DDF-3DD2CE3BDF65}" type="sibTrans" cxnId="{F03495C8-D102-44C5-AB78-717865AEC260}">
      <dgm:prSet/>
      <dgm:spPr/>
      <dgm:t>
        <a:bodyPr/>
        <a:lstStyle/>
        <a:p>
          <a:endParaRPr lang="en-US"/>
        </a:p>
      </dgm:t>
    </dgm:pt>
    <dgm:pt modelId="{195ABC4F-1AF8-47F5-B20E-57DA5F220675}">
      <dgm:prSet custT="1"/>
      <dgm:spPr/>
      <dgm:t>
        <a:bodyPr/>
        <a:lstStyle/>
        <a:p>
          <a:r>
            <a:rPr lang="en-GB" sz="1400" dirty="0"/>
            <a:t>History of childhood trauma, abuse, attachment difficulties</a:t>
          </a:r>
          <a:endParaRPr lang="en-US" sz="1400" dirty="0"/>
        </a:p>
      </dgm:t>
    </dgm:pt>
    <dgm:pt modelId="{410984A4-D976-47CF-B30D-BBC2F96F7559}" type="parTrans" cxnId="{E857B0EE-C9FE-49F4-BA17-DEF76F006382}">
      <dgm:prSet/>
      <dgm:spPr/>
      <dgm:t>
        <a:bodyPr/>
        <a:lstStyle/>
        <a:p>
          <a:endParaRPr lang="en-US"/>
        </a:p>
      </dgm:t>
    </dgm:pt>
    <dgm:pt modelId="{F89DB89A-F035-4716-9BB7-B5FE195C3A05}" type="sibTrans" cxnId="{E857B0EE-C9FE-49F4-BA17-DEF76F006382}">
      <dgm:prSet/>
      <dgm:spPr/>
      <dgm:t>
        <a:bodyPr/>
        <a:lstStyle/>
        <a:p>
          <a:endParaRPr lang="en-US"/>
        </a:p>
      </dgm:t>
    </dgm:pt>
    <dgm:pt modelId="{AB42F9B3-B91F-46F8-87D6-4AD5F4C1F0BC}">
      <dgm:prSet custT="1"/>
      <dgm:spPr/>
      <dgm:t>
        <a:bodyPr/>
        <a:lstStyle/>
        <a:p>
          <a:r>
            <a:rPr lang="en-GB" sz="1400"/>
            <a:t>Issues of power and control (e.g. violence/aggression)</a:t>
          </a:r>
          <a:endParaRPr lang="en-US" sz="1400"/>
        </a:p>
      </dgm:t>
    </dgm:pt>
    <dgm:pt modelId="{9246B220-3D0B-463C-AD7F-E1C13ECBAD04}" type="parTrans" cxnId="{2DB255F4-DAB1-4BC1-9C4D-F88A38EF8E46}">
      <dgm:prSet/>
      <dgm:spPr/>
      <dgm:t>
        <a:bodyPr/>
        <a:lstStyle/>
        <a:p>
          <a:endParaRPr lang="en-US"/>
        </a:p>
      </dgm:t>
    </dgm:pt>
    <dgm:pt modelId="{46E0B5E0-C86B-4DD1-A4E2-199123DA8B58}" type="sibTrans" cxnId="{2DB255F4-DAB1-4BC1-9C4D-F88A38EF8E46}">
      <dgm:prSet/>
      <dgm:spPr/>
      <dgm:t>
        <a:bodyPr/>
        <a:lstStyle/>
        <a:p>
          <a:endParaRPr lang="en-US"/>
        </a:p>
      </dgm:t>
    </dgm:pt>
    <dgm:pt modelId="{9969A595-C13A-4B80-9B39-0980F656D6A1}">
      <dgm:prSet custT="1"/>
      <dgm:spPr/>
      <dgm:t>
        <a:bodyPr/>
        <a:lstStyle/>
        <a:p>
          <a:r>
            <a:rPr lang="en-GB" sz="1400"/>
            <a:t>Sexual interest in children</a:t>
          </a:r>
          <a:endParaRPr lang="en-US" sz="1400"/>
        </a:p>
      </dgm:t>
    </dgm:pt>
    <dgm:pt modelId="{B1A0AB3D-1E3D-4033-A2E4-50F0D995BB1B}" type="parTrans" cxnId="{82353F70-209A-4882-90DE-BD0F699D2DA6}">
      <dgm:prSet/>
      <dgm:spPr/>
      <dgm:t>
        <a:bodyPr/>
        <a:lstStyle/>
        <a:p>
          <a:endParaRPr lang="en-US"/>
        </a:p>
      </dgm:t>
    </dgm:pt>
    <dgm:pt modelId="{68BDCC6E-2FA5-4D9E-BAC0-E2DDA76B8D4B}" type="sibTrans" cxnId="{82353F70-209A-4882-90DE-BD0F699D2DA6}">
      <dgm:prSet/>
      <dgm:spPr/>
      <dgm:t>
        <a:bodyPr/>
        <a:lstStyle/>
        <a:p>
          <a:endParaRPr lang="en-US"/>
        </a:p>
      </dgm:t>
    </dgm:pt>
    <dgm:pt modelId="{68149156-77F3-402B-9233-D52C840C2A34}">
      <dgm:prSet custT="1"/>
      <dgm:spPr/>
      <dgm:t>
        <a:bodyPr/>
        <a:lstStyle/>
        <a:p>
          <a:r>
            <a:rPr lang="en-GB" sz="1400" dirty="0"/>
            <a:t>Distorted scripts/views of sex and children (gender, sexual entitlement)</a:t>
          </a:r>
          <a:endParaRPr lang="en-US" sz="1400" dirty="0"/>
        </a:p>
      </dgm:t>
    </dgm:pt>
    <dgm:pt modelId="{F2316B60-DD2F-4E3D-8A58-5524E91F5AC9}" type="parTrans" cxnId="{B4FC379D-5246-486D-A4DD-3E50F0B2052F}">
      <dgm:prSet/>
      <dgm:spPr/>
      <dgm:t>
        <a:bodyPr/>
        <a:lstStyle/>
        <a:p>
          <a:endParaRPr lang="en-US"/>
        </a:p>
      </dgm:t>
    </dgm:pt>
    <dgm:pt modelId="{FCB09013-5379-43EB-B86E-8D7F53486D8D}" type="sibTrans" cxnId="{B4FC379D-5246-486D-A4DD-3E50F0B2052F}">
      <dgm:prSet/>
      <dgm:spPr/>
      <dgm:t>
        <a:bodyPr/>
        <a:lstStyle/>
        <a:p>
          <a:endParaRPr lang="en-US"/>
        </a:p>
      </dgm:t>
    </dgm:pt>
    <dgm:pt modelId="{1724777A-B25F-4BCD-AF24-375F1445DF42}">
      <dgm:prSet custT="1"/>
      <dgm:spPr/>
      <dgm:t>
        <a:bodyPr/>
        <a:lstStyle/>
        <a:p>
          <a:r>
            <a:rPr lang="en-GB" sz="1400"/>
            <a:t>Social isolation/difficulties in social relationships</a:t>
          </a:r>
          <a:endParaRPr lang="en-US" sz="1400"/>
        </a:p>
      </dgm:t>
    </dgm:pt>
    <dgm:pt modelId="{09056580-269C-4C4F-B358-CF93C8798EBD}" type="parTrans" cxnId="{E60AF1BD-5271-4310-881E-C63F69D99373}">
      <dgm:prSet/>
      <dgm:spPr/>
      <dgm:t>
        <a:bodyPr/>
        <a:lstStyle/>
        <a:p>
          <a:endParaRPr lang="en-US"/>
        </a:p>
      </dgm:t>
    </dgm:pt>
    <dgm:pt modelId="{02386DDF-636D-470B-A105-9144EF105EAB}" type="sibTrans" cxnId="{E60AF1BD-5271-4310-881E-C63F69D99373}">
      <dgm:prSet/>
      <dgm:spPr/>
      <dgm:t>
        <a:bodyPr/>
        <a:lstStyle/>
        <a:p>
          <a:endParaRPr lang="en-US"/>
        </a:p>
      </dgm:t>
    </dgm:pt>
    <dgm:pt modelId="{585510A3-E4FC-40C9-905C-0F28DC2CFBDE}">
      <dgm:prSet custT="1"/>
      <dgm:spPr/>
      <dgm:t>
        <a:bodyPr/>
        <a:lstStyle/>
        <a:p>
          <a:r>
            <a:rPr lang="en-GB" sz="1400"/>
            <a:t>Previous intervention or treatment</a:t>
          </a:r>
          <a:endParaRPr lang="en-US" sz="1400"/>
        </a:p>
      </dgm:t>
    </dgm:pt>
    <dgm:pt modelId="{B7A52B00-955D-4F5D-986F-CBB4183417FC}" type="parTrans" cxnId="{7D2884EE-7CC0-4529-A0D7-6A3FD51C779A}">
      <dgm:prSet/>
      <dgm:spPr/>
      <dgm:t>
        <a:bodyPr/>
        <a:lstStyle/>
        <a:p>
          <a:endParaRPr lang="en-US"/>
        </a:p>
      </dgm:t>
    </dgm:pt>
    <dgm:pt modelId="{73744E62-90F1-425C-806B-89134C024F64}" type="sibTrans" cxnId="{7D2884EE-7CC0-4529-A0D7-6A3FD51C779A}">
      <dgm:prSet/>
      <dgm:spPr/>
      <dgm:t>
        <a:bodyPr/>
        <a:lstStyle/>
        <a:p>
          <a:endParaRPr lang="en-US"/>
        </a:p>
      </dgm:t>
    </dgm:pt>
    <dgm:pt modelId="{C12A47D7-77E4-4E8D-8261-1C18D25400C5}">
      <dgm:prSet custT="1"/>
      <dgm:spPr/>
      <dgm:t>
        <a:bodyPr/>
        <a:lstStyle/>
        <a:p>
          <a:r>
            <a:rPr lang="en-GB" sz="1400" dirty="0"/>
            <a:t>What’s changed? (in relation to historical allegations)</a:t>
          </a:r>
          <a:endParaRPr lang="en-US" sz="1400" dirty="0"/>
        </a:p>
      </dgm:t>
    </dgm:pt>
    <dgm:pt modelId="{E79CD174-595F-46E5-8C56-D16FC394009B}" type="parTrans" cxnId="{32CAA4CC-91C7-4086-B007-2AD6D9BB8C45}">
      <dgm:prSet/>
      <dgm:spPr/>
      <dgm:t>
        <a:bodyPr/>
        <a:lstStyle/>
        <a:p>
          <a:endParaRPr lang="en-US"/>
        </a:p>
      </dgm:t>
    </dgm:pt>
    <dgm:pt modelId="{B110EC96-9769-49AB-B895-1FFFD963CE91}" type="sibTrans" cxnId="{32CAA4CC-91C7-4086-B007-2AD6D9BB8C45}">
      <dgm:prSet/>
      <dgm:spPr/>
      <dgm:t>
        <a:bodyPr/>
        <a:lstStyle/>
        <a:p>
          <a:endParaRPr lang="en-US"/>
        </a:p>
      </dgm:t>
    </dgm:pt>
    <dgm:pt modelId="{494DCABE-376D-4C12-9691-91F4C7B79A63}" type="pres">
      <dgm:prSet presAssocID="{5F3D01DC-2F89-4E4D-991C-0B26E75133F8}" presName="diagram" presStyleCnt="0">
        <dgm:presLayoutVars>
          <dgm:dir/>
          <dgm:resizeHandles val="exact"/>
        </dgm:presLayoutVars>
      </dgm:prSet>
      <dgm:spPr/>
    </dgm:pt>
    <dgm:pt modelId="{BC843011-2634-4C09-BDD3-956276039C1D}" type="pres">
      <dgm:prSet presAssocID="{AB4D1EB2-54A9-48C6-94CB-DA2E21ADB2C4}" presName="node" presStyleLbl="node1" presStyleIdx="0" presStyleCnt="12">
        <dgm:presLayoutVars>
          <dgm:bulletEnabled val="1"/>
        </dgm:presLayoutVars>
      </dgm:prSet>
      <dgm:spPr/>
    </dgm:pt>
    <dgm:pt modelId="{FAAB9737-E0B8-4A74-B2FC-63752B059033}" type="pres">
      <dgm:prSet presAssocID="{0225A274-54F2-4BEA-8CC6-DB9A09AB70F5}" presName="sibTrans" presStyleCnt="0"/>
      <dgm:spPr/>
    </dgm:pt>
    <dgm:pt modelId="{5DF2CF72-544B-4B9C-BA20-585D9249B285}" type="pres">
      <dgm:prSet presAssocID="{9E808AB5-507A-4593-B407-F8892CB08052}" presName="node" presStyleLbl="node1" presStyleIdx="1" presStyleCnt="12">
        <dgm:presLayoutVars>
          <dgm:bulletEnabled val="1"/>
        </dgm:presLayoutVars>
      </dgm:prSet>
      <dgm:spPr/>
    </dgm:pt>
    <dgm:pt modelId="{4285F02C-20F8-479A-ADD5-1B53337216A1}" type="pres">
      <dgm:prSet presAssocID="{0F61CDD2-2AF8-4D99-B3DD-5B92520CB407}" presName="sibTrans" presStyleCnt="0"/>
      <dgm:spPr/>
    </dgm:pt>
    <dgm:pt modelId="{24EF0DB1-C665-4413-8A1C-AC3E6B8EBB5A}" type="pres">
      <dgm:prSet presAssocID="{72D065CA-4D6C-4094-B358-A03CE23A8493}" presName="node" presStyleLbl="node1" presStyleIdx="2" presStyleCnt="12">
        <dgm:presLayoutVars>
          <dgm:bulletEnabled val="1"/>
        </dgm:presLayoutVars>
      </dgm:prSet>
      <dgm:spPr/>
    </dgm:pt>
    <dgm:pt modelId="{10213B53-0878-4F70-95BA-31FD369F4DEE}" type="pres">
      <dgm:prSet presAssocID="{F018D0F7-7AF3-47EC-B942-6C44168CADEF}" presName="sibTrans" presStyleCnt="0"/>
      <dgm:spPr/>
    </dgm:pt>
    <dgm:pt modelId="{3808589E-5297-405C-82A1-2392E9C1C27B}" type="pres">
      <dgm:prSet presAssocID="{25BF89F8-38D4-44AE-AEAE-59B21A0099E6}" presName="node" presStyleLbl="node1" presStyleIdx="3" presStyleCnt="12">
        <dgm:presLayoutVars>
          <dgm:bulletEnabled val="1"/>
        </dgm:presLayoutVars>
      </dgm:prSet>
      <dgm:spPr/>
    </dgm:pt>
    <dgm:pt modelId="{3EFEF1FF-74FA-43C7-A84E-948B12B9EDB7}" type="pres">
      <dgm:prSet presAssocID="{8C720ACD-6A31-41EA-A722-A0C32E9F83EE}" presName="sibTrans" presStyleCnt="0"/>
      <dgm:spPr/>
    </dgm:pt>
    <dgm:pt modelId="{B33D2C5B-7181-41FF-AD8C-541A77AF1580}" type="pres">
      <dgm:prSet presAssocID="{7A182E71-504F-4738-8DEE-4C4887BC553E}" presName="node" presStyleLbl="node1" presStyleIdx="4" presStyleCnt="12">
        <dgm:presLayoutVars>
          <dgm:bulletEnabled val="1"/>
        </dgm:presLayoutVars>
      </dgm:prSet>
      <dgm:spPr/>
    </dgm:pt>
    <dgm:pt modelId="{07F6D9CC-FB2E-4CEF-AC21-84DE49BF7A31}" type="pres">
      <dgm:prSet presAssocID="{E97B1D1F-0A51-48CE-9DDF-3DD2CE3BDF65}" presName="sibTrans" presStyleCnt="0"/>
      <dgm:spPr/>
    </dgm:pt>
    <dgm:pt modelId="{5A7D3F4A-042C-4564-8C6F-5AD3AEAF22BD}" type="pres">
      <dgm:prSet presAssocID="{195ABC4F-1AF8-47F5-B20E-57DA5F220675}" presName="node" presStyleLbl="node1" presStyleIdx="5" presStyleCnt="12">
        <dgm:presLayoutVars>
          <dgm:bulletEnabled val="1"/>
        </dgm:presLayoutVars>
      </dgm:prSet>
      <dgm:spPr/>
    </dgm:pt>
    <dgm:pt modelId="{4D8A27C6-AF61-4EB2-AF14-736113A63C66}" type="pres">
      <dgm:prSet presAssocID="{F89DB89A-F035-4716-9BB7-B5FE195C3A05}" presName="sibTrans" presStyleCnt="0"/>
      <dgm:spPr/>
    </dgm:pt>
    <dgm:pt modelId="{A7FE797C-5846-4F57-AB02-5A692248005A}" type="pres">
      <dgm:prSet presAssocID="{AB42F9B3-B91F-46F8-87D6-4AD5F4C1F0BC}" presName="node" presStyleLbl="node1" presStyleIdx="6" presStyleCnt="12">
        <dgm:presLayoutVars>
          <dgm:bulletEnabled val="1"/>
        </dgm:presLayoutVars>
      </dgm:prSet>
      <dgm:spPr/>
    </dgm:pt>
    <dgm:pt modelId="{B92DB981-164F-43A1-8812-164323E949C9}" type="pres">
      <dgm:prSet presAssocID="{46E0B5E0-C86B-4DD1-A4E2-199123DA8B58}" presName="sibTrans" presStyleCnt="0"/>
      <dgm:spPr/>
    </dgm:pt>
    <dgm:pt modelId="{4AACBA0B-DB2A-4CC7-8085-AC089FB2AC28}" type="pres">
      <dgm:prSet presAssocID="{9969A595-C13A-4B80-9B39-0980F656D6A1}" presName="node" presStyleLbl="node1" presStyleIdx="7" presStyleCnt="12">
        <dgm:presLayoutVars>
          <dgm:bulletEnabled val="1"/>
        </dgm:presLayoutVars>
      </dgm:prSet>
      <dgm:spPr/>
    </dgm:pt>
    <dgm:pt modelId="{08847928-4DC3-48E4-85F0-9626317D05E9}" type="pres">
      <dgm:prSet presAssocID="{68BDCC6E-2FA5-4D9E-BAC0-E2DDA76B8D4B}" presName="sibTrans" presStyleCnt="0"/>
      <dgm:spPr/>
    </dgm:pt>
    <dgm:pt modelId="{78152C44-2ABE-46C0-B662-D50224093C58}" type="pres">
      <dgm:prSet presAssocID="{68149156-77F3-402B-9233-D52C840C2A34}" presName="node" presStyleLbl="node1" presStyleIdx="8" presStyleCnt="12">
        <dgm:presLayoutVars>
          <dgm:bulletEnabled val="1"/>
        </dgm:presLayoutVars>
      </dgm:prSet>
      <dgm:spPr/>
    </dgm:pt>
    <dgm:pt modelId="{AD8280A8-7B61-4744-B7A0-880A490F0DB3}" type="pres">
      <dgm:prSet presAssocID="{FCB09013-5379-43EB-B86E-8D7F53486D8D}" presName="sibTrans" presStyleCnt="0"/>
      <dgm:spPr/>
    </dgm:pt>
    <dgm:pt modelId="{FAD8A059-390E-4D54-B42D-9C1563CDA667}" type="pres">
      <dgm:prSet presAssocID="{1724777A-B25F-4BCD-AF24-375F1445DF42}" presName="node" presStyleLbl="node1" presStyleIdx="9" presStyleCnt="12">
        <dgm:presLayoutVars>
          <dgm:bulletEnabled val="1"/>
        </dgm:presLayoutVars>
      </dgm:prSet>
      <dgm:spPr/>
    </dgm:pt>
    <dgm:pt modelId="{1792C4FA-C1B6-4BA3-8B6A-5F73B12BFFD7}" type="pres">
      <dgm:prSet presAssocID="{02386DDF-636D-470B-A105-9144EF105EAB}" presName="sibTrans" presStyleCnt="0"/>
      <dgm:spPr/>
    </dgm:pt>
    <dgm:pt modelId="{764A13C6-6D7D-4353-97D4-2DD19EB83937}" type="pres">
      <dgm:prSet presAssocID="{585510A3-E4FC-40C9-905C-0F28DC2CFBDE}" presName="node" presStyleLbl="node1" presStyleIdx="10" presStyleCnt="12">
        <dgm:presLayoutVars>
          <dgm:bulletEnabled val="1"/>
        </dgm:presLayoutVars>
      </dgm:prSet>
      <dgm:spPr/>
    </dgm:pt>
    <dgm:pt modelId="{F42FD3D5-611B-415B-91A7-08300256EEDA}" type="pres">
      <dgm:prSet presAssocID="{73744E62-90F1-425C-806B-89134C024F64}" presName="sibTrans" presStyleCnt="0"/>
      <dgm:spPr/>
    </dgm:pt>
    <dgm:pt modelId="{9A424313-D88E-43EF-AC8A-0F638845D7E1}" type="pres">
      <dgm:prSet presAssocID="{C12A47D7-77E4-4E8D-8261-1C18D25400C5}" presName="node" presStyleLbl="node1" presStyleIdx="11" presStyleCnt="12">
        <dgm:presLayoutVars>
          <dgm:bulletEnabled val="1"/>
        </dgm:presLayoutVars>
      </dgm:prSet>
      <dgm:spPr/>
    </dgm:pt>
  </dgm:ptLst>
  <dgm:cxnLst>
    <dgm:cxn modelId="{8D839836-873A-436A-BA97-42DB1704B98A}" type="presOf" srcId="{AB42F9B3-B91F-46F8-87D6-4AD5F4C1F0BC}" destId="{A7FE797C-5846-4F57-AB02-5A692248005A}" srcOrd="0" destOrd="0" presId="urn:microsoft.com/office/officeart/2005/8/layout/default"/>
    <dgm:cxn modelId="{CF2C3E5D-A9CB-4339-B440-C10A3267BC80}" type="presOf" srcId="{AB4D1EB2-54A9-48C6-94CB-DA2E21ADB2C4}" destId="{BC843011-2634-4C09-BDD3-956276039C1D}" srcOrd="0" destOrd="0" presId="urn:microsoft.com/office/officeart/2005/8/layout/default"/>
    <dgm:cxn modelId="{0A788F43-DC35-4BAE-AFE9-9C5E61F47A63}" srcId="{5F3D01DC-2F89-4E4D-991C-0B26E75133F8}" destId="{25BF89F8-38D4-44AE-AEAE-59B21A0099E6}" srcOrd="3" destOrd="0" parTransId="{06DB26B5-9CFA-4CC9-B32C-B133907E7F95}" sibTransId="{8C720ACD-6A31-41EA-A722-A0C32E9F83EE}"/>
    <dgm:cxn modelId="{2F016E4B-FC6B-40F3-AA28-ADCD61633D6B}" type="presOf" srcId="{25BF89F8-38D4-44AE-AEAE-59B21A0099E6}" destId="{3808589E-5297-405C-82A1-2392E9C1C27B}" srcOrd="0" destOrd="0" presId="urn:microsoft.com/office/officeart/2005/8/layout/default"/>
    <dgm:cxn modelId="{82353F70-209A-4882-90DE-BD0F699D2DA6}" srcId="{5F3D01DC-2F89-4E4D-991C-0B26E75133F8}" destId="{9969A595-C13A-4B80-9B39-0980F656D6A1}" srcOrd="7" destOrd="0" parTransId="{B1A0AB3D-1E3D-4033-A2E4-50F0D995BB1B}" sibTransId="{68BDCC6E-2FA5-4D9E-BAC0-E2DDA76B8D4B}"/>
    <dgm:cxn modelId="{4271D053-88B9-423D-8181-CBFC758C80D8}" srcId="{5F3D01DC-2F89-4E4D-991C-0B26E75133F8}" destId="{72D065CA-4D6C-4094-B358-A03CE23A8493}" srcOrd="2" destOrd="0" parTransId="{F62CC7E8-45C2-43E5-8CA5-C6213160D6BD}" sibTransId="{F018D0F7-7AF3-47EC-B942-6C44168CADEF}"/>
    <dgm:cxn modelId="{89483159-05F0-4F7F-87AB-66AAA64B41E4}" type="presOf" srcId="{C12A47D7-77E4-4E8D-8261-1C18D25400C5}" destId="{9A424313-D88E-43EF-AC8A-0F638845D7E1}" srcOrd="0" destOrd="0" presId="urn:microsoft.com/office/officeart/2005/8/layout/default"/>
    <dgm:cxn modelId="{4C6E895A-9B86-44D2-BA2A-8244B5C60DD0}" type="presOf" srcId="{585510A3-E4FC-40C9-905C-0F28DC2CFBDE}" destId="{764A13C6-6D7D-4353-97D4-2DD19EB83937}" srcOrd="0" destOrd="0" presId="urn:microsoft.com/office/officeart/2005/8/layout/default"/>
    <dgm:cxn modelId="{85066888-C59E-4AB0-B091-1EE11A12B6EB}" type="presOf" srcId="{5F3D01DC-2F89-4E4D-991C-0B26E75133F8}" destId="{494DCABE-376D-4C12-9691-91F4C7B79A63}" srcOrd="0" destOrd="0" presId="urn:microsoft.com/office/officeart/2005/8/layout/default"/>
    <dgm:cxn modelId="{996CA389-6E6A-4945-9B0C-9B40053BA80E}" type="presOf" srcId="{7A182E71-504F-4738-8DEE-4C4887BC553E}" destId="{B33D2C5B-7181-41FF-AD8C-541A77AF1580}" srcOrd="0" destOrd="0" presId="urn:microsoft.com/office/officeart/2005/8/layout/default"/>
    <dgm:cxn modelId="{F82E0A8A-2714-4639-97D5-38CE43CAC931}" type="presOf" srcId="{9E808AB5-507A-4593-B407-F8892CB08052}" destId="{5DF2CF72-544B-4B9C-BA20-585D9249B285}" srcOrd="0" destOrd="0" presId="urn:microsoft.com/office/officeart/2005/8/layout/default"/>
    <dgm:cxn modelId="{5183559A-6504-449E-ACB2-D7C59946F73B}" type="presOf" srcId="{1724777A-B25F-4BCD-AF24-375F1445DF42}" destId="{FAD8A059-390E-4D54-B42D-9C1563CDA667}" srcOrd="0" destOrd="0" presId="urn:microsoft.com/office/officeart/2005/8/layout/default"/>
    <dgm:cxn modelId="{B4FC379D-5246-486D-A4DD-3E50F0B2052F}" srcId="{5F3D01DC-2F89-4E4D-991C-0B26E75133F8}" destId="{68149156-77F3-402B-9233-D52C840C2A34}" srcOrd="8" destOrd="0" parTransId="{F2316B60-DD2F-4E3D-8A58-5524E91F5AC9}" sibTransId="{FCB09013-5379-43EB-B86E-8D7F53486D8D}"/>
    <dgm:cxn modelId="{E60AF1BD-5271-4310-881E-C63F69D99373}" srcId="{5F3D01DC-2F89-4E4D-991C-0B26E75133F8}" destId="{1724777A-B25F-4BCD-AF24-375F1445DF42}" srcOrd="9" destOrd="0" parTransId="{09056580-269C-4C4F-B358-CF93C8798EBD}" sibTransId="{02386DDF-636D-470B-A105-9144EF105EAB}"/>
    <dgm:cxn modelId="{F03495C8-D102-44C5-AB78-717865AEC260}" srcId="{5F3D01DC-2F89-4E4D-991C-0B26E75133F8}" destId="{7A182E71-504F-4738-8DEE-4C4887BC553E}" srcOrd="4" destOrd="0" parTransId="{571D8518-9704-41FB-9C65-84BD1DA763F3}" sibTransId="{E97B1D1F-0A51-48CE-9DDF-3DD2CE3BDF65}"/>
    <dgm:cxn modelId="{32CAA4CC-91C7-4086-B007-2AD6D9BB8C45}" srcId="{5F3D01DC-2F89-4E4D-991C-0B26E75133F8}" destId="{C12A47D7-77E4-4E8D-8261-1C18D25400C5}" srcOrd="11" destOrd="0" parTransId="{E79CD174-595F-46E5-8C56-D16FC394009B}" sibTransId="{B110EC96-9769-49AB-B895-1FFFD963CE91}"/>
    <dgm:cxn modelId="{E4275DDD-FAA6-4D63-9033-AB8660A2A149}" type="presOf" srcId="{68149156-77F3-402B-9233-D52C840C2A34}" destId="{78152C44-2ABE-46C0-B662-D50224093C58}" srcOrd="0" destOrd="0" presId="urn:microsoft.com/office/officeart/2005/8/layout/default"/>
    <dgm:cxn modelId="{84370DE2-11EE-4AF8-BAFE-D1F3CE74989B}" type="presOf" srcId="{9969A595-C13A-4B80-9B39-0980F656D6A1}" destId="{4AACBA0B-DB2A-4CC7-8085-AC089FB2AC28}" srcOrd="0" destOrd="0" presId="urn:microsoft.com/office/officeart/2005/8/layout/default"/>
    <dgm:cxn modelId="{FD3C67E6-F807-4C7D-B8A2-4ED797770718}" type="presOf" srcId="{195ABC4F-1AF8-47F5-B20E-57DA5F220675}" destId="{5A7D3F4A-042C-4564-8C6F-5AD3AEAF22BD}" srcOrd="0" destOrd="0" presId="urn:microsoft.com/office/officeart/2005/8/layout/default"/>
    <dgm:cxn modelId="{7D2884EE-7CC0-4529-A0D7-6A3FD51C779A}" srcId="{5F3D01DC-2F89-4E4D-991C-0B26E75133F8}" destId="{585510A3-E4FC-40C9-905C-0F28DC2CFBDE}" srcOrd="10" destOrd="0" parTransId="{B7A52B00-955D-4F5D-986F-CBB4183417FC}" sibTransId="{73744E62-90F1-425C-806B-89134C024F64}"/>
    <dgm:cxn modelId="{E857B0EE-C9FE-49F4-BA17-DEF76F006382}" srcId="{5F3D01DC-2F89-4E4D-991C-0B26E75133F8}" destId="{195ABC4F-1AF8-47F5-B20E-57DA5F220675}" srcOrd="5" destOrd="0" parTransId="{410984A4-D976-47CF-B30D-BBC2F96F7559}" sibTransId="{F89DB89A-F035-4716-9BB7-B5FE195C3A05}"/>
    <dgm:cxn modelId="{13DE3AEF-9680-4C1C-9EFE-46987C9FC52A}" type="presOf" srcId="{72D065CA-4D6C-4094-B358-A03CE23A8493}" destId="{24EF0DB1-C665-4413-8A1C-AC3E6B8EBB5A}" srcOrd="0" destOrd="0" presId="urn:microsoft.com/office/officeart/2005/8/layout/default"/>
    <dgm:cxn modelId="{050470F2-EE1E-4E81-8DC5-89FEE5F3D684}" srcId="{5F3D01DC-2F89-4E4D-991C-0B26E75133F8}" destId="{9E808AB5-507A-4593-B407-F8892CB08052}" srcOrd="1" destOrd="0" parTransId="{6319F582-C1AB-4608-8CEC-D7AA1F12CADF}" sibTransId="{0F61CDD2-2AF8-4D99-B3DD-5B92520CB407}"/>
    <dgm:cxn modelId="{2DB255F4-DAB1-4BC1-9C4D-F88A38EF8E46}" srcId="{5F3D01DC-2F89-4E4D-991C-0B26E75133F8}" destId="{AB42F9B3-B91F-46F8-87D6-4AD5F4C1F0BC}" srcOrd="6" destOrd="0" parTransId="{9246B220-3D0B-463C-AD7F-E1C13ECBAD04}" sibTransId="{46E0B5E0-C86B-4DD1-A4E2-199123DA8B58}"/>
    <dgm:cxn modelId="{3CA145F5-3746-4080-A3FF-E771ECD39F0B}" srcId="{5F3D01DC-2F89-4E4D-991C-0B26E75133F8}" destId="{AB4D1EB2-54A9-48C6-94CB-DA2E21ADB2C4}" srcOrd="0" destOrd="0" parTransId="{86241FC5-8FFD-4524-82A3-85F02FA7DC59}" sibTransId="{0225A274-54F2-4BEA-8CC6-DB9A09AB70F5}"/>
    <dgm:cxn modelId="{5B8108DE-960D-433D-928F-54135C91D638}" type="presParOf" srcId="{494DCABE-376D-4C12-9691-91F4C7B79A63}" destId="{BC843011-2634-4C09-BDD3-956276039C1D}" srcOrd="0" destOrd="0" presId="urn:microsoft.com/office/officeart/2005/8/layout/default"/>
    <dgm:cxn modelId="{53674CEA-DA39-4AA5-88C4-2D2EAB68B652}" type="presParOf" srcId="{494DCABE-376D-4C12-9691-91F4C7B79A63}" destId="{FAAB9737-E0B8-4A74-B2FC-63752B059033}" srcOrd="1" destOrd="0" presId="urn:microsoft.com/office/officeart/2005/8/layout/default"/>
    <dgm:cxn modelId="{00F5EC73-E838-4468-B600-CA5DBD8C090A}" type="presParOf" srcId="{494DCABE-376D-4C12-9691-91F4C7B79A63}" destId="{5DF2CF72-544B-4B9C-BA20-585D9249B285}" srcOrd="2" destOrd="0" presId="urn:microsoft.com/office/officeart/2005/8/layout/default"/>
    <dgm:cxn modelId="{54E88753-E2FB-4A28-84B2-E9E6D2C4786F}" type="presParOf" srcId="{494DCABE-376D-4C12-9691-91F4C7B79A63}" destId="{4285F02C-20F8-479A-ADD5-1B53337216A1}" srcOrd="3" destOrd="0" presId="urn:microsoft.com/office/officeart/2005/8/layout/default"/>
    <dgm:cxn modelId="{0CD69B49-4C64-4B72-99A0-D7246FC11D80}" type="presParOf" srcId="{494DCABE-376D-4C12-9691-91F4C7B79A63}" destId="{24EF0DB1-C665-4413-8A1C-AC3E6B8EBB5A}" srcOrd="4" destOrd="0" presId="urn:microsoft.com/office/officeart/2005/8/layout/default"/>
    <dgm:cxn modelId="{24E2246E-3DCA-4DBE-8B1F-716BD72E5C53}" type="presParOf" srcId="{494DCABE-376D-4C12-9691-91F4C7B79A63}" destId="{10213B53-0878-4F70-95BA-31FD369F4DEE}" srcOrd="5" destOrd="0" presId="urn:microsoft.com/office/officeart/2005/8/layout/default"/>
    <dgm:cxn modelId="{8F727E1A-EFE4-42AB-A4EC-0222D591CF9F}" type="presParOf" srcId="{494DCABE-376D-4C12-9691-91F4C7B79A63}" destId="{3808589E-5297-405C-82A1-2392E9C1C27B}" srcOrd="6" destOrd="0" presId="urn:microsoft.com/office/officeart/2005/8/layout/default"/>
    <dgm:cxn modelId="{30F2BCDC-6D58-4BDD-82A7-6C29C45B012B}" type="presParOf" srcId="{494DCABE-376D-4C12-9691-91F4C7B79A63}" destId="{3EFEF1FF-74FA-43C7-A84E-948B12B9EDB7}" srcOrd="7" destOrd="0" presId="urn:microsoft.com/office/officeart/2005/8/layout/default"/>
    <dgm:cxn modelId="{50F3F860-1AF3-41F0-B8C4-8CB68B3F8C50}" type="presParOf" srcId="{494DCABE-376D-4C12-9691-91F4C7B79A63}" destId="{B33D2C5B-7181-41FF-AD8C-541A77AF1580}" srcOrd="8" destOrd="0" presId="urn:microsoft.com/office/officeart/2005/8/layout/default"/>
    <dgm:cxn modelId="{D4F13CE4-E23A-4CD6-93D4-74D1BD686F44}" type="presParOf" srcId="{494DCABE-376D-4C12-9691-91F4C7B79A63}" destId="{07F6D9CC-FB2E-4CEF-AC21-84DE49BF7A31}" srcOrd="9" destOrd="0" presId="urn:microsoft.com/office/officeart/2005/8/layout/default"/>
    <dgm:cxn modelId="{0523AB20-69AA-4293-980C-806CD25ED697}" type="presParOf" srcId="{494DCABE-376D-4C12-9691-91F4C7B79A63}" destId="{5A7D3F4A-042C-4564-8C6F-5AD3AEAF22BD}" srcOrd="10" destOrd="0" presId="urn:microsoft.com/office/officeart/2005/8/layout/default"/>
    <dgm:cxn modelId="{E3EC7432-43C4-48ED-B7D1-4ADFB7E4C62A}" type="presParOf" srcId="{494DCABE-376D-4C12-9691-91F4C7B79A63}" destId="{4D8A27C6-AF61-4EB2-AF14-736113A63C66}" srcOrd="11" destOrd="0" presId="urn:microsoft.com/office/officeart/2005/8/layout/default"/>
    <dgm:cxn modelId="{9E060047-8CC1-4AA2-8AAA-451FD7D4D377}" type="presParOf" srcId="{494DCABE-376D-4C12-9691-91F4C7B79A63}" destId="{A7FE797C-5846-4F57-AB02-5A692248005A}" srcOrd="12" destOrd="0" presId="urn:microsoft.com/office/officeart/2005/8/layout/default"/>
    <dgm:cxn modelId="{67CC2FCF-B2E8-42D9-BBF9-EE416801A528}" type="presParOf" srcId="{494DCABE-376D-4C12-9691-91F4C7B79A63}" destId="{B92DB981-164F-43A1-8812-164323E949C9}" srcOrd="13" destOrd="0" presId="urn:microsoft.com/office/officeart/2005/8/layout/default"/>
    <dgm:cxn modelId="{709860C1-47BA-4185-A617-C91FCE7FA083}" type="presParOf" srcId="{494DCABE-376D-4C12-9691-91F4C7B79A63}" destId="{4AACBA0B-DB2A-4CC7-8085-AC089FB2AC28}" srcOrd="14" destOrd="0" presId="urn:microsoft.com/office/officeart/2005/8/layout/default"/>
    <dgm:cxn modelId="{7F2CD069-8CE9-4E3E-9D2B-07E1D8DC3179}" type="presParOf" srcId="{494DCABE-376D-4C12-9691-91F4C7B79A63}" destId="{08847928-4DC3-48E4-85F0-9626317D05E9}" srcOrd="15" destOrd="0" presId="urn:microsoft.com/office/officeart/2005/8/layout/default"/>
    <dgm:cxn modelId="{3FD2B598-DDED-4528-A838-37BB748D4292}" type="presParOf" srcId="{494DCABE-376D-4C12-9691-91F4C7B79A63}" destId="{78152C44-2ABE-46C0-B662-D50224093C58}" srcOrd="16" destOrd="0" presId="urn:microsoft.com/office/officeart/2005/8/layout/default"/>
    <dgm:cxn modelId="{28A863D8-E8DA-411C-BE06-7E321A75BC8F}" type="presParOf" srcId="{494DCABE-376D-4C12-9691-91F4C7B79A63}" destId="{AD8280A8-7B61-4744-B7A0-880A490F0DB3}" srcOrd="17" destOrd="0" presId="urn:microsoft.com/office/officeart/2005/8/layout/default"/>
    <dgm:cxn modelId="{8BB72615-D7B6-405A-8908-8DBEB856301E}" type="presParOf" srcId="{494DCABE-376D-4C12-9691-91F4C7B79A63}" destId="{FAD8A059-390E-4D54-B42D-9C1563CDA667}" srcOrd="18" destOrd="0" presId="urn:microsoft.com/office/officeart/2005/8/layout/default"/>
    <dgm:cxn modelId="{50DA8F8B-DF27-45F0-81AB-DFCC4F4F1D31}" type="presParOf" srcId="{494DCABE-376D-4C12-9691-91F4C7B79A63}" destId="{1792C4FA-C1B6-4BA3-8B6A-5F73B12BFFD7}" srcOrd="19" destOrd="0" presId="urn:microsoft.com/office/officeart/2005/8/layout/default"/>
    <dgm:cxn modelId="{5630481A-6EF1-4166-BE31-8160ACE6C145}" type="presParOf" srcId="{494DCABE-376D-4C12-9691-91F4C7B79A63}" destId="{764A13C6-6D7D-4353-97D4-2DD19EB83937}" srcOrd="20" destOrd="0" presId="urn:microsoft.com/office/officeart/2005/8/layout/default"/>
    <dgm:cxn modelId="{43D5087C-C5EC-45BB-A627-E6F34A322396}" type="presParOf" srcId="{494DCABE-376D-4C12-9691-91F4C7B79A63}" destId="{F42FD3D5-611B-415B-91A7-08300256EEDA}" srcOrd="21" destOrd="0" presId="urn:microsoft.com/office/officeart/2005/8/layout/default"/>
    <dgm:cxn modelId="{DD1841D7-47DC-46CA-BE55-FBDAB3CDF35F}" type="presParOf" srcId="{494DCABE-376D-4C12-9691-91F4C7B79A63}" destId="{9A424313-D88E-43EF-AC8A-0F638845D7E1}"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0DC9841-8F44-41CE-BDF3-4DDE21E1927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85CE8B19-A65E-405A-B504-ABED2BCE8630}">
      <dgm:prSet custT="1"/>
      <dgm:spPr/>
      <dgm:t>
        <a:bodyPr/>
        <a:lstStyle/>
        <a:p>
          <a:r>
            <a:rPr lang="en-GB" sz="1600" b="1" dirty="0"/>
            <a:t>Interviews (individually and together)</a:t>
          </a:r>
          <a:endParaRPr lang="en-US" sz="1600" b="1" dirty="0"/>
        </a:p>
      </dgm:t>
    </dgm:pt>
    <dgm:pt modelId="{0B568F5A-8E0E-4F7A-888B-68B09E6AF4F8}" type="parTrans" cxnId="{4165F871-433A-472E-B1CB-0C4913A20425}">
      <dgm:prSet/>
      <dgm:spPr/>
      <dgm:t>
        <a:bodyPr/>
        <a:lstStyle/>
        <a:p>
          <a:endParaRPr lang="en-US" sz="1600"/>
        </a:p>
      </dgm:t>
    </dgm:pt>
    <dgm:pt modelId="{8CED49CA-8FD9-49D8-B428-9EEF8A619709}" type="sibTrans" cxnId="{4165F871-433A-472E-B1CB-0C4913A20425}">
      <dgm:prSet/>
      <dgm:spPr/>
      <dgm:t>
        <a:bodyPr/>
        <a:lstStyle/>
        <a:p>
          <a:endParaRPr lang="en-US" sz="1600"/>
        </a:p>
      </dgm:t>
    </dgm:pt>
    <dgm:pt modelId="{8A50AA23-4444-48E8-9C81-BCEC9BCAC984}">
      <dgm:prSet custT="1"/>
      <dgm:spPr/>
      <dgm:t>
        <a:bodyPr/>
        <a:lstStyle/>
        <a:p>
          <a:r>
            <a:rPr lang="en-GB" sz="1600" b="1"/>
            <a:t>Observations </a:t>
          </a:r>
          <a:endParaRPr lang="en-US" sz="1600" b="1"/>
        </a:p>
      </dgm:t>
    </dgm:pt>
    <dgm:pt modelId="{9AC8C453-7527-4E9C-9105-136C2234F1C7}" type="parTrans" cxnId="{29805EB8-FE17-448C-A2C1-8DFD60390736}">
      <dgm:prSet/>
      <dgm:spPr/>
      <dgm:t>
        <a:bodyPr/>
        <a:lstStyle/>
        <a:p>
          <a:endParaRPr lang="en-US" sz="1600"/>
        </a:p>
      </dgm:t>
    </dgm:pt>
    <dgm:pt modelId="{3830D1B6-D2F2-49FE-9CAB-F7A7725906B2}" type="sibTrans" cxnId="{29805EB8-FE17-448C-A2C1-8DFD60390736}">
      <dgm:prSet/>
      <dgm:spPr/>
      <dgm:t>
        <a:bodyPr/>
        <a:lstStyle/>
        <a:p>
          <a:endParaRPr lang="en-US" sz="1600"/>
        </a:p>
      </dgm:t>
    </dgm:pt>
    <dgm:pt modelId="{50726BE8-E58B-487A-B85F-67755F058F4E}">
      <dgm:prSet custT="1"/>
      <dgm:spPr/>
      <dgm:t>
        <a:bodyPr/>
        <a:lstStyle/>
        <a:p>
          <a:r>
            <a:rPr lang="en-GB" sz="1600" b="1"/>
            <a:t>Case chronology</a:t>
          </a:r>
          <a:endParaRPr lang="en-US" sz="1600" b="1"/>
        </a:p>
      </dgm:t>
    </dgm:pt>
    <dgm:pt modelId="{D4C143F1-0ECF-45F2-9FE7-8AA3CBBF9ED1}" type="parTrans" cxnId="{0E036CC6-A319-4622-B2B9-C31234ED504A}">
      <dgm:prSet/>
      <dgm:spPr/>
      <dgm:t>
        <a:bodyPr/>
        <a:lstStyle/>
        <a:p>
          <a:endParaRPr lang="en-US" sz="1600"/>
        </a:p>
      </dgm:t>
    </dgm:pt>
    <dgm:pt modelId="{72BABB57-29AD-4B85-B95C-9DBEF752B408}" type="sibTrans" cxnId="{0E036CC6-A319-4622-B2B9-C31234ED504A}">
      <dgm:prSet/>
      <dgm:spPr/>
      <dgm:t>
        <a:bodyPr/>
        <a:lstStyle/>
        <a:p>
          <a:endParaRPr lang="en-US" sz="1600"/>
        </a:p>
      </dgm:t>
    </dgm:pt>
    <dgm:pt modelId="{17683A59-FA16-404B-8FB1-4858D24DEA20}">
      <dgm:prSet custT="1"/>
      <dgm:spPr/>
      <dgm:t>
        <a:bodyPr/>
        <a:lstStyle/>
        <a:p>
          <a:r>
            <a:rPr lang="en-GB" sz="1600" b="1"/>
            <a:t>Previous files</a:t>
          </a:r>
          <a:endParaRPr lang="en-US" sz="1600" b="1"/>
        </a:p>
      </dgm:t>
    </dgm:pt>
    <dgm:pt modelId="{B78B1CD8-C94A-4034-85AF-F18042AC8CA2}" type="parTrans" cxnId="{FFD85CF0-D601-4A3C-84EB-DCCC94A6A874}">
      <dgm:prSet/>
      <dgm:spPr/>
      <dgm:t>
        <a:bodyPr/>
        <a:lstStyle/>
        <a:p>
          <a:endParaRPr lang="en-US" sz="1600"/>
        </a:p>
      </dgm:t>
    </dgm:pt>
    <dgm:pt modelId="{0D9172D3-B988-496B-9C0C-DB6BF226A3DC}" type="sibTrans" cxnId="{FFD85CF0-D601-4A3C-84EB-DCCC94A6A874}">
      <dgm:prSet/>
      <dgm:spPr/>
      <dgm:t>
        <a:bodyPr/>
        <a:lstStyle/>
        <a:p>
          <a:endParaRPr lang="en-US" sz="1600"/>
        </a:p>
      </dgm:t>
    </dgm:pt>
    <dgm:pt modelId="{1550ABE1-2FD9-4F55-AE88-D8CB5AB23223}">
      <dgm:prSet custT="1"/>
      <dgm:spPr/>
      <dgm:t>
        <a:bodyPr/>
        <a:lstStyle/>
        <a:p>
          <a:r>
            <a:rPr lang="en-GB" sz="1600" b="1" dirty="0"/>
            <a:t>Information from Police and Probation (including victim statements)</a:t>
          </a:r>
          <a:endParaRPr lang="en-US" sz="1600" b="1" dirty="0"/>
        </a:p>
      </dgm:t>
    </dgm:pt>
    <dgm:pt modelId="{807864AD-8E25-4479-8E81-B7383FA5F8B4}" type="parTrans" cxnId="{EBFBE415-08A4-4479-963E-80CCCBD7157A}">
      <dgm:prSet/>
      <dgm:spPr/>
      <dgm:t>
        <a:bodyPr/>
        <a:lstStyle/>
        <a:p>
          <a:endParaRPr lang="en-US" sz="1600"/>
        </a:p>
      </dgm:t>
    </dgm:pt>
    <dgm:pt modelId="{54963B96-51B3-446F-AF05-1566299AC9B4}" type="sibTrans" cxnId="{EBFBE415-08A4-4479-963E-80CCCBD7157A}">
      <dgm:prSet/>
      <dgm:spPr/>
      <dgm:t>
        <a:bodyPr/>
        <a:lstStyle/>
        <a:p>
          <a:endParaRPr lang="en-US" sz="1600"/>
        </a:p>
      </dgm:t>
    </dgm:pt>
    <dgm:pt modelId="{374E8CED-6736-46C9-90AD-3EF8AD7AA0B8}">
      <dgm:prSet custT="1"/>
      <dgm:spPr/>
      <dgm:t>
        <a:bodyPr/>
        <a:lstStyle/>
        <a:p>
          <a:r>
            <a:rPr lang="en-GB" sz="1600" b="1"/>
            <a:t>Information from education &amp; health</a:t>
          </a:r>
          <a:endParaRPr lang="en-US" sz="1600" b="1"/>
        </a:p>
      </dgm:t>
    </dgm:pt>
    <dgm:pt modelId="{AC919FFF-6AB7-40AF-A9DD-32E17A2EECB5}" type="parTrans" cxnId="{E1934AB1-B5E7-4466-B365-2626F4188D75}">
      <dgm:prSet/>
      <dgm:spPr/>
      <dgm:t>
        <a:bodyPr/>
        <a:lstStyle/>
        <a:p>
          <a:endParaRPr lang="en-US" sz="1600"/>
        </a:p>
      </dgm:t>
    </dgm:pt>
    <dgm:pt modelId="{E648FB47-C48E-40C5-A31C-4EFBF6E171AC}" type="sibTrans" cxnId="{E1934AB1-B5E7-4466-B365-2626F4188D75}">
      <dgm:prSet/>
      <dgm:spPr/>
      <dgm:t>
        <a:bodyPr/>
        <a:lstStyle/>
        <a:p>
          <a:endParaRPr lang="en-US" sz="1600"/>
        </a:p>
      </dgm:t>
    </dgm:pt>
    <dgm:pt modelId="{11DADFB2-F25D-4600-A736-32B8F6035D79}">
      <dgm:prSet custT="1"/>
      <dgm:spPr/>
      <dgm:t>
        <a:bodyPr/>
        <a:lstStyle/>
        <a:p>
          <a:r>
            <a:rPr lang="en-GB" sz="1600" b="1" dirty="0"/>
            <a:t>Theory and research</a:t>
          </a:r>
          <a:endParaRPr lang="en-US" sz="1600" b="1" dirty="0"/>
        </a:p>
      </dgm:t>
    </dgm:pt>
    <dgm:pt modelId="{2A84291E-5A3B-48CD-9B14-8E9E9FCA93DC}" type="parTrans" cxnId="{6427CCD8-CC22-4433-84BD-0F7E1B81E241}">
      <dgm:prSet/>
      <dgm:spPr/>
      <dgm:t>
        <a:bodyPr/>
        <a:lstStyle/>
        <a:p>
          <a:endParaRPr lang="en-US" sz="1600"/>
        </a:p>
      </dgm:t>
    </dgm:pt>
    <dgm:pt modelId="{2315A334-0077-448B-93A5-07DBF566901F}" type="sibTrans" cxnId="{6427CCD8-CC22-4433-84BD-0F7E1B81E241}">
      <dgm:prSet/>
      <dgm:spPr/>
      <dgm:t>
        <a:bodyPr/>
        <a:lstStyle/>
        <a:p>
          <a:endParaRPr lang="en-US" sz="1600"/>
        </a:p>
      </dgm:t>
    </dgm:pt>
    <dgm:pt modelId="{F8C50D19-2BA5-4B9B-8ADB-852143EAB6DF}" type="pres">
      <dgm:prSet presAssocID="{60DC9841-8F44-41CE-BDF3-4DDE21E19276}" presName="diagram" presStyleCnt="0">
        <dgm:presLayoutVars>
          <dgm:dir/>
          <dgm:resizeHandles val="exact"/>
        </dgm:presLayoutVars>
      </dgm:prSet>
      <dgm:spPr/>
    </dgm:pt>
    <dgm:pt modelId="{45DD6B70-5190-416E-8323-F2411BE05ECF}" type="pres">
      <dgm:prSet presAssocID="{85CE8B19-A65E-405A-B504-ABED2BCE8630}" presName="node" presStyleLbl="node1" presStyleIdx="0" presStyleCnt="7" custScaleY="112502">
        <dgm:presLayoutVars>
          <dgm:bulletEnabled val="1"/>
        </dgm:presLayoutVars>
      </dgm:prSet>
      <dgm:spPr/>
    </dgm:pt>
    <dgm:pt modelId="{81606429-08DA-448D-9319-41EA342C6C98}" type="pres">
      <dgm:prSet presAssocID="{8CED49CA-8FD9-49D8-B428-9EEF8A619709}" presName="sibTrans" presStyleCnt="0"/>
      <dgm:spPr/>
    </dgm:pt>
    <dgm:pt modelId="{000126E8-02C6-446B-9F7D-1694DBE93B11}" type="pres">
      <dgm:prSet presAssocID="{8A50AA23-4444-48E8-9C81-BCEC9BCAC984}" presName="node" presStyleLbl="node1" presStyleIdx="1" presStyleCnt="7" custScaleY="112502">
        <dgm:presLayoutVars>
          <dgm:bulletEnabled val="1"/>
        </dgm:presLayoutVars>
      </dgm:prSet>
      <dgm:spPr/>
    </dgm:pt>
    <dgm:pt modelId="{55134AAB-4FA7-4752-9045-3E09AC2CB573}" type="pres">
      <dgm:prSet presAssocID="{3830D1B6-D2F2-49FE-9CAB-F7A7725906B2}" presName="sibTrans" presStyleCnt="0"/>
      <dgm:spPr/>
    </dgm:pt>
    <dgm:pt modelId="{1E04E577-5982-446E-937B-E6112D8E9125}" type="pres">
      <dgm:prSet presAssocID="{50726BE8-E58B-487A-B85F-67755F058F4E}" presName="node" presStyleLbl="node1" presStyleIdx="2" presStyleCnt="7" custScaleY="112502">
        <dgm:presLayoutVars>
          <dgm:bulletEnabled val="1"/>
        </dgm:presLayoutVars>
      </dgm:prSet>
      <dgm:spPr/>
    </dgm:pt>
    <dgm:pt modelId="{653B67E4-07A6-4B22-B36E-94B90652AD71}" type="pres">
      <dgm:prSet presAssocID="{72BABB57-29AD-4B85-B95C-9DBEF752B408}" presName="sibTrans" presStyleCnt="0"/>
      <dgm:spPr/>
    </dgm:pt>
    <dgm:pt modelId="{12F12C48-845E-4B5C-BD6F-676209772985}" type="pres">
      <dgm:prSet presAssocID="{17683A59-FA16-404B-8FB1-4858D24DEA20}" presName="node" presStyleLbl="node1" presStyleIdx="3" presStyleCnt="7" custScaleY="112502">
        <dgm:presLayoutVars>
          <dgm:bulletEnabled val="1"/>
        </dgm:presLayoutVars>
      </dgm:prSet>
      <dgm:spPr/>
    </dgm:pt>
    <dgm:pt modelId="{D71D74B2-6EFB-4D99-AA6A-C447E0BBB4A4}" type="pres">
      <dgm:prSet presAssocID="{0D9172D3-B988-496B-9C0C-DB6BF226A3DC}" presName="sibTrans" presStyleCnt="0"/>
      <dgm:spPr/>
    </dgm:pt>
    <dgm:pt modelId="{A237B1CD-F219-4C96-A341-C90BB4C391A5}" type="pres">
      <dgm:prSet presAssocID="{1550ABE1-2FD9-4F55-AE88-D8CB5AB23223}" presName="node" presStyleLbl="node1" presStyleIdx="4" presStyleCnt="7" custScaleY="112502">
        <dgm:presLayoutVars>
          <dgm:bulletEnabled val="1"/>
        </dgm:presLayoutVars>
      </dgm:prSet>
      <dgm:spPr/>
    </dgm:pt>
    <dgm:pt modelId="{3E55F387-2347-4CEB-AE66-5945C80FAAB1}" type="pres">
      <dgm:prSet presAssocID="{54963B96-51B3-446F-AF05-1566299AC9B4}" presName="sibTrans" presStyleCnt="0"/>
      <dgm:spPr/>
    </dgm:pt>
    <dgm:pt modelId="{EB91B826-9AEC-451A-B8D5-5EE023007290}" type="pres">
      <dgm:prSet presAssocID="{374E8CED-6736-46C9-90AD-3EF8AD7AA0B8}" presName="node" presStyleLbl="node1" presStyleIdx="5" presStyleCnt="7" custScaleY="112502">
        <dgm:presLayoutVars>
          <dgm:bulletEnabled val="1"/>
        </dgm:presLayoutVars>
      </dgm:prSet>
      <dgm:spPr/>
    </dgm:pt>
    <dgm:pt modelId="{C192F9BB-D3BC-44D6-AB18-2D38F5E4E3E5}" type="pres">
      <dgm:prSet presAssocID="{E648FB47-C48E-40C5-A31C-4EFBF6E171AC}" presName="sibTrans" presStyleCnt="0"/>
      <dgm:spPr/>
    </dgm:pt>
    <dgm:pt modelId="{79B9A4E8-DDD0-400B-8B6F-AE5FBAAF7742}" type="pres">
      <dgm:prSet presAssocID="{11DADFB2-F25D-4600-A736-32B8F6035D79}" presName="node" presStyleLbl="node1" presStyleIdx="6" presStyleCnt="7" custScaleY="112502">
        <dgm:presLayoutVars>
          <dgm:bulletEnabled val="1"/>
        </dgm:presLayoutVars>
      </dgm:prSet>
      <dgm:spPr/>
    </dgm:pt>
  </dgm:ptLst>
  <dgm:cxnLst>
    <dgm:cxn modelId="{EBFBE415-08A4-4479-963E-80CCCBD7157A}" srcId="{60DC9841-8F44-41CE-BDF3-4DDE21E19276}" destId="{1550ABE1-2FD9-4F55-AE88-D8CB5AB23223}" srcOrd="4" destOrd="0" parTransId="{807864AD-8E25-4479-8E81-B7383FA5F8B4}" sibTransId="{54963B96-51B3-446F-AF05-1566299AC9B4}"/>
    <dgm:cxn modelId="{60EA5640-25D8-4FDF-BD34-41C793CE1E3B}" type="presOf" srcId="{1550ABE1-2FD9-4F55-AE88-D8CB5AB23223}" destId="{A237B1CD-F219-4C96-A341-C90BB4C391A5}" srcOrd="0" destOrd="0" presId="urn:microsoft.com/office/officeart/2005/8/layout/default"/>
    <dgm:cxn modelId="{845FC84A-53F9-4C06-85F0-F91C0B200E19}" type="presOf" srcId="{17683A59-FA16-404B-8FB1-4858D24DEA20}" destId="{12F12C48-845E-4B5C-BD6F-676209772985}" srcOrd="0" destOrd="0" presId="urn:microsoft.com/office/officeart/2005/8/layout/default"/>
    <dgm:cxn modelId="{4165F871-433A-472E-B1CB-0C4913A20425}" srcId="{60DC9841-8F44-41CE-BDF3-4DDE21E19276}" destId="{85CE8B19-A65E-405A-B504-ABED2BCE8630}" srcOrd="0" destOrd="0" parTransId="{0B568F5A-8E0E-4F7A-888B-68B09E6AF4F8}" sibTransId="{8CED49CA-8FD9-49D8-B428-9EEF8A619709}"/>
    <dgm:cxn modelId="{57112E7F-B78A-4F57-B7AA-7F72FECA2D08}" type="presOf" srcId="{85CE8B19-A65E-405A-B504-ABED2BCE8630}" destId="{45DD6B70-5190-416E-8323-F2411BE05ECF}" srcOrd="0" destOrd="0" presId="urn:microsoft.com/office/officeart/2005/8/layout/default"/>
    <dgm:cxn modelId="{49D7A284-BAA0-4D41-996F-8D2ABB54B6C8}" type="presOf" srcId="{60DC9841-8F44-41CE-BDF3-4DDE21E19276}" destId="{F8C50D19-2BA5-4B9B-8ADB-852143EAB6DF}" srcOrd="0" destOrd="0" presId="urn:microsoft.com/office/officeart/2005/8/layout/default"/>
    <dgm:cxn modelId="{DA7AF089-485A-4045-B245-284E161A3B0E}" type="presOf" srcId="{8A50AA23-4444-48E8-9C81-BCEC9BCAC984}" destId="{000126E8-02C6-446B-9F7D-1694DBE93B11}" srcOrd="0" destOrd="0" presId="urn:microsoft.com/office/officeart/2005/8/layout/default"/>
    <dgm:cxn modelId="{1C27E4B0-CFBA-42E4-8958-7E59F4F0C997}" type="presOf" srcId="{50726BE8-E58B-487A-B85F-67755F058F4E}" destId="{1E04E577-5982-446E-937B-E6112D8E9125}" srcOrd="0" destOrd="0" presId="urn:microsoft.com/office/officeart/2005/8/layout/default"/>
    <dgm:cxn modelId="{E1934AB1-B5E7-4466-B365-2626F4188D75}" srcId="{60DC9841-8F44-41CE-BDF3-4DDE21E19276}" destId="{374E8CED-6736-46C9-90AD-3EF8AD7AA0B8}" srcOrd="5" destOrd="0" parTransId="{AC919FFF-6AB7-40AF-A9DD-32E17A2EECB5}" sibTransId="{E648FB47-C48E-40C5-A31C-4EFBF6E171AC}"/>
    <dgm:cxn modelId="{29805EB8-FE17-448C-A2C1-8DFD60390736}" srcId="{60DC9841-8F44-41CE-BDF3-4DDE21E19276}" destId="{8A50AA23-4444-48E8-9C81-BCEC9BCAC984}" srcOrd="1" destOrd="0" parTransId="{9AC8C453-7527-4E9C-9105-136C2234F1C7}" sibTransId="{3830D1B6-D2F2-49FE-9CAB-F7A7725906B2}"/>
    <dgm:cxn modelId="{0E036CC6-A319-4622-B2B9-C31234ED504A}" srcId="{60DC9841-8F44-41CE-BDF3-4DDE21E19276}" destId="{50726BE8-E58B-487A-B85F-67755F058F4E}" srcOrd="2" destOrd="0" parTransId="{D4C143F1-0ECF-45F2-9FE7-8AA3CBBF9ED1}" sibTransId="{72BABB57-29AD-4B85-B95C-9DBEF752B408}"/>
    <dgm:cxn modelId="{FDEBDCC6-97C9-4AB3-A08A-8FC84E44F920}" type="presOf" srcId="{374E8CED-6736-46C9-90AD-3EF8AD7AA0B8}" destId="{EB91B826-9AEC-451A-B8D5-5EE023007290}" srcOrd="0" destOrd="0" presId="urn:microsoft.com/office/officeart/2005/8/layout/default"/>
    <dgm:cxn modelId="{6427CCD8-CC22-4433-84BD-0F7E1B81E241}" srcId="{60DC9841-8F44-41CE-BDF3-4DDE21E19276}" destId="{11DADFB2-F25D-4600-A736-32B8F6035D79}" srcOrd="6" destOrd="0" parTransId="{2A84291E-5A3B-48CD-9B14-8E9E9FCA93DC}" sibTransId="{2315A334-0077-448B-93A5-07DBF566901F}"/>
    <dgm:cxn modelId="{FFD85CF0-D601-4A3C-84EB-DCCC94A6A874}" srcId="{60DC9841-8F44-41CE-BDF3-4DDE21E19276}" destId="{17683A59-FA16-404B-8FB1-4858D24DEA20}" srcOrd="3" destOrd="0" parTransId="{B78B1CD8-C94A-4034-85AF-F18042AC8CA2}" sibTransId="{0D9172D3-B988-496B-9C0C-DB6BF226A3DC}"/>
    <dgm:cxn modelId="{F6B321FD-4A0C-4DFB-9606-96927B9C9296}" type="presOf" srcId="{11DADFB2-F25D-4600-A736-32B8F6035D79}" destId="{79B9A4E8-DDD0-400B-8B6F-AE5FBAAF7742}" srcOrd="0" destOrd="0" presId="urn:microsoft.com/office/officeart/2005/8/layout/default"/>
    <dgm:cxn modelId="{F4A293F7-FD01-40C6-B8E4-801514EEB729}" type="presParOf" srcId="{F8C50D19-2BA5-4B9B-8ADB-852143EAB6DF}" destId="{45DD6B70-5190-416E-8323-F2411BE05ECF}" srcOrd="0" destOrd="0" presId="urn:microsoft.com/office/officeart/2005/8/layout/default"/>
    <dgm:cxn modelId="{9FF471F3-3FFE-4156-9337-BC3CF3EE2A65}" type="presParOf" srcId="{F8C50D19-2BA5-4B9B-8ADB-852143EAB6DF}" destId="{81606429-08DA-448D-9319-41EA342C6C98}" srcOrd="1" destOrd="0" presId="urn:microsoft.com/office/officeart/2005/8/layout/default"/>
    <dgm:cxn modelId="{68F32F4B-004D-4E2A-BCFF-E2BBCCB61FBF}" type="presParOf" srcId="{F8C50D19-2BA5-4B9B-8ADB-852143EAB6DF}" destId="{000126E8-02C6-446B-9F7D-1694DBE93B11}" srcOrd="2" destOrd="0" presId="urn:microsoft.com/office/officeart/2005/8/layout/default"/>
    <dgm:cxn modelId="{5DE61072-066C-49E9-8B16-BCC8B9578A32}" type="presParOf" srcId="{F8C50D19-2BA5-4B9B-8ADB-852143EAB6DF}" destId="{55134AAB-4FA7-4752-9045-3E09AC2CB573}" srcOrd="3" destOrd="0" presId="urn:microsoft.com/office/officeart/2005/8/layout/default"/>
    <dgm:cxn modelId="{107CC0CB-EB9E-4289-865E-B944BEB1A2A5}" type="presParOf" srcId="{F8C50D19-2BA5-4B9B-8ADB-852143EAB6DF}" destId="{1E04E577-5982-446E-937B-E6112D8E9125}" srcOrd="4" destOrd="0" presId="urn:microsoft.com/office/officeart/2005/8/layout/default"/>
    <dgm:cxn modelId="{1354A6B7-5D92-4238-900B-E9AAFAF879F9}" type="presParOf" srcId="{F8C50D19-2BA5-4B9B-8ADB-852143EAB6DF}" destId="{653B67E4-07A6-4B22-B36E-94B90652AD71}" srcOrd="5" destOrd="0" presId="urn:microsoft.com/office/officeart/2005/8/layout/default"/>
    <dgm:cxn modelId="{46031189-B510-49D4-A1E5-251EAAAF8CA5}" type="presParOf" srcId="{F8C50D19-2BA5-4B9B-8ADB-852143EAB6DF}" destId="{12F12C48-845E-4B5C-BD6F-676209772985}" srcOrd="6" destOrd="0" presId="urn:microsoft.com/office/officeart/2005/8/layout/default"/>
    <dgm:cxn modelId="{6A87B7C1-93F0-4FCB-A641-B284EC9A0811}" type="presParOf" srcId="{F8C50D19-2BA5-4B9B-8ADB-852143EAB6DF}" destId="{D71D74B2-6EFB-4D99-AA6A-C447E0BBB4A4}" srcOrd="7" destOrd="0" presId="urn:microsoft.com/office/officeart/2005/8/layout/default"/>
    <dgm:cxn modelId="{552D6178-CBE4-48C1-B1B2-E7C6A9A5E4C2}" type="presParOf" srcId="{F8C50D19-2BA5-4B9B-8ADB-852143EAB6DF}" destId="{A237B1CD-F219-4C96-A341-C90BB4C391A5}" srcOrd="8" destOrd="0" presId="urn:microsoft.com/office/officeart/2005/8/layout/default"/>
    <dgm:cxn modelId="{E1055E00-CB12-4AD5-B72F-5B936CECAE2F}" type="presParOf" srcId="{F8C50D19-2BA5-4B9B-8ADB-852143EAB6DF}" destId="{3E55F387-2347-4CEB-AE66-5945C80FAAB1}" srcOrd="9" destOrd="0" presId="urn:microsoft.com/office/officeart/2005/8/layout/default"/>
    <dgm:cxn modelId="{876656FB-24F4-43CE-9B79-240DE61FA003}" type="presParOf" srcId="{F8C50D19-2BA5-4B9B-8ADB-852143EAB6DF}" destId="{EB91B826-9AEC-451A-B8D5-5EE023007290}" srcOrd="10" destOrd="0" presId="urn:microsoft.com/office/officeart/2005/8/layout/default"/>
    <dgm:cxn modelId="{78957EBD-27E3-43A8-A17E-35ECC520F12B}" type="presParOf" srcId="{F8C50D19-2BA5-4B9B-8ADB-852143EAB6DF}" destId="{C192F9BB-D3BC-44D6-AB18-2D38F5E4E3E5}" srcOrd="11" destOrd="0" presId="urn:microsoft.com/office/officeart/2005/8/layout/default"/>
    <dgm:cxn modelId="{E1EC1FB6-3E9B-4DD9-8D69-64FB714350D3}" type="presParOf" srcId="{F8C50D19-2BA5-4B9B-8ADB-852143EAB6DF}" destId="{79B9A4E8-DDD0-400B-8B6F-AE5FBAAF7742}"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098084-19E6-42B5-8717-FDCD1C262707}"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9641CA6F-5FF9-489E-A531-5E33D58BE68B}">
      <dgm:prSet/>
      <dgm:spPr/>
      <dgm:t>
        <a:bodyPr/>
        <a:lstStyle/>
        <a:p>
          <a:r>
            <a:rPr lang="en-GB" dirty="0"/>
            <a:t>Previous reviews, inquiries and investigations highlight a lack of focus on those who offend – in both assessments and interventions</a:t>
          </a:r>
          <a:endParaRPr lang="en-US" dirty="0"/>
        </a:p>
      </dgm:t>
    </dgm:pt>
    <dgm:pt modelId="{EAE9C4E3-0481-4951-8B7C-249AD2D42F8F}" type="parTrans" cxnId="{2E96DD05-8D2A-43E9-A1C8-DE458BEEE3F9}">
      <dgm:prSet/>
      <dgm:spPr/>
      <dgm:t>
        <a:bodyPr/>
        <a:lstStyle/>
        <a:p>
          <a:endParaRPr lang="en-US"/>
        </a:p>
      </dgm:t>
    </dgm:pt>
    <dgm:pt modelId="{6ABC3728-56AA-442D-A577-3A5885EAE558}" type="sibTrans" cxnId="{2E96DD05-8D2A-43E9-A1C8-DE458BEEE3F9}">
      <dgm:prSet/>
      <dgm:spPr/>
      <dgm:t>
        <a:bodyPr/>
        <a:lstStyle/>
        <a:p>
          <a:endParaRPr lang="en-US"/>
        </a:p>
      </dgm:t>
    </dgm:pt>
    <dgm:pt modelId="{73079808-5D99-4B0B-8E5B-A17FECA4FCCF}">
      <dgm:prSet/>
      <dgm:spPr/>
      <dgm:t>
        <a:bodyPr/>
        <a:lstStyle/>
        <a:p>
          <a:r>
            <a:rPr lang="en-GB"/>
            <a:t>Without a focus on the people causing the harm we miss a key piece of the puzzle</a:t>
          </a:r>
          <a:endParaRPr lang="en-US"/>
        </a:p>
      </dgm:t>
    </dgm:pt>
    <dgm:pt modelId="{88A1AC3F-7F69-4319-B408-5C9DFB8E908B}" type="parTrans" cxnId="{6C1464E1-E6A7-4BD8-A611-ECC0ABCFC4E4}">
      <dgm:prSet/>
      <dgm:spPr/>
      <dgm:t>
        <a:bodyPr/>
        <a:lstStyle/>
        <a:p>
          <a:endParaRPr lang="en-US"/>
        </a:p>
      </dgm:t>
    </dgm:pt>
    <dgm:pt modelId="{91990506-FCFA-42C4-ACF1-26ECF70745D2}" type="sibTrans" cxnId="{6C1464E1-E6A7-4BD8-A611-ECC0ABCFC4E4}">
      <dgm:prSet/>
      <dgm:spPr/>
      <dgm:t>
        <a:bodyPr/>
        <a:lstStyle/>
        <a:p>
          <a:endParaRPr lang="en-US"/>
        </a:p>
      </dgm:t>
    </dgm:pt>
    <dgm:pt modelId="{AAE1421F-7920-4530-AC41-BB1ABAB7B9F9}">
      <dgm:prSet/>
      <dgm:spPr/>
      <dgm:t>
        <a:bodyPr/>
        <a:lstStyle/>
        <a:p>
          <a:r>
            <a:rPr lang="en-GB"/>
            <a:t>Spotting the signs of abusive behaviour is a more preventative approach than spotting the signs in children when they are already being abused</a:t>
          </a:r>
          <a:endParaRPr lang="en-US"/>
        </a:p>
      </dgm:t>
    </dgm:pt>
    <dgm:pt modelId="{D1A1928A-D54D-46D6-BF8F-E15CF9F748A3}" type="parTrans" cxnId="{017583D0-8EC0-49E8-97DD-9F38DD2247F8}">
      <dgm:prSet/>
      <dgm:spPr/>
      <dgm:t>
        <a:bodyPr/>
        <a:lstStyle/>
        <a:p>
          <a:endParaRPr lang="en-US"/>
        </a:p>
      </dgm:t>
    </dgm:pt>
    <dgm:pt modelId="{30BB0496-71B3-4D73-B6D2-C1333216C06E}" type="sibTrans" cxnId="{017583D0-8EC0-49E8-97DD-9F38DD2247F8}">
      <dgm:prSet/>
      <dgm:spPr/>
      <dgm:t>
        <a:bodyPr/>
        <a:lstStyle/>
        <a:p>
          <a:endParaRPr lang="en-US"/>
        </a:p>
      </dgm:t>
    </dgm:pt>
    <dgm:pt modelId="{13D1D947-7EE0-475E-8DF1-C859B8978092}">
      <dgm:prSet/>
      <dgm:spPr/>
      <dgm:t>
        <a:bodyPr/>
        <a:lstStyle/>
        <a:p>
          <a:r>
            <a:rPr lang="en-GB"/>
            <a:t>If we don’t understand grooming behaviours, we may unintentionally exacerbate abusive power dynamics</a:t>
          </a:r>
          <a:endParaRPr lang="en-US"/>
        </a:p>
      </dgm:t>
    </dgm:pt>
    <dgm:pt modelId="{571057B1-0854-4C73-947B-0A6CC8E120DC}" type="parTrans" cxnId="{AE9FF9D5-389B-4247-8ADB-FD01FA941CAB}">
      <dgm:prSet/>
      <dgm:spPr/>
      <dgm:t>
        <a:bodyPr/>
        <a:lstStyle/>
        <a:p>
          <a:endParaRPr lang="en-US"/>
        </a:p>
      </dgm:t>
    </dgm:pt>
    <dgm:pt modelId="{8E9D812F-DE23-4808-9998-9C13F5BE257E}" type="sibTrans" cxnId="{AE9FF9D5-389B-4247-8ADB-FD01FA941CAB}">
      <dgm:prSet/>
      <dgm:spPr/>
      <dgm:t>
        <a:bodyPr/>
        <a:lstStyle/>
        <a:p>
          <a:endParaRPr lang="en-US"/>
        </a:p>
      </dgm:t>
    </dgm:pt>
    <dgm:pt modelId="{7F7C5C24-668B-4B92-8EA6-8685199A22B1}" type="pres">
      <dgm:prSet presAssocID="{6B098084-19E6-42B5-8717-FDCD1C262707}" presName="linear" presStyleCnt="0">
        <dgm:presLayoutVars>
          <dgm:animLvl val="lvl"/>
          <dgm:resizeHandles val="exact"/>
        </dgm:presLayoutVars>
      </dgm:prSet>
      <dgm:spPr/>
    </dgm:pt>
    <dgm:pt modelId="{6A10C265-296E-460B-B935-0A5FAAFF4967}" type="pres">
      <dgm:prSet presAssocID="{9641CA6F-5FF9-489E-A531-5E33D58BE68B}" presName="parentText" presStyleLbl="node1" presStyleIdx="0" presStyleCnt="4">
        <dgm:presLayoutVars>
          <dgm:chMax val="0"/>
          <dgm:bulletEnabled val="1"/>
        </dgm:presLayoutVars>
      </dgm:prSet>
      <dgm:spPr/>
    </dgm:pt>
    <dgm:pt modelId="{7B0896E5-4E84-4867-9420-1D9626393B21}" type="pres">
      <dgm:prSet presAssocID="{6ABC3728-56AA-442D-A577-3A5885EAE558}" presName="spacer" presStyleCnt="0"/>
      <dgm:spPr/>
    </dgm:pt>
    <dgm:pt modelId="{4AEFE1C3-520E-47E1-B8C3-B1E9591E6EC8}" type="pres">
      <dgm:prSet presAssocID="{73079808-5D99-4B0B-8E5B-A17FECA4FCCF}" presName="parentText" presStyleLbl="node1" presStyleIdx="1" presStyleCnt="4">
        <dgm:presLayoutVars>
          <dgm:chMax val="0"/>
          <dgm:bulletEnabled val="1"/>
        </dgm:presLayoutVars>
      </dgm:prSet>
      <dgm:spPr/>
    </dgm:pt>
    <dgm:pt modelId="{CD5B73E0-4B4A-40E5-A9AC-1AB9F0CF5B38}" type="pres">
      <dgm:prSet presAssocID="{91990506-FCFA-42C4-ACF1-26ECF70745D2}" presName="spacer" presStyleCnt="0"/>
      <dgm:spPr/>
    </dgm:pt>
    <dgm:pt modelId="{047AB5B2-DA2C-424E-AA69-23F27ACA7196}" type="pres">
      <dgm:prSet presAssocID="{AAE1421F-7920-4530-AC41-BB1ABAB7B9F9}" presName="parentText" presStyleLbl="node1" presStyleIdx="2" presStyleCnt="4">
        <dgm:presLayoutVars>
          <dgm:chMax val="0"/>
          <dgm:bulletEnabled val="1"/>
        </dgm:presLayoutVars>
      </dgm:prSet>
      <dgm:spPr/>
    </dgm:pt>
    <dgm:pt modelId="{BF80A7D6-A478-4EE2-A111-383B26B95ED8}" type="pres">
      <dgm:prSet presAssocID="{30BB0496-71B3-4D73-B6D2-C1333216C06E}" presName="spacer" presStyleCnt="0"/>
      <dgm:spPr/>
    </dgm:pt>
    <dgm:pt modelId="{95FC588E-EB8F-4465-9835-86E8DC4F0757}" type="pres">
      <dgm:prSet presAssocID="{13D1D947-7EE0-475E-8DF1-C859B8978092}" presName="parentText" presStyleLbl="node1" presStyleIdx="3" presStyleCnt="4">
        <dgm:presLayoutVars>
          <dgm:chMax val="0"/>
          <dgm:bulletEnabled val="1"/>
        </dgm:presLayoutVars>
      </dgm:prSet>
      <dgm:spPr/>
    </dgm:pt>
  </dgm:ptLst>
  <dgm:cxnLst>
    <dgm:cxn modelId="{2E96DD05-8D2A-43E9-A1C8-DE458BEEE3F9}" srcId="{6B098084-19E6-42B5-8717-FDCD1C262707}" destId="{9641CA6F-5FF9-489E-A531-5E33D58BE68B}" srcOrd="0" destOrd="0" parTransId="{EAE9C4E3-0481-4951-8B7C-249AD2D42F8F}" sibTransId="{6ABC3728-56AA-442D-A577-3A5885EAE558}"/>
    <dgm:cxn modelId="{C4F12407-B5D1-4600-86C0-E7CA826573F2}" type="presOf" srcId="{6B098084-19E6-42B5-8717-FDCD1C262707}" destId="{7F7C5C24-668B-4B92-8EA6-8685199A22B1}" srcOrd="0" destOrd="0" presId="urn:microsoft.com/office/officeart/2005/8/layout/vList2"/>
    <dgm:cxn modelId="{A3209062-4110-41AD-9953-E6A5CC8F499D}" type="presOf" srcId="{73079808-5D99-4B0B-8E5B-A17FECA4FCCF}" destId="{4AEFE1C3-520E-47E1-B8C3-B1E9591E6EC8}" srcOrd="0" destOrd="0" presId="urn:microsoft.com/office/officeart/2005/8/layout/vList2"/>
    <dgm:cxn modelId="{017583D0-8EC0-49E8-97DD-9F38DD2247F8}" srcId="{6B098084-19E6-42B5-8717-FDCD1C262707}" destId="{AAE1421F-7920-4530-AC41-BB1ABAB7B9F9}" srcOrd="2" destOrd="0" parTransId="{D1A1928A-D54D-46D6-BF8F-E15CF9F748A3}" sibTransId="{30BB0496-71B3-4D73-B6D2-C1333216C06E}"/>
    <dgm:cxn modelId="{8A5D7FD4-6189-4C35-94BB-AD95D08F2844}" type="presOf" srcId="{9641CA6F-5FF9-489E-A531-5E33D58BE68B}" destId="{6A10C265-296E-460B-B935-0A5FAAFF4967}" srcOrd="0" destOrd="0" presId="urn:microsoft.com/office/officeart/2005/8/layout/vList2"/>
    <dgm:cxn modelId="{AE9FF9D5-389B-4247-8ADB-FD01FA941CAB}" srcId="{6B098084-19E6-42B5-8717-FDCD1C262707}" destId="{13D1D947-7EE0-475E-8DF1-C859B8978092}" srcOrd="3" destOrd="0" parTransId="{571057B1-0854-4C73-947B-0A6CC8E120DC}" sibTransId="{8E9D812F-DE23-4808-9998-9C13F5BE257E}"/>
    <dgm:cxn modelId="{915D68D7-531B-4DB6-B877-6D45341287E1}" type="presOf" srcId="{AAE1421F-7920-4530-AC41-BB1ABAB7B9F9}" destId="{047AB5B2-DA2C-424E-AA69-23F27ACA7196}" srcOrd="0" destOrd="0" presId="urn:microsoft.com/office/officeart/2005/8/layout/vList2"/>
    <dgm:cxn modelId="{6C1464E1-E6A7-4BD8-A611-ECC0ABCFC4E4}" srcId="{6B098084-19E6-42B5-8717-FDCD1C262707}" destId="{73079808-5D99-4B0B-8E5B-A17FECA4FCCF}" srcOrd="1" destOrd="0" parTransId="{88A1AC3F-7F69-4319-B408-5C9DFB8E908B}" sibTransId="{91990506-FCFA-42C4-ACF1-26ECF70745D2}"/>
    <dgm:cxn modelId="{CF15ECFF-9F58-4D33-92DC-784257156A0D}" type="presOf" srcId="{13D1D947-7EE0-475E-8DF1-C859B8978092}" destId="{95FC588E-EB8F-4465-9835-86E8DC4F0757}" srcOrd="0" destOrd="0" presId="urn:microsoft.com/office/officeart/2005/8/layout/vList2"/>
    <dgm:cxn modelId="{F80183D7-B433-4DBF-9013-BC51B13A27FB}" type="presParOf" srcId="{7F7C5C24-668B-4B92-8EA6-8685199A22B1}" destId="{6A10C265-296E-460B-B935-0A5FAAFF4967}" srcOrd="0" destOrd="0" presId="urn:microsoft.com/office/officeart/2005/8/layout/vList2"/>
    <dgm:cxn modelId="{285A83FC-9764-4D3F-B1E5-12EB0E90CAAA}" type="presParOf" srcId="{7F7C5C24-668B-4B92-8EA6-8685199A22B1}" destId="{7B0896E5-4E84-4867-9420-1D9626393B21}" srcOrd="1" destOrd="0" presId="urn:microsoft.com/office/officeart/2005/8/layout/vList2"/>
    <dgm:cxn modelId="{EB720D3A-1004-4665-98EC-DF8B0CB6F957}" type="presParOf" srcId="{7F7C5C24-668B-4B92-8EA6-8685199A22B1}" destId="{4AEFE1C3-520E-47E1-B8C3-B1E9591E6EC8}" srcOrd="2" destOrd="0" presId="urn:microsoft.com/office/officeart/2005/8/layout/vList2"/>
    <dgm:cxn modelId="{C3EFEBB5-D161-4DE1-971F-5EFFAF5BA592}" type="presParOf" srcId="{7F7C5C24-668B-4B92-8EA6-8685199A22B1}" destId="{CD5B73E0-4B4A-40E5-A9AC-1AB9F0CF5B38}" srcOrd="3" destOrd="0" presId="urn:microsoft.com/office/officeart/2005/8/layout/vList2"/>
    <dgm:cxn modelId="{5BBA2A18-4AF3-4EA5-BAF1-3DE701E1B34E}" type="presParOf" srcId="{7F7C5C24-668B-4B92-8EA6-8685199A22B1}" destId="{047AB5B2-DA2C-424E-AA69-23F27ACA7196}" srcOrd="4" destOrd="0" presId="urn:microsoft.com/office/officeart/2005/8/layout/vList2"/>
    <dgm:cxn modelId="{2E7234FC-546D-4058-A275-0A0572BD75EA}" type="presParOf" srcId="{7F7C5C24-668B-4B92-8EA6-8685199A22B1}" destId="{BF80A7D6-A478-4EE2-A111-383B26B95ED8}" srcOrd="5" destOrd="0" presId="urn:microsoft.com/office/officeart/2005/8/layout/vList2"/>
    <dgm:cxn modelId="{F69BE537-6AC8-4F50-8E80-B4AA6A9CE031}" type="presParOf" srcId="{7F7C5C24-668B-4B92-8EA6-8685199A22B1}" destId="{95FC588E-EB8F-4465-9835-86E8DC4F0757}"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AB4FE2-C1E1-4974-BA3F-F4C1D2DA4CB9}" type="doc">
      <dgm:prSet loTypeId="urn:microsoft.com/office/officeart/2005/8/layout/venn1" loCatId="relationship" qsTypeId="urn:microsoft.com/office/officeart/2005/8/quickstyle/simple1" qsCatId="simple" csTypeId="urn:microsoft.com/office/officeart/2005/8/colors/colorful2" csCatId="colorful" phldr="1"/>
      <dgm:spPr/>
      <dgm:t>
        <a:bodyPr/>
        <a:lstStyle/>
        <a:p>
          <a:endParaRPr lang="en-GB"/>
        </a:p>
      </dgm:t>
    </dgm:pt>
    <dgm:pt modelId="{1A702777-3B29-4CCE-976E-C3E96063EFCE}">
      <dgm:prSet custT="1"/>
      <dgm:spPr/>
      <dgm:t>
        <a:bodyPr/>
        <a:lstStyle/>
        <a:p>
          <a:pPr rtl="0"/>
          <a:r>
            <a:rPr lang="en-GB" sz="1800" b="1" dirty="0"/>
            <a:t>Person of concern</a:t>
          </a:r>
        </a:p>
      </dgm:t>
    </dgm:pt>
    <dgm:pt modelId="{842A7B5E-7810-48B7-B32B-73E7F9AD76A5}" type="parTrans" cxnId="{38C525DD-776D-4477-BD2A-0C5848D29712}">
      <dgm:prSet/>
      <dgm:spPr/>
      <dgm:t>
        <a:bodyPr/>
        <a:lstStyle/>
        <a:p>
          <a:endParaRPr lang="en-GB"/>
        </a:p>
      </dgm:t>
    </dgm:pt>
    <dgm:pt modelId="{E5B243E7-6FAA-44AE-905E-B175DB70B135}" type="sibTrans" cxnId="{38C525DD-776D-4477-BD2A-0C5848D29712}">
      <dgm:prSet/>
      <dgm:spPr/>
      <dgm:t>
        <a:bodyPr/>
        <a:lstStyle/>
        <a:p>
          <a:endParaRPr lang="en-GB"/>
        </a:p>
      </dgm:t>
    </dgm:pt>
    <dgm:pt modelId="{22BD09D1-DE83-4B6A-A83C-3CED1D1ADFB1}">
      <dgm:prSet custT="1"/>
      <dgm:spPr/>
      <dgm:t>
        <a:bodyPr/>
        <a:lstStyle/>
        <a:p>
          <a:pPr rtl="0"/>
          <a:r>
            <a:rPr lang="en-GB" sz="1800" b="1" dirty="0"/>
            <a:t>Non-abusing parent</a:t>
          </a:r>
        </a:p>
      </dgm:t>
    </dgm:pt>
    <dgm:pt modelId="{FCB6C4DB-422A-46BF-B31A-145E74074ADE}" type="parTrans" cxnId="{3FB58AF8-6D98-4DC2-BE11-EA9F0D720E71}">
      <dgm:prSet/>
      <dgm:spPr/>
      <dgm:t>
        <a:bodyPr/>
        <a:lstStyle/>
        <a:p>
          <a:endParaRPr lang="en-GB"/>
        </a:p>
      </dgm:t>
    </dgm:pt>
    <dgm:pt modelId="{6B85B7D7-5A15-4350-BE7A-3BD8702EC538}" type="sibTrans" cxnId="{3FB58AF8-6D98-4DC2-BE11-EA9F0D720E71}">
      <dgm:prSet/>
      <dgm:spPr/>
      <dgm:t>
        <a:bodyPr/>
        <a:lstStyle/>
        <a:p>
          <a:endParaRPr lang="en-GB"/>
        </a:p>
      </dgm:t>
    </dgm:pt>
    <dgm:pt modelId="{59A6EECD-C17D-42F9-B566-3E4DCACC132E}">
      <dgm:prSet custT="1"/>
      <dgm:spPr/>
      <dgm:t>
        <a:bodyPr/>
        <a:lstStyle/>
        <a:p>
          <a:pPr rtl="0"/>
          <a:r>
            <a:rPr lang="en-GB" sz="1800" b="1" dirty="0"/>
            <a:t>Children</a:t>
          </a:r>
        </a:p>
      </dgm:t>
    </dgm:pt>
    <dgm:pt modelId="{5C2224CD-1B8F-4053-BD0D-8B4BF3C94283}" type="parTrans" cxnId="{FAD78556-7FEF-4264-8925-BA5D9588BCC9}">
      <dgm:prSet/>
      <dgm:spPr/>
      <dgm:t>
        <a:bodyPr/>
        <a:lstStyle/>
        <a:p>
          <a:endParaRPr lang="en-GB"/>
        </a:p>
      </dgm:t>
    </dgm:pt>
    <dgm:pt modelId="{A33ED3FC-8E01-4AC7-9FB7-AA45836C55F1}" type="sibTrans" cxnId="{FAD78556-7FEF-4264-8925-BA5D9588BCC9}">
      <dgm:prSet/>
      <dgm:spPr/>
      <dgm:t>
        <a:bodyPr/>
        <a:lstStyle/>
        <a:p>
          <a:endParaRPr lang="en-GB"/>
        </a:p>
      </dgm:t>
    </dgm:pt>
    <dgm:pt modelId="{E2CD41F3-516E-4008-A92B-09914DCB31C0}" type="pres">
      <dgm:prSet presAssocID="{C4AB4FE2-C1E1-4974-BA3F-F4C1D2DA4CB9}" presName="compositeShape" presStyleCnt="0">
        <dgm:presLayoutVars>
          <dgm:chMax val="7"/>
          <dgm:dir/>
          <dgm:resizeHandles val="exact"/>
        </dgm:presLayoutVars>
      </dgm:prSet>
      <dgm:spPr/>
    </dgm:pt>
    <dgm:pt modelId="{59CDE9DD-01CC-47B5-89D1-F0D6E0867350}" type="pres">
      <dgm:prSet presAssocID="{1A702777-3B29-4CCE-976E-C3E96063EFCE}" presName="circ1" presStyleLbl="vennNode1" presStyleIdx="0" presStyleCnt="3" custLinFactNeighborX="-902" custLinFactNeighborY="-8895"/>
      <dgm:spPr/>
    </dgm:pt>
    <dgm:pt modelId="{DE0B35B1-43BC-4F90-882C-3CBF8CECFAEC}" type="pres">
      <dgm:prSet presAssocID="{1A702777-3B29-4CCE-976E-C3E96063EFCE}" presName="circ1Tx" presStyleLbl="revTx" presStyleIdx="0" presStyleCnt="0">
        <dgm:presLayoutVars>
          <dgm:chMax val="0"/>
          <dgm:chPref val="0"/>
          <dgm:bulletEnabled val="1"/>
        </dgm:presLayoutVars>
      </dgm:prSet>
      <dgm:spPr/>
    </dgm:pt>
    <dgm:pt modelId="{2D0D9974-8F2A-4EEF-91BE-85C11D6896A0}" type="pres">
      <dgm:prSet presAssocID="{22BD09D1-DE83-4B6A-A83C-3CED1D1ADFB1}" presName="circ2" presStyleLbl="vennNode1" presStyleIdx="1" presStyleCnt="3"/>
      <dgm:spPr/>
    </dgm:pt>
    <dgm:pt modelId="{C7FDAD5E-C73C-459A-AD64-6970228435AE}" type="pres">
      <dgm:prSet presAssocID="{22BD09D1-DE83-4B6A-A83C-3CED1D1ADFB1}" presName="circ2Tx" presStyleLbl="revTx" presStyleIdx="0" presStyleCnt="0">
        <dgm:presLayoutVars>
          <dgm:chMax val="0"/>
          <dgm:chPref val="0"/>
          <dgm:bulletEnabled val="1"/>
        </dgm:presLayoutVars>
      </dgm:prSet>
      <dgm:spPr/>
    </dgm:pt>
    <dgm:pt modelId="{D347BAAC-EBE4-4CCA-95F9-3C3DFDE50D18}" type="pres">
      <dgm:prSet presAssocID="{59A6EECD-C17D-42F9-B566-3E4DCACC132E}" presName="circ3" presStyleLbl="vennNode1" presStyleIdx="2" presStyleCnt="3"/>
      <dgm:spPr/>
    </dgm:pt>
    <dgm:pt modelId="{78F6B880-A62C-4234-A2D1-4A1E41836EE1}" type="pres">
      <dgm:prSet presAssocID="{59A6EECD-C17D-42F9-B566-3E4DCACC132E}" presName="circ3Tx" presStyleLbl="revTx" presStyleIdx="0" presStyleCnt="0">
        <dgm:presLayoutVars>
          <dgm:chMax val="0"/>
          <dgm:chPref val="0"/>
          <dgm:bulletEnabled val="1"/>
        </dgm:presLayoutVars>
      </dgm:prSet>
      <dgm:spPr/>
    </dgm:pt>
  </dgm:ptLst>
  <dgm:cxnLst>
    <dgm:cxn modelId="{7627FA2C-F586-40BD-9C10-1A907B2F42F6}" type="presOf" srcId="{C4AB4FE2-C1E1-4974-BA3F-F4C1D2DA4CB9}" destId="{E2CD41F3-516E-4008-A92B-09914DCB31C0}" srcOrd="0" destOrd="0" presId="urn:microsoft.com/office/officeart/2005/8/layout/venn1"/>
    <dgm:cxn modelId="{36290E39-71E6-41AC-BF9E-6076E21FB927}" type="presOf" srcId="{1A702777-3B29-4CCE-976E-C3E96063EFCE}" destId="{DE0B35B1-43BC-4F90-882C-3CBF8CECFAEC}" srcOrd="1" destOrd="0" presId="urn:microsoft.com/office/officeart/2005/8/layout/venn1"/>
    <dgm:cxn modelId="{FAD78556-7FEF-4264-8925-BA5D9588BCC9}" srcId="{C4AB4FE2-C1E1-4974-BA3F-F4C1D2DA4CB9}" destId="{59A6EECD-C17D-42F9-B566-3E4DCACC132E}" srcOrd="2" destOrd="0" parTransId="{5C2224CD-1B8F-4053-BD0D-8B4BF3C94283}" sibTransId="{A33ED3FC-8E01-4AC7-9FB7-AA45836C55F1}"/>
    <dgm:cxn modelId="{9A653780-ADFF-468B-951D-04342CA35904}" type="presOf" srcId="{59A6EECD-C17D-42F9-B566-3E4DCACC132E}" destId="{78F6B880-A62C-4234-A2D1-4A1E41836EE1}" srcOrd="1" destOrd="0" presId="urn:microsoft.com/office/officeart/2005/8/layout/venn1"/>
    <dgm:cxn modelId="{48AB3AB1-7359-4E3E-A09A-9BA5EB7C338D}" type="presOf" srcId="{59A6EECD-C17D-42F9-B566-3E4DCACC132E}" destId="{D347BAAC-EBE4-4CCA-95F9-3C3DFDE50D18}" srcOrd="0" destOrd="0" presId="urn:microsoft.com/office/officeart/2005/8/layout/venn1"/>
    <dgm:cxn modelId="{804B31C8-8C90-41D1-911E-90C7210B059D}" type="presOf" srcId="{1A702777-3B29-4CCE-976E-C3E96063EFCE}" destId="{59CDE9DD-01CC-47B5-89D1-F0D6E0867350}" srcOrd="0" destOrd="0" presId="urn:microsoft.com/office/officeart/2005/8/layout/venn1"/>
    <dgm:cxn modelId="{3D6DB1D1-27D4-4548-B7DC-2EFC19D0C180}" type="presOf" srcId="{22BD09D1-DE83-4B6A-A83C-3CED1D1ADFB1}" destId="{C7FDAD5E-C73C-459A-AD64-6970228435AE}" srcOrd="1" destOrd="0" presId="urn:microsoft.com/office/officeart/2005/8/layout/venn1"/>
    <dgm:cxn modelId="{38C525DD-776D-4477-BD2A-0C5848D29712}" srcId="{C4AB4FE2-C1E1-4974-BA3F-F4C1D2DA4CB9}" destId="{1A702777-3B29-4CCE-976E-C3E96063EFCE}" srcOrd="0" destOrd="0" parTransId="{842A7B5E-7810-48B7-B32B-73E7F9AD76A5}" sibTransId="{E5B243E7-6FAA-44AE-905E-B175DB70B135}"/>
    <dgm:cxn modelId="{D0A15CF3-3298-43C1-AD33-25FBF6BAF03B}" type="presOf" srcId="{22BD09D1-DE83-4B6A-A83C-3CED1D1ADFB1}" destId="{2D0D9974-8F2A-4EEF-91BE-85C11D6896A0}" srcOrd="0" destOrd="0" presId="urn:microsoft.com/office/officeart/2005/8/layout/venn1"/>
    <dgm:cxn modelId="{3FB58AF8-6D98-4DC2-BE11-EA9F0D720E71}" srcId="{C4AB4FE2-C1E1-4974-BA3F-F4C1D2DA4CB9}" destId="{22BD09D1-DE83-4B6A-A83C-3CED1D1ADFB1}" srcOrd="1" destOrd="0" parTransId="{FCB6C4DB-422A-46BF-B31A-145E74074ADE}" sibTransId="{6B85B7D7-5A15-4350-BE7A-3BD8702EC538}"/>
    <dgm:cxn modelId="{0F1CB5CC-BA0B-4B9C-AA7F-5D99BA7B3E52}" type="presParOf" srcId="{E2CD41F3-516E-4008-A92B-09914DCB31C0}" destId="{59CDE9DD-01CC-47B5-89D1-F0D6E0867350}" srcOrd="0" destOrd="0" presId="urn:microsoft.com/office/officeart/2005/8/layout/venn1"/>
    <dgm:cxn modelId="{8497BC0D-64C6-4B33-9699-2A6B6A85B186}" type="presParOf" srcId="{E2CD41F3-516E-4008-A92B-09914DCB31C0}" destId="{DE0B35B1-43BC-4F90-882C-3CBF8CECFAEC}" srcOrd="1" destOrd="0" presId="urn:microsoft.com/office/officeart/2005/8/layout/venn1"/>
    <dgm:cxn modelId="{93FB8F94-21E7-4D2D-9F5E-BE50A86FC59B}" type="presParOf" srcId="{E2CD41F3-516E-4008-A92B-09914DCB31C0}" destId="{2D0D9974-8F2A-4EEF-91BE-85C11D6896A0}" srcOrd="2" destOrd="0" presId="urn:microsoft.com/office/officeart/2005/8/layout/venn1"/>
    <dgm:cxn modelId="{AECD5654-E1F5-45D0-9588-38F592F4DF73}" type="presParOf" srcId="{E2CD41F3-516E-4008-A92B-09914DCB31C0}" destId="{C7FDAD5E-C73C-459A-AD64-6970228435AE}" srcOrd="3" destOrd="0" presId="urn:microsoft.com/office/officeart/2005/8/layout/venn1"/>
    <dgm:cxn modelId="{53A5646C-8EFD-4774-9C59-EBCE14DCDC69}" type="presParOf" srcId="{E2CD41F3-516E-4008-A92B-09914DCB31C0}" destId="{D347BAAC-EBE4-4CCA-95F9-3C3DFDE50D18}" srcOrd="4" destOrd="0" presId="urn:microsoft.com/office/officeart/2005/8/layout/venn1"/>
    <dgm:cxn modelId="{21820350-8055-4EA0-9A7A-2B91BA3F5363}" type="presParOf" srcId="{E2CD41F3-516E-4008-A92B-09914DCB31C0}" destId="{78F6B880-A62C-4234-A2D1-4A1E41836EE1}"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B801556-C913-4665-AEBB-D395F3891318}"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3CDD79A4-BD60-4414-8584-37E09E904F81}">
      <dgm:prSet phldrT="[Text]" custT="1"/>
      <dgm:spPr/>
      <dgm:t>
        <a:bodyPr/>
        <a:lstStyle/>
        <a:p>
          <a:r>
            <a:rPr lang="en-GB" sz="1800" b="1" dirty="0"/>
            <a:t>Who they abuse</a:t>
          </a:r>
        </a:p>
      </dgm:t>
    </dgm:pt>
    <dgm:pt modelId="{AFA3378C-B178-429F-982B-396CF1067D5B}" type="parTrans" cxnId="{FEAF27A5-003B-465A-9471-6CCA8C10670F}">
      <dgm:prSet/>
      <dgm:spPr/>
      <dgm:t>
        <a:bodyPr/>
        <a:lstStyle/>
        <a:p>
          <a:endParaRPr lang="en-GB"/>
        </a:p>
      </dgm:t>
    </dgm:pt>
    <dgm:pt modelId="{F1471588-E0E9-473D-8605-9FE04458856E}" type="sibTrans" cxnId="{FEAF27A5-003B-465A-9471-6CCA8C10670F}">
      <dgm:prSet/>
      <dgm:spPr/>
      <dgm:t>
        <a:bodyPr/>
        <a:lstStyle/>
        <a:p>
          <a:endParaRPr lang="en-GB"/>
        </a:p>
      </dgm:t>
    </dgm:pt>
    <dgm:pt modelId="{F645EFEF-3BA2-41C8-BB19-D539054E3DB8}">
      <dgm:prSet phldrT="[Text]" custT="1"/>
      <dgm:spPr/>
      <dgm:t>
        <a:bodyPr/>
        <a:lstStyle/>
        <a:p>
          <a:r>
            <a:rPr lang="en-GB" sz="1800" b="1" dirty="0"/>
            <a:t>Risk taking</a:t>
          </a:r>
        </a:p>
      </dgm:t>
    </dgm:pt>
    <dgm:pt modelId="{A8D1D9CE-A8BC-4893-B2E0-793EC3240A03}" type="parTrans" cxnId="{0EC48D7D-C996-4E42-88F8-D6A9B0ABB47B}">
      <dgm:prSet/>
      <dgm:spPr/>
      <dgm:t>
        <a:bodyPr/>
        <a:lstStyle/>
        <a:p>
          <a:endParaRPr lang="en-GB"/>
        </a:p>
      </dgm:t>
    </dgm:pt>
    <dgm:pt modelId="{581F9D1C-F67E-4757-A55C-7E33322C0A70}" type="sibTrans" cxnId="{0EC48D7D-C996-4E42-88F8-D6A9B0ABB47B}">
      <dgm:prSet/>
      <dgm:spPr/>
      <dgm:t>
        <a:bodyPr/>
        <a:lstStyle/>
        <a:p>
          <a:endParaRPr lang="en-GB"/>
        </a:p>
      </dgm:t>
    </dgm:pt>
    <dgm:pt modelId="{A0B38A05-7BD8-4B52-8E27-0C318DE20A4D}">
      <dgm:prSet phldrT="[Text]" custT="1"/>
      <dgm:spPr/>
      <dgm:t>
        <a:bodyPr/>
        <a:lstStyle/>
        <a:p>
          <a:r>
            <a:rPr lang="en-GB" sz="1800" b="1" dirty="0"/>
            <a:t>Arousal</a:t>
          </a:r>
        </a:p>
      </dgm:t>
    </dgm:pt>
    <dgm:pt modelId="{7A00077E-6D6C-4C6C-9B07-E7D2F95DA822}" type="parTrans" cxnId="{5E58910C-5D6E-47EE-ACA9-087D115C6AEF}">
      <dgm:prSet/>
      <dgm:spPr/>
      <dgm:t>
        <a:bodyPr/>
        <a:lstStyle/>
        <a:p>
          <a:endParaRPr lang="en-GB"/>
        </a:p>
      </dgm:t>
    </dgm:pt>
    <dgm:pt modelId="{B22A9A2A-633C-4739-89D4-AF8DA64E74DF}" type="sibTrans" cxnId="{5E58910C-5D6E-47EE-ACA9-087D115C6AEF}">
      <dgm:prSet/>
      <dgm:spPr/>
      <dgm:t>
        <a:bodyPr/>
        <a:lstStyle/>
        <a:p>
          <a:endParaRPr lang="en-GB"/>
        </a:p>
      </dgm:t>
    </dgm:pt>
    <dgm:pt modelId="{C3A54E6D-1F86-46C8-BC88-7A997B092DD1}">
      <dgm:prSet phldrT="[Text]" custT="1"/>
      <dgm:spPr/>
      <dgm:t>
        <a:bodyPr/>
        <a:lstStyle/>
        <a:p>
          <a:r>
            <a:rPr lang="en-GB" sz="1800" b="1" dirty="0"/>
            <a:t>Type of abuse</a:t>
          </a:r>
        </a:p>
      </dgm:t>
    </dgm:pt>
    <dgm:pt modelId="{931DA1CA-C268-4B3A-9EEC-D355C3C69D05}" type="parTrans" cxnId="{136E655C-C570-4634-BF20-A784756A2AA7}">
      <dgm:prSet/>
      <dgm:spPr/>
      <dgm:t>
        <a:bodyPr/>
        <a:lstStyle/>
        <a:p>
          <a:endParaRPr lang="en-GB"/>
        </a:p>
      </dgm:t>
    </dgm:pt>
    <dgm:pt modelId="{1D176864-D250-4FD7-9F7E-6F0D6C905499}" type="sibTrans" cxnId="{136E655C-C570-4634-BF20-A784756A2AA7}">
      <dgm:prSet/>
      <dgm:spPr/>
      <dgm:t>
        <a:bodyPr/>
        <a:lstStyle/>
        <a:p>
          <a:endParaRPr lang="en-GB"/>
        </a:p>
      </dgm:t>
    </dgm:pt>
    <dgm:pt modelId="{7CDA4B02-BAB1-4848-BD56-596A5278BBA4}">
      <dgm:prSet phldrT="[Text]" custT="1"/>
      <dgm:spPr/>
      <dgm:t>
        <a:bodyPr/>
        <a:lstStyle/>
        <a:p>
          <a:r>
            <a:rPr lang="en-GB" sz="1800" b="1" dirty="0"/>
            <a:t>Preoccupation </a:t>
          </a:r>
        </a:p>
      </dgm:t>
    </dgm:pt>
    <dgm:pt modelId="{35BFCA59-09CC-4F41-872B-E3DA727290A7}" type="parTrans" cxnId="{0FF599CE-1936-40F0-A0EC-52A5437273C9}">
      <dgm:prSet/>
      <dgm:spPr/>
      <dgm:t>
        <a:bodyPr/>
        <a:lstStyle/>
        <a:p>
          <a:endParaRPr lang="en-GB"/>
        </a:p>
      </dgm:t>
    </dgm:pt>
    <dgm:pt modelId="{4F833605-4CC1-49A8-B38C-A91E1E0F3AB6}" type="sibTrans" cxnId="{0FF599CE-1936-40F0-A0EC-52A5437273C9}">
      <dgm:prSet/>
      <dgm:spPr/>
      <dgm:t>
        <a:bodyPr/>
        <a:lstStyle/>
        <a:p>
          <a:endParaRPr lang="en-GB"/>
        </a:p>
      </dgm:t>
    </dgm:pt>
    <dgm:pt modelId="{6E66246B-C7F0-44EC-B60D-1E54BE7234AB}" type="pres">
      <dgm:prSet presAssocID="{BB801556-C913-4665-AEBB-D395F3891318}" presName="diagram" presStyleCnt="0">
        <dgm:presLayoutVars>
          <dgm:dir/>
          <dgm:resizeHandles val="exact"/>
        </dgm:presLayoutVars>
      </dgm:prSet>
      <dgm:spPr/>
    </dgm:pt>
    <dgm:pt modelId="{5842C599-0012-4ADC-B06C-10F9CE687A2C}" type="pres">
      <dgm:prSet presAssocID="{3CDD79A4-BD60-4414-8584-37E09E904F81}" presName="node" presStyleLbl="node1" presStyleIdx="0" presStyleCnt="5">
        <dgm:presLayoutVars>
          <dgm:bulletEnabled val="1"/>
        </dgm:presLayoutVars>
      </dgm:prSet>
      <dgm:spPr/>
    </dgm:pt>
    <dgm:pt modelId="{A0348A23-52E3-41CF-AAAE-AF5DD992A3E9}" type="pres">
      <dgm:prSet presAssocID="{F1471588-E0E9-473D-8605-9FE04458856E}" presName="sibTrans" presStyleCnt="0"/>
      <dgm:spPr/>
    </dgm:pt>
    <dgm:pt modelId="{E4B70CA7-5A49-46DB-A3E6-5CB14459B10B}" type="pres">
      <dgm:prSet presAssocID="{F645EFEF-3BA2-41C8-BB19-D539054E3DB8}" presName="node" presStyleLbl="node1" presStyleIdx="1" presStyleCnt="5">
        <dgm:presLayoutVars>
          <dgm:bulletEnabled val="1"/>
        </dgm:presLayoutVars>
      </dgm:prSet>
      <dgm:spPr/>
    </dgm:pt>
    <dgm:pt modelId="{9786C4A9-DC50-4F2A-9707-24BB7A149557}" type="pres">
      <dgm:prSet presAssocID="{581F9D1C-F67E-4757-A55C-7E33322C0A70}" presName="sibTrans" presStyleCnt="0"/>
      <dgm:spPr/>
    </dgm:pt>
    <dgm:pt modelId="{933234FE-5D80-4B57-9377-808F2218BFD4}" type="pres">
      <dgm:prSet presAssocID="{A0B38A05-7BD8-4B52-8E27-0C318DE20A4D}" presName="node" presStyleLbl="node1" presStyleIdx="2" presStyleCnt="5" custLinFactNeighborX="0">
        <dgm:presLayoutVars>
          <dgm:bulletEnabled val="1"/>
        </dgm:presLayoutVars>
      </dgm:prSet>
      <dgm:spPr/>
    </dgm:pt>
    <dgm:pt modelId="{D5CAB944-35F5-46F1-ACEF-A8AD7D5D66E0}" type="pres">
      <dgm:prSet presAssocID="{B22A9A2A-633C-4739-89D4-AF8DA64E74DF}" presName="sibTrans" presStyleCnt="0"/>
      <dgm:spPr/>
    </dgm:pt>
    <dgm:pt modelId="{169C93BE-95C0-4731-9380-0A94AABE74B9}" type="pres">
      <dgm:prSet presAssocID="{C3A54E6D-1F86-46C8-BC88-7A997B092DD1}" presName="node" presStyleLbl="node1" presStyleIdx="3" presStyleCnt="5">
        <dgm:presLayoutVars>
          <dgm:bulletEnabled val="1"/>
        </dgm:presLayoutVars>
      </dgm:prSet>
      <dgm:spPr/>
    </dgm:pt>
    <dgm:pt modelId="{55F461BC-7815-4255-B198-39D8E6B03AB2}" type="pres">
      <dgm:prSet presAssocID="{1D176864-D250-4FD7-9F7E-6F0D6C905499}" presName="sibTrans" presStyleCnt="0"/>
      <dgm:spPr/>
    </dgm:pt>
    <dgm:pt modelId="{E685D4F8-0BFD-4928-99CC-E0EFA2973848}" type="pres">
      <dgm:prSet presAssocID="{7CDA4B02-BAB1-4848-BD56-596A5278BBA4}" presName="node" presStyleLbl="node1" presStyleIdx="4" presStyleCnt="5">
        <dgm:presLayoutVars>
          <dgm:bulletEnabled val="1"/>
        </dgm:presLayoutVars>
      </dgm:prSet>
      <dgm:spPr/>
    </dgm:pt>
  </dgm:ptLst>
  <dgm:cxnLst>
    <dgm:cxn modelId="{5E58910C-5D6E-47EE-ACA9-087D115C6AEF}" srcId="{BB801556-C913-4665-AEBB-D395F3891318}" destId="{A0B38A05-7BD8-4B52-8E27-0C318DE20A4D}" srcOrd="2" destOrd="0" parTransId="{7A00077E-6D6C-4C6C-9B07-E7D2F95DA822}" sibTransId="{B22A9A2A-633C-4739-89D4-AF8DA64E74DF}"/>
    <dgm:cxn modelId="{BA31520D-5649-4D55-AC8C-091390A58666}" type="presOf" srcId="{3CDD79A4-BD60-4414-8584-37E09E904F81}" destId="{5842C599-0012-4ADC-B06C-10F9CE687A2C}" srcOrd="0" destOrd="0" presId="urn:microsoft.com/office/officeart/2005/8/layout/default"/>
    <dgm:cxn modelId="{3EF50029-066A-4D9F-940C-64EA7D540D9B}" type="presOf" srcId="{7CDA4B02-BAB1-4848-BD56-596A5278BBA4}" destId="{E685D4F8-0BFD-4928-99CC-E0EFA2973848}" srcOrd="0" destOrd="0" presId="urn:microsoft.com/office/officeart/2005/8/layout/default"/>
    <dgm:cxn modelId="{333DDA39-F59B-4852-96FB-F4892C64653A}" type="presOf" srcId="{F645EFEF-3BA2-41C8-BB19-D539054E3DB8}" destId="{E4B70CA7-5A49-46DB-A3E6-5CB14459B10B}" srcOrd="0" destOrd="0" presId="urn:microsoft.com/office/officeart/2005/8/layout/default"/>
    <dgm:cxn modelId="{C2CE953A-0D8B-4D07-A85E-1C313AE6FE65}" type="presOf" srcId="{C3A54E6D-1F86-46C8-BC88-7A997B092DD1}" destId="{169C93BE-95C0-4731-9380-0A94AABE74B9}" srcOrd="0" destOrd="0" presId="urn:microsoft.com/office/officeart/2005/8/layout/default"/>
    <dgm:cxn modelId="{136E655C-C570-4634-BF20-A784756A2AA7}" srcId="{BB801556-C913-4665-AEBB-D395F3891318}" destId="{C3A54E6D-1F86-46C8-BC88-7A997B092DD1}" srcOrd="3" destOrd="0" parTransId="{931DA1CA-C268-4B3A-9EEC-D355C3C69D05}" sibTransId="{1D176864-D250-4FD7-9F7E-6F0D6C905499}"/>
    <dgm:cxn modelId="{0EC48D7D-C996-4E42-88F8-D6A9B0ABB47B}" srcId="{BB801556-C913-4665-AEBB-D395F3891318}" destId="{F645EFEF-3BA2-41C8-BB19-D539054E3DB8}" srcOrd="1" destOrd="0" parTransId="{A8D1D9CE-A8BC-4893-B2E0-793EC3240A03}" sibTransId="{581F9D1C-F67E-4757-A55C-7E33322C0A70}"/>
    <dgm:cxn modelId="{FEAF27A5-003B-465A-9471-6CCA8C10670F}" srcId="{BB801556-C913-4665-AEBB-D395F3891318}" destId="{3CDD79A4-BD60-4414-8584-37E09E904F81}" srcOrd="0" destOrd="0" parTransId="{AFA3378C-B178-429F-982B-396CF1067D5B}" sibTransId="{F1471588-E0E9-473D-8605-9FE04458856E}"/>
    <dgm:cxn modelId="{13347BBC-586C-47A9-8E38-EDF6F2D9E4C1}" type="presOf" srcId="{BB801556-C913-4665-AEBB-D395F3891318}" destId="{6E66246B-C7F0-44EC-B60D-1E54BE7234AB}" srcOrd="0" destOrd="0" presId="urn:microsoft.com/office/officeart/2005/8/layout/default"/>
    <dgm:cxn modelId="{0FF599CE-1936-40F0-A0EC-52A5437273C9}" srcId="{BB801556-C913-4665-AEBB-D395F3891318}" destId="{7CDA4B02-BAB1-4848-BD56-596A5278BBA4}" srcOrd="4" destOrd="0" parTransId="{35BFCA59-09CC-4F41-872B-E3DA727290A7}" sibTransId="{4F833605-4CC1-49A8-B38C-A91E1E0F3AB6}"/>
    <dgm:cxn modelId="{4E0039EC-18DC-40DF-B9A9-0748FFB3417B}" type="presOf" srcId="{A0B38A05-7BD8-4B52-8E27-0C318DE20A4D}" destId="{933234FE-5D80-4B57-9377-808F2218BFD4}" srcOrd="0" destOrd="0" presId="urn:microsoft.com/office/officeart/2005/8/layout/default"/>
    <dgm:cxn modelId="{2319F126-8EA6-4E7F-B6A4-88D74849EFC7}" type="presParOf" srcId="{6E66246B-C7F0-44EC-B60D-1E54BE7234AB}" destId="{5842C599-0012-4ADC-B06C-10F9CE687A2C}" srcOrd="0" destOrd="0" presId="urn:microsoft.com/office/officeart/2005/8/layout/default"/>
    <dgm:cxn modelId="{0040A68C-737F-4A96-9F85-CB499E44F01A}" type="presParOf" srcId="{6E66246B-C7F0-44EC-B60D-1E54BE7234AB}" destId="{A0348A23-52E3-41CF-AAAE-AF5DD992A3E9}" srcOrd="1" destOrd="0" presId="urn:microsoft.com/office/officeart/2005/8/layout/default"/>
    <dgm:cxn modelId="{A5BD3528-EFD6-4A0D-8487-9C116577ECC9}" type="presParOf" srcId="{6E66246B-C7F0-44EC-B60D-1E54BE7234AB}" destId="{E4B70CA7-5A49-46DB-A3E6-5CB14459B10B}" srcOrd="2" destOrd="0" presId="urn:microsoft.com/office/officeart/2005/8/layout/default"/>
    <dgm:cxn modelId="{978B7F18-BFF2-4FBE-9685-8F0111067983}" type="presParOf" srcId="{6E66246B-C7F0-44EC-B60D-1E54BE7234AB}" destId="{9786C4A9-DC50-4F2A-9707-24BB7A149557}" srcOrd="3" destOrd="0" presId="urn:microsoft.com/office/officeart/2005/8/layout/default"/>
    <dgm:cxn modelId="{409577F2-DEF3-495F-A251-2B4B7F15A5DF}" type="presParOf" srcId="{6E66246B-C7F0-44EC-B60D-1E54BE7234AB}" destId="{933234FE-5D80-4B57-9377-808F2218BFD4}" srcOrd="4" destOrd="0" presId="urn:microsoft.com/office/officeart/2005/8/layout/default"/>
    <dgm:cxn modelId="{6AF82BC1-11A3-4ECA-AA9F-4B74900861C1}" type="presParOf" srcId="{6E66246B-C7F0-44EC-B60D-1E54BE7234AB}" destId="{D5CAB944-35F5-46F1-ACEF-A8AD7D5D66E0}" srcOrd="5" destOrd="0" presId="urn:microsoft.com/office/officeart/2005/8/layout/default"/>
    <dgm:cxn modelId="{7C1184F9-91FB-4355-AB0D-9BCD6ECD1A72}" type="presParOf" srcId="{6E66246B-C7F0-44EC-B60D-1E54BE7234AB}" destId="{169C93BE-95C0-4731-9380-0A94AABE74B9}" srcOrd="6" destOrd="0" presId="urn:microsoft.com/office/officeart/2005/8/layout/default"/>
    <dgm:cxn modelId="{D0078495-4B77-41F9-B132-6740753D311E}" type="presParOf" srcId="{6E66246B-C7F0-44EC-B60D-1E54BE7234AB}" destId="{55F461BC-7815-4255-B198-39D8E6B03AB2}" srcOrd="7" destOrd="0" presId="urn:microsoft.com/office/officeart/2005/8/layout/default"/>
    <dgm:cxn modelId="{C57A8038-9461-489F-94EC-364D4390FAB0}" type="presParOf" srcId="{6E66246B-C7F0-44EC-B60D-1E54BE7234AB}" destId="{E685D4F8-0BFD-4928-99CC-E0EFA2973848}"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09E52BF-9765-4631-A0DA-D814EF6ED24B}" type="doc">
      <dgm:prSet loTypeId="urn:microsoft.com/office/officeart/2017/3/layout/HorizontalLabelsTimeline" loCatId="process" qsTypeId="urn:microsoft.com/office/officeart/2005/8/quickstyle/simple1" qsCatId="simple" csTypeId="urn:microsoft.com/office/officeart/2005/8/colors/accent3_2" csCatId="accent3" phldr="1"/>
      <dgm:spPr/>
      <dgm:t>
        <a:bodyPr/>
        <a:lstStyle/>
        <a:p>
          <a:endParaRPr lang="en-US"/>
        </a:p>
      </dgm:t>
    </dgm:pt>
    <dgm:pt modelId="{72BCFB5C-B650-4553-9FFF-17F6291CC74A}">
      <dgm:prSet/>
      <dgm:spPr/>
      <dgm:t>
        <a:bodyPr/>
        <a:lstStyle/>
        <a:p>
          <a:pPr>
            <a:defRPr b="1"/>
          </a:pPr>
          <a:r>
            <a:rPr lang="en-US" b="1" dirty="0"/>
            <a:t>1984</a:t>
          </a:r>
        </a:p>
      </dgm:t>
    </dgm:pt>
    <dgm:pt modelId="{B134793F-09E0-4ECE-B8BC-67A8B561D7D2}" type="parTrans" cxnId="{2D34EB31-A082-45E2-8CA4-5C4D12BB453C}">
      <dgm:prSet/>
      <dgm:spPr/>
      <dgm:t>
        <a:bodyPr/>
        <a:lstStyle/>
        <a:p>
          <a:endParaRPr lang="en-US"/>
        </a:p>
      </dgm:t>
    </dgm:pt>
    <dgm:pt modelId="{34C455A5-51E2-47C9-BBFD-5B7863E63E13}" type="sibTrans" cxnId="{2D34EB31-A082-45E2-8CA4-5C4D12BB453C}">
      <dgm:prSet/>
      <dgm:spPr/>
      <dgm:t>
        <a:bodyPr/>
        <a:lstStyle/>
        <a:p>
          <a:endParaRPr lang="en-US"/>
        </a:p>
      </dgm:t>
    </dgm:pt>
    <dgm:pt modelId="{7A2DE935-8EF4-46E8-A6C2-E7E77A9829DF}">
      <dgm:prSet/>
      <dgm:spPr/>
      <dgm:t>
        <a:bodyPr/>
        <a:lstStyle/>
        <a:p>
          <a:r>
            <a:rPr lang="en-US" b="1" dirty="0" err="1"/>
            <a:t>Finkelhor’s</a:t>
          </a:r>
          <a:r>
            <a:rPr lang="en-US" b="1" dirty="0"/>
            <a:t> four pre-conditions model</a:t>
          </a:r>
        </a:p>
      </dgm:t>
    </dgm:pt>
    <dgm:pt modelId="{BA4D5CEC-3830-4FC0-BB27-EE3078168FFF}" type="parTrans" cxnId="{658E86AC-7624-405A-BC17-80C35A59A963}">
      <dgm:prSet/>
      <dgm:spPr/>
      <dgm:t>
        <a:bodyPr/>
        <a:lstStyle/>
        <a:p>
          <a:endParaRPr lang="en-US"/>
        </a:p>
      </dgm:t>
    </dgm:pt>
    <dgm:pt modelId="{E9943DE5-84C3-4425-899A-57D85231221A}" type="sibTrans" cxnId="{658E86AC-7624-405A-BC17-80C35A59A963}">
      <dgm:prSet/>
      <dgm:spPr/>
      <dgm:t>
        <a:bodyPr/>
        <a:lstStyle/>
        <a:p>
          <a:endParaRPr lang="en-US"/>
        </a:p>
      </dgm:t>
    </dgm:pt>
    <dgm:pt modelId="{FF6A9C1B-D2B4-494D-B00F-306538826823}">
      <dgm:prSet/>
      <dgm:spPr/>
      <dgm:t>
        <a:bodyPr/>
        <a:lstStyle/>
        <a:p>
          <a:pPr>
            <a:defRPr b="1"/>
          </a:pPr>
          <a:r>
            <a:rPr lang="en-US" b="1"/>
            <a:t>1990</a:t>
          </a:r>
        </a:p>
      </dgm:t>
    </dgm:pt>
    <dgm:pt modelId="{185D8984-9914-4A7A-9D0A-F6DE797CF687}" type="parTrans" cxnId="{73B1D66D-CEEC-47A6-B896-FEDFE14F34F9}">
      <dgm:prSet/>
      <dgm:spPr/>
      <dgm:t>
        <a:bodyPr/>
        <a:lstStyle/>
        <a:p>
          <a:endParaRPr lang="en-US"/>
        </a:p>
      </dgm:t>
    </dgm:pt>
    <dgm:pt modelId="{FDAC328B-851F-4CE6-B591-1189B3549ED8}" type="sibTrans" cxnId="{73B1D66D-CEEC-47A6-B896-FEDFE14F34F9}">
      <dgm:prSet/>
      <dgm:spPr/>
      <dgm:t>
        <a:bodyPr/>
        <a:lstStyle/>
        <a:p>
          <a:endParaRPr lang="en-US"/>
        </a:p>
      </dgm:t>
    </dgm:pt>
    <dgm:pt modelId="{67B08F39-2532-4E21-BC46-5760D43A83A1}">
      <dgm:prSet/>
      <dgm:spPr/>
      <dgm:t>
        <a:bodyPr/>
        <a:lstStyle/>
        <a:p>
          <a:r>
            <a:rPr lang="en-US" b="1" dirty="0"/>
            <a:t>Marshall &amp; </a:t>
          </a:r>
          <a:r>
            <a:rPr lang="en-US" b="1" dirty="0" err="1"/>
            <a:t>Barbaree’s</a:t>
          </a:r>
          <a:r>
            <a:rPr lang="en-US" b="1" dirty="0"/>
            <a:t> integrated theory</a:t>
          </a:r>
        </a:p>
      </dgm:t>
    </dgm:pt>
    <dgm:pt modelId="{68BEB999-8EE1-4E49-BD15-B0651F4C157C}" type="parTrans" cxnId="{63BA4790-54E2-469D-9128-6696298A0BD6}">
      <dgm:prSet/>
      <dgm:spPr/>
      <dgm:t>
        <a:bodyPr/>
        <a:lstStyle/>
        <a:p>
          <a:endParaRPr lang="en-US"/>
        </a:p>
      </dgm:t>
    </dgm:pt>
    <dgm:pt modelId="{BC7238D9-FA5B-418D-A32D-911B236DC3CC}" type="sibTrans" cxnId="{63BA4790-54E2-469D-9128-6696298A0BD6}">
      <dgm:prSet/>
      <dgm:spPr/>
      <dgm:t>
        <a:bodyPr/>
        <a:lstStyle/>
        <a:p>
          <a:endParaRPr lang="en-US"/>
        </a:p>
      </dgm:t>
    </dgm:pt>
    <dgm:pt modelId="{6DD2EACE-9BB1-4AB5-9224-AB50F9204667}">
      <dgm:prSet/>
      <dgm:spPr/>
      <dgm:t>
        <a:bodyPr/>
        <a:lstStyle/>
        <a:p>
          <a:pPr>
            <a:defRPr b="1"/>
          </a:pPr>
          <a:r>
            <a:rPr lang="en-US" b="1"/>
            <a:t>1992</a:t>
          </a:r>
        </a:p>
      </dgm:t>
    </dgm:pt>
    <dgm:pt modelId="{C46BAED0-CB0C-4D2A-9CCE-3C844BDDDACD}" type="parTrans" cxnId="{32F789F5-53E7-476F-A106-4256C49FD42E}">
      <dgm:prSet/>
      <dgm:spPr/>
      <dgm:t>
        <a:bodyPr/>
        <a:lstStyle/>
        <a:p>
          <a:endParaRPr lang="en-US"/>
        </a:p>
      </dgm:t>
    </dgm:pt>
    <dgm:pt modelId="{FFE1116C-1B46-40A4-945D-599521F63BB9}" type="sibTrans" cxnId="{32F789F5-53E7-476F-A106-4256C49FD42E}">
      <dgm:prSet/>
      <dgm:spPr/>
      <dgm:t>
        <a:bodyPr/>
        <a:lstStyle/>
        <a:p>
          <a:endParaRPr lang="en-US"/>
        </a:p>
      </dgm:t>
    </dgm:pt>
    <dgm:pt modelId="{52A9B2A9-ABE6-4562-91F1-C7151E22EDF9}">
      <dgm:prSet/>
      <dgm:spPr/>
      <dgm:t>
        <a:bodyPr/>
        <a:lstStyle/>
        <a:p>
          <a:r>
            <a:rPr lang="en-US" b="1" dirty="0"/>
            <a:t>Hall &amp; </a:t>
          </a:r>
          <a:r>
            <a:rPr lang="en-US" b="1" dirty="0" err="1"/>
            <a:t>Hirschmann’s</a:t>
          </a:r>
          <a:r>
            <a:rPr lang="en-US" b="1" dirty="0"/>
            <a:t> quadripartite model</a:t>
          </a:r>
        </a:p>
      </dgm:t>
    </dgm:pt>
    <dgm:pt modelId="{0E52BC98-FB25-473A-8131-6E288C87A72A}" type="parTrans" cxnId="{BC9E9FAB-D8FA-42AF-BF5C-89A61D54E333}">
      <dgm:prSet/>
      <dgm:spPr/>
      <dgm:t>
        <a:bodyPr/>
        <a:lstStyle/>
        <a:p>
          <a:endParaRPr lang="en-US"/>
        </a:p>
      </dgm:t>
    </dgm:pt>
    <dgm:pt modelId="{3834EBA3-F515-499A-90EB-9D4EE72B7584}" type="sibTrans" cxnId="{BC9E9FAB-D8FA-42AF-BF5C-89A61D54E333}">
      <dgm:prSet/>
      <dgm:spPr/>
      <dgm:t>
        <a:bodyPr/>
        <a:lstStyle/>
        <a:p>
          <a:endParaRPr lang="en-US"/>
        </a:p>
      </dgm:t>
    </dgm:pt>
    <dgm:pt modelId="{6C61B958-FE69-46BC-AE1C-68D49AB74B2A}">
      <dgm:prSet/>
      <dgm:spPr/>
      <dgm:t>
        <a:bodyPr/>
        <a:lstStyle/>
        <a:p>
          <a:pPr>
            <a:defRPr b="1"/>
          </a:pPr>
          <a:r>
            <a:rPr lang="en-US" b="1"/>
            <a:t>2002</a:t>
          </a:r>
        </a:p>
      </dgm:t>
    </dgm:pt>
    <dgm:pt modelId="{7121E5B9-3BF1-452A-B619-08612299784E}" type="parTrans" cxnId="{AF468B1C-A112-4AA3-AD11-2532D5866485}">
      <dgm:prSet/>
      <dgm:spPr/>
      <dgm:t>
        <a:bodyPr/>
        <a:lstStyle/>
        <a:p>
          <a:endParaRPr lang="en-US"/>
        </a:p>
      </dgm:t>
    </dgm:pt>
    <dgm:pt modelId="{0C1B7012-15EA-4E7F-BBB9-F344ED123108}" type="sibTrans" cxnId="{AF468B1C-A112-4AA3-AD11-2532D5866485}">
      <dgm:prSet/>
      <dgm:spPr/>
      <dgm:t>
        <a:bodyPr/>
        <a:lstStyle/>
        <a:p>
          <a:endParaRPr lang="en-US"/>
        </a:p>
      </dgm:t>
    </dgm:pt>
    <dgm:pt modelId="{07145628-DB9B-4136-8284-8A90FA80A391}">
      <dgm:prSet/>
      <dgm:spPr/>
      <dgm:t>
        <a:bodyPr/>
        <a:lstStyle/>
        <a:p>
          <a:r>
            <a:rPr lang="en-US" b="1" dirty="0"/>
            <a:t>Ward &amp; </a:t>
          </a:r>
          <a:r>
            <a:rPr lang="en-US" b="1" dirty="0" err="1"/>
            <a:t>Seigert’s</a:t>
          </a:r>
          <a:r>
            <a:rPr lang="en-US" b="1" dirty="0"/>
            <a:t> pathways model</a:t>
          </a:r>
          <a:br>
            <a:rPr lang="en-US" b="1" dirty="0"/>
          </a:br>
          <a:endParaRPr lang="en-US" b="1" dirty="0"/>
        </a:p>
      </dgm:t>
    </dgm:pt>
    <dgm:pt modelId="{52A44942-3A6E-4337-BB70-DB931F0ABFA2}" type="parTrans" cxnId="{3985484D-F055-487A-A814-FB1BDEDD29E5}">
      <dgm:prSet/>
      <dgm:spPr/>
      <dgm:t>
        <a:bodyPr/>
        <a:lstStyle/>
        <a:p>
          <a:endParaRPr lang="en-US"/>
        </a:p>
      </dgm:t>
    </dgm:pt>
    <dgm:pt modelId="{F99A87DE-5870-41EE-A061-83C408149B90}" type="sibTrans" cxnId="{3985484D-F055-487A-A814-FB1BDEDD29E5}">
      <dgm:prSet/>
      <dgm:spPr/>
      <dgm:t>
        <a:bodyPr/>
        <a:lstStyle/>
        <a:p>
          <a:endParaRPr lang="en-US"/>
        </a:p>
      </dgm:t>
    </dgm:pt>
    <dgm:pt modelId="{8B4BB70C-CC32-45F0-8CB0-36428335E581}">
      <dgm:prSet/>
      <dgm:spPr/>
      <dgm:t>
        <a:bodyPr/>
        <a:lstStyle/>
        <a:p>
          <a:pPr>
            <a:defRPr b="1"/>
          </a:pPr>
          <a:r>
            <a:rPr lang="en-US" b="1"/>
            <a:t>2006</a:t>
          </a:r>
        </a:p>
      </dgm:t>
    </dgm:pt>
    <dgm:pt modelId="{B3A3724C-462A-49AE-BFB2-850A84121619}" type="parTrans" cxnId="{7E9901A8-AB27-4E95-9E28-B0C1AFAAFE0A}">
      <dgm:prSet/>
      <dgm:spPr/>
      <dgm:t>
        <a:bodyPr/>
        <a:lstStyle/>
        <a:p>
          <a:endParaRPr lang="en-US"/>
        </a:p>
      </dgm:t>
    </dgm:pt>
    <dgm:pt modelId="{4F80CEA4-7EC5-4D4A-A550-8036DEDB5C44}" type="sibTrans" cxnId="{7E9901A8-AB27-4E95-9E28-B0C1AFAAFE0A}">
      <dgm:prSet/>
      <dgm:spPr/>
      <dgm:t>
        <a:bodyPr/>
        <a:lstStyle/>
        <a:p>
          <a:endParaRPr lang="en-US"/>
        </a:p>
      </dgm:t>
    </dgm:pt>
    <dgm:pt modelId="{00F8F828-FCA9-4708-AF0F-15579B614081}">
      <dgm:prSet/>
      <dgm:spPr/>
      <dgm:t>
        <a:bodyPr/>
        <a:lstStyle/>
        <a:p>
          <a:r>
            <a:rPr lang="en-US" b="1" dirty="0"/>
            <a:t>Ward &amp; Beech’s integrated theory</a:t>
          </a:r>
        </a:p>
      </dgm:t>
    </dgm:pt>
    <dgm:pt modelId="{32F8D3DB-75C0-4BB7-8525-C0A2DB1D80D5}" type="parTrans" cxnId="{3DCE93B9-EE61-49D5-8094-C1AA12E3F134}">
      <dgm:prSet/>
      <dgm:spPr/>
      <dgm:t>
        <a:bodyPr/>
        <a:lstStyle/>
        <a:p>
          <a:endParaRPr lang="en-US"/>
        </a:p>
      </dgm:t>
    </dgm:pt>
    <dgm:pt modelId="{0892CE66-9EEB-4CE0-80C2-47A17BFF2B7F}" type="sibTrans" cxnId="{3DCE93B9-EE61-49D5-8094-C1AA12E3F134}">
      <dgm:prSet/>
      <dgm:spPr/>
      <dgm:t>
        <a:bodyPr/>
        <a:lstStyle/>
        <a:p>
          <a:endParaRPr lang="en-US"/>
        </a:p>
      </dgm:t>
    </dgm:pt>
    <dgm:pt modelId="{B6728820-36D6-453E-B254-4F765781C400}">
      <dgm:prSet/>
      <dgm:spPr/>
      <dgm:t>
        <a:bodyPr/>
        <a:lstStyle/>
        <a:p>
          <a:pPr>
            <a:defRPr b="1"/>
          </a:pPr>
          <a:r>
            <a:rPr lang="en-US" b="1"/>
            <a:t>2019</a:t>
          </a:r>
        </a:p>
      </dgm:t>
    </dgm:pt>
    <dgm:pt modelId="{33CB56FD-F1AB-41FC-97CC-1CBCE30EC46C}" type="parTrans" cxnId="{B3BA2BE6-9074-4847-9E89-A65AC017AF01}">
      <dgm:prSet/>
      <dgm:spPr/>
      <dgm:t>
        <a:bodyPr/>
        <a:lstStyle/>
        <a:p>
          <a:endParaRPr lang="en-US"/>
        </a:p>
      </dgm:t>
    </dgm:pt>
    <dgm:pt modelId="{80D7DB9E-743E-4FB6-A18F-12C9C5CD14EB}" type="sibTrans" cxnId="{B3BA2BE6-9074-4847-9E89-A65AC017AF01}">
      <dgm:prSet/>
      <dgm:spPr/>
      <dgm:t>
        <a:bodyPr/>
        <a:lstStyle/>
        <a:p>
          <a:endParaRPr lang="en-US"/>
        </a:p>
      </dgm:t>
    </dgm:pt>
    <dgm:pt modelId="{B606CE2F-A010-427B-9AD6-7FEF6427E2FB}">
      <dgm:prSet/>
      <dgm:spPr/>
      <dgm:t>
        <a:bodyPr/>
        <a:lstStyle/>
        <a:p>
          <a:r>
            <a:rPr lang="en-US" b="1" dirty="0" err="1"/>
            <a:t>Seto’s</a:t>
          </a:r>
          <a:r>
            <a:rPr lang="en-US" b="1" dirty="0"/>
            <a:t> motivation-facilitation model</a:t>
          </a:r>
          <a:br>
            <a:rPr lang="en-US" b="1" dirty="0"/>
          </a:br>
          <a:endParaRPr lang="en-US" b="1" dirty="0"/>
        </a:p>
      </dgm:t>
    </dgm:pt>
    <dgm:pt modelId="{C3AA9A48-93D1-462D-B51D-A95D84916B61}" type="parTrans" cxnId="{BF1F1B1C-E880-4296-9344-51896057431A}">
      <dgm:prSet/>
      <dgm:spPr/>
      <dgm:t>
        <a:bodyPr/>
        <a:lstStyle/>
        <a:p>
          <a:endParaRPr lang="en-US"/>
        </a:p>
      </dgm:t>
    </dgm:pt>
    <dgm:pt modelId="{DB7346C0-EC67-49EE-ADFE-9CB5187CF659}" type="sibTrans" cxnId="{BF1F1B1C-E880-4296-9344-51896057431A}">
      <dgm:prSet/>
      <dgm:spPr/>
      <dgm:t>
        <a:bodyPr/>
        <a:lstStyle/>
        <a:p>
          <a:endParaRPr lang="en-US"/>
        </a:p>
      </dgm:t>
    </dgm:pt>
    <dgm:pt modelId="{66324BEA-4D8D-4B9A-8253-0EF82E7F3EC9}" type="pres">
      <dgm:prSet presAssocID="{109E52BF-9765-4631-A0DA-D814EF6ED24B}" presName="root" presStyleCnt="0">
        <dgm:presLayoutVars>
          <dgm:chMax/>
          <dgm:chPref/>
          <dgm:animLvl val="lvl"/>
        </dgm:presLayoutVars>
      </dgm:prSet>
      <dgm:spPr/>
    </dgm:pt>
    <dgm:pt modelId="{70E20C96-90FD-4EF7-B61F-47BDAC390118}" type="pres">
      <dgm:prSet presAssocID="{109E52BF-9765-4631-A0DA-D814EF6ED24B}" presName="divider" presStyleLbl="fgAcc1" presStyleIdx="0" presStyleCnt="1"/>
      <dgm:spPr/>
    </dgm:pt>
    <dgm:pt modelId="{62007DBE-2409-4175-A550-E9092B23554E}" type="pres">
      <dgm:prSet presAssocID="{109E52BF-9765-4631-A0DA-D814EF6ED24B}" presName="nodes" presStyleCnt="0">
        <dgm:presLayoutVars>
          <dgm:chMax/>
          <dgm:chPref/>
          <dgm:animLvl val="lvl"/>
        </dgm:presLayoutVars>
      </dgm:prSet>
      <dgm:spPr/>
    </dgm:pt>
    <dgm:pt modelId="{7097639C-A7E3-4321-9DC8-142D24F9786C}" type="pres">
      <dgm:prSet presAssocID="{72BCFB5C-B650-4553-9FFF-17F6291CC74A}" presName="composite" presStyleCnt="0"/>
      <dgm:spPr/>
    </dgm:pt>
    <dgm:pt modelId="{D82579EE-DAA7-4230-BE5C-4B6D306CEC3B}" type="pres">
      <dgm:prSet presAssocID="{72BCFB5C-B650-4553-9FFF-17F6291CC74A}" presName="L1TextContainer" presStyleLbl="alignNode1" presStyleIdx="0" presStyleCnt="6">
        <dgm:presLayoutVars>
          <dgm:chMax val="1"/>
          <dgm:chPref val="1"/>
          <dgm:bulletEnabled val="1"/>
        </dgm:presLayoutVars>
      </dgm:prSet>
      <dgm:spPr/>
    </dgm:pt>
    <dgm:pt modelId="{C22D5AE3-4B10-481F-860A-206F6845AE0D}" type="pres">
      <dgm:prSet presAssocID="{72BCFB5C-B650-4553-9FFF-17F6291CC74A}" presName="L2TextContainerWrapper" presStyleCnt="0">
        <dgm:presLayoutVars>
          <dgm:bulletEnabled val="1"/>
        </dgm:presLayoutVars>
      </dgm:prSet>
      <dgm:spPr/>
    </dgm:pt>
    <dgm:pt modelId="{6915437B-561A-4332-922E-F32A8B6706E9}" type="pres">
      <dgm:prSet presAssocID="{72BCFB5C-B650-4553-9FFF-17F6291CC74A}" presName="L2TextContainer" presStyleLbl="bgAccFollowNode1" presStyleIdx="0" presStyleCnt="6"/>
      <dgm:spPr/>
    </dgm:pt>
    <dgm:pt modelId="{C1F7CCF4-B78F-4E17-AC4B-C1A2877E81E7}" type="pres">
      <dgm:prSet presAssocID="{72BCFB5C-B650-4553-9FFF-17F6291CC74A}" presName="FlexibleEmptyPlaceHolder" presStyleCnt="0"/>
      <dgm:spPr/>
    </dgm:pt>
    <dgm:pt modelId="{FD9A4B0B-1CD8-435A-9B6A-CB4654C2E5D0}" type="pres">
      <dgm:prSet presAssocID="{72BCFB5C-B650-4553-9FFF-17F6291CC74A}" presName="ConnectLine" presStyleLbl="sibTrans1D1" presStyleIdx="0" presStyleCnt="6"/>
      <dgm:spPr/>
    </dgm:pt>
    <dgm:pt modelId="{08B6636B-7545-4FB9-BA73-43E13F76022C}" type="pres">
      <dgm:prSet presAssocID="{72BCFB5C-B650-4553-9FFF-17F6291CC74A}" presName="ConnectorPoint" presStyleLbl="node1" presStyleIdx="0" presStyleCnt="6"/>
      <dgm:spPr>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35F22807-A3DD-4740-A7EB-56E70FED9976}" type="pres">
      <dgm:prSet presAssocID="{72BCFB5C-B650-4553-9FFF-17F6291CC74A}" presName="EmptyPlaceHolder" presStyleCnt="0"/>
      <dgm:spPr/>
    </dgm:pt>
    <dgm:pt modelId="{6C7AAEE6-8123-4BFD-A332-1E8C4C3CA142}" type="pres">
      <dgm:prSet presAssocID="{34C455A5-51E2-47C9-BBFD-5B7863E63E13}" presName="spaceBetweenRectangles" presStyleCnt="0"/>
      <dgm:spPr/>
    </dgm:pt>
    <dgm:pt modelId="{D5C7D247-4E5A-4644-8B4C-B700F90F12F9}" type="pres">
      <dgm:prSet presAssocID="{FF6A9C1B-D2B4-494D-B00F-306538826823}" presName="composite" presStyleCnt="0"/>
      <dgm:spPr/>
    </dgm:pt>
    <dgm:pt modelId="{A4666255-FF1F-4C37-9CB8-EDD556049E2C}" type="pres">
      <dgm:prSet presAssocID="{FF6A9C1B-D2B4-494D-B00F-306538826823}" presName="L1TextContainer" presStyleLbl="alignNode1" presStyleIdx="1" presStyleCnt="6">
        <dgm:presLayoutVars>
          <dgm:chMax val="1"/>
          <dgm:chPref val="1"/>
          <dgm:bulletEnabled val="1"/>
        </dgm:presLayoutVars>
      </dgm:prSet>
      <dgm:spPr/>
    </dgm:pt>
    <dgm:pt modelId="{41BD85CC-1EE4-432D-B86D-E27063D0F283}" type="pres">
      <dgm:prSet presAssocID="{FF6A9C1B-D2B4-494D-B00F-306538826823}" presName="L2TextContainerWrapper" presStyleCnt="0">
        <dgm:presLayoutVars>
          <dgm:bulletEnabled val="1"/>
        </dgm:presLayoutVars>
      </dgm:prSet>
      <dgm:spPr/>
    </dgm:pt>
    <dgm:pt modelId="{4241C2DF-4688-458B-92FC-E88F8EB5B727}" type="pres">
      <dgm:prSet presAssocID="{FF6A9C1B-D2B4-494D-B00F-306538826823}" presName="L2TextContainer" presStyleLbl="bgAccFollowNode1" presStyleIdx="1" presStyleCnt="6"/>
      <dgm:spPr/>
    </dgm:pt>
    <dgm:pt modelId="{46C7A9F3-981F-46F0-BDF9-D43B3D47DB59}" type="pres">
      <dgm:prSet presAssocID="{FF6A9C1B-D2B4-494D-B00F-306538826823}" presName="FlexibleEmptyPlaceHolder" presStyleCnt="0"/>
      <dgm:spPr/>
    </dgm:pt>
    <dgm:pt modelId="{6AD29A12-DA2B-43AA-A205-CA9A380DD63A}" type="pres">
      <dgm:prSet presAssocID="{FF6A9C1B-D2B4-494D-B00F-306538826823}" presName="ConnectLine" presStyleLbl="sibTrans1D1" presStyleIdx="1" presStyleCnt="6"/>
      <dgm:spPr/>
    </dgm:pt>
    <dgm:pt modelId="{6F77A33B-AEA4-4BE0-B062-8AF45493154B}" type="pres">
      <dgm:prSet presAssocID="{FF6A9C1B-D2B4-494D-B00F-306538826823}" presName="ConnectorPoint" presStyleLbl="node1" presStyleIdx="1" presStyleCnt="6"/>
      <dgm:spPr>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9231BBD4-DDC0-4C4E-AE02-19A105425976}" type="pres">
      <dgm:prSet presAssocID="{FF6A9C1B-D2B4-494D-B00F-306538826823}" presName="EmptyPlaceHolder" presStyleCnt="0"/>
      <dgm:spPr/>
    </dgm:pt>
    <dgm:pt modelId="{A4101BED-15BE-496A-8BA6-918715C7482A}" type="pres">
      <dgm:prSet presAssocID="{FDAC328B-851F-4CE6-B591-1189B3549ED8}" presName="spaceBetweenRectangles" presStyleCnt="0"/>
      <dgm:spPr/>
    </dgm:pt>
    <dgm:pt modelId="{9047552C-31FA-4B69-8539-2FE15E3CFBAC}" type="pres">
      <dgm:prSet presAssocID="{6DD2EACE-9BB1-4AB5-9224-AB50F9204667}" presName="composite" presStyleCnt="0"/>
      <dgm:spPr/>
    </dgm:pt>
    <dgm:pt modelId="{86104985-793C-4F8B-8A68-F21A35C556D5}" type="pres">
      <dgm:prSet presAssocID="{6DD2EACE-9BB1-4AB5-9224-AB50F9204667}" presName="L1TextContainer" presStyleLbl="alignNode1" presStyleIdx="2" presStyleCnt="6">
        <dgm:presLayoutVars>
          <dgm:chMax val="1"/>
          <dgm:chPref val="1"/>
          <dgm:bulletEnabled val="1"/>
        </dgm:presLayoutVars>
      </dgm:prSet>
      <dgm:spPr/>
    </dgm:pt>
    <dgm:pt modelId="{06800977-E8B2-4F3A-86F8-74DC8B53BE41}" type="pres">
      <dgm:prSet presAssocID="{6DD2EACE-9BB1-4AB5-9224-AB50F9204667}" presName="L2TextContainerWrapper" presStyleCnt="0">
        <dgm:presLayoutVars>
          <dgm:bulletEnabled val="1"/>
        </dgm:presLayoutVars>
      </dgm:prSet>
      <dgm:spPr/>
    </dgm:pt>
    <dgm:pt modelId="{832EC917-97F5-4DB0-ACEE-5ABADD41573A}" type="pres">
      <dgm:prSet presAssocID="{6DD2EACE-9BB1-4AB5-9224-AB50F9204667}" presName="L2TextContainer" presStyleLbl="bgAccFollowNode1" presStyleIdx="2" presStyleCnt="6"/>
      <dgm:spPr/>
    </dgm:pt>
    <dgm:pt modelId="{28FA3266-B934-4B7A-A84D-01879AF92D92}" type="pres">
      <dgm:prSet presAssocID="{6DD2EACE-9BB1-4AB5-9224-AB50F9204667}" presName="FlexibleEmptyPlaceHolder" presStyleCnt="0"/>
      <dgm:spPr/>
    </dgm:pt>
    <dgm:pt modelId="{904EF49E-7298-45AB-9F32-72373C01DF68}" type="pres">
      <dgm:prSet presAssocID="{6DD2EACE-9BB1-4AB5-9224-AB50F9204667}" presName="ConnectLine" presStyleLbl="sibTrans1D1" presStyleIdx="2" presStyleCnt="6"/>
      <dgm:spPr/>
    </dgm:pt>
    <dgm:pt modelId="{F5E61A7D-0B73-44C0-B296-8BD46D925693}" type="pres">
      <dgm:prSet presAssocID="{6DD2EACE-9BB1-4AB5-9224-AB50F9204667}" presName="ConnectorPoint" presStyleLbl="node1" presStyleIdx="2" presStyleCnt="6"/>
      <dgm:spPr>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C5A6A2C1-BACD-4726-8023-D36CFE63EA2B}" type="pres">
      <dgm:prSet presAssocID="{6DD2EACE-9BB1-4AB5-9224-AB50F9204667}" presName="EmptyPlaceHolder" presStyleCnt="0"/>
      <dgm:spPr/>
    </dgm:pt>
    <dgm:pt modelId="{094C308E-32C9-4823-8146-DA39A9FFACDF}" type="pres">
      <dgm:prSet presAssocID="{FFE1116C-1B46-40A4-945D-599521F63BB9}" presName="spaceBetweenRectangles" presStyleCnt="0"/>
      <dgm:spPr/>
    </dgm:pt>
    <dgm:pt modelId="{7D4577CB-AD40-4E27-970C-588E6289A919}" type="pres">
      <dgm:prSet presAssocID="{6C61B958-FE69-46BC-AE1C-68D49AB74B2A}" presName="composite" presStyleCnt="0"/>
      <dgm:spPr/>
    </dgm:pt>
    <dgm:pt modelId="{F7E46E83-08AD-41D4-922F-105DBE73CF05}" type="pres">
      <dgm:prSet presAssocID="{6C61B958-FE69-46BC-AE1C-68D49AB74B2A}" presName="L1TextContainer" presStyleLbl="alignNode1" presStyleIdx="3" presStyleCnt="6">
        <dgm:presLayoutVars>
          <dgm:chMax val="1"/>
          <dgm:chPref val="1"/>
          <dgm:bulletEnabled val="1"/>
        </dgm:presLayoutVars>
      </dgm:prSet>
      <dgm:spPr/>
    </dgm:pt>
    <dgm:pt modelId="{F011CFB3-BFD6-4F8F-86C5-DF0A305F7981}" type="pres">
      <dgm:prSet presAssocID="{6C61B958-FE69-46BC-AE1C-68D49AB74B2A}" presName="L2TextContainerWrapper" presStyleCnt="0">
        <dgm:presLayoutVars>
          <dgm:bulletEnabled val="1"/>
        </dgm:presLayoutVars>
      </dgm:prSet>
      <dgm:spPr/>
    </dgm:pt>
    <dgm:pt modelId="{2DF32178-F238-4818-BE72-08EE113FEFD1}" type="pres">
      <dgm:prSet presAssocID="{6C61B958-FE69-46BC-AE1C-68D49AB74B2A}" presName="L2TextContainer" presStyleLbl="bgAccFollowNode1" presStyleIdx="3" presStyleCnt="6"/>
      <dgm:spPr/>
    </dgm:pt>
    <dgm:pt modelId="{29D4AC48-AB4D-44C9-8E9F-343718177A57}" type="pres">
      <dgm:prSet presAssocID="{6C61B958-FE69-46BC-AE1C-68D49AB74B2A}" presName="FlexibleEmptyPlaceHolder" presStyleCnt="0"/>
      <dgm:spPr/>
    </dgm:pt>
    <dgm:pt modelId="{94E88D09-BE21-46E3-B9C5-C5A32AC3C7BC}" type="pres">
      <dgm:prSet presAssocID="{6C61B958-FE69-46BC-AE1C-68D49AB74B2A}" presName="ConnectLine" presStyleLbl="sibTrans1D1" presStyleIdx="3" presStyleCnt="6"/>
      <dgm:spPr/>
    </dgm:pt>
    <dgm:pt modelId="{D09F3FF4-85D9-4C8E-8C40-9F03F929AE2E}" type="pres">
      <dgm:prSet presAssocID="{6C61B958-FE69-46BC-AE1C-68D49AB74B2A}" presName="ConnectorPoint" presStyleLbl="node1" presStyleIdx="3" presStyleCnt="6"/>
      <dgm:spPr>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9F721428-D555-4748-985B-1C6E56AB6DCF}" type="pres">
      <dgm:prSet presAssocID="{6C61B958-FE69-46BC-AE1C-68D49AB74B2A}" presName="EmptyPlaceHolder" presStyleCnt="0"/>
      <dgm:spPr/>
    </dgm:pt>
    <dgm:pt modelId="{0DEB2D71-8623-4040-80F2-0A64256258CF}" type="pres">
      <dgm:prSet presAssocID="{0C1B7012-15EA-4E7F-BBB9-F344ED123108}" presName="spaceBetweenRectangles" presStyleCnt="0"/>
      <dgm:spPr/>
    </dgm:pt>
    <dgm:pt modelId="{94E771D1-B931-4E41-A03D-8F4F25A26C4F}" type="pres">
      <dgm:prSet presAssocID="{8B4BB70C-CC32-45F0-8CB0-36428335E581}" presName="composite" presStyleCnt="0"/>
      <dgm:spPr/>
    </dgm:pt>
    <dgm:pt modelId="{74CC23C7-17A5-4E56-B91B-2F400405322C}" type="pres">
      <dgm:prSet presAssocID="{8B4BB70C-CC32-45F0-8CB0-36428335E581}" presName="L1TextContainer" presStyleLbl="alignNode1" presStyleIdx="4" presStyleCnt="6" custLinFactNeighborY="-5320">
        <dgm:presLayoutVars>
          <dgm:chMax val="1"/>
          <dgm:chPref val="1"/>
          <dgm:bulletEnabled val="1"/>
        </dgm:presLayoutVars>
      </dgm:prSet>
      <dgm:spPr/>
    </dgm:pt>
    <dgm:pt modelId="{D1C7CADC-FA2C-4744-BE8A-ED50E2E350E3}" type="pres">
      <dgm:prSet presAssocID="{8B4BB70C-CC32-45F0-8CB0-36428335E581}" presName="L2TextContainerWrapper" presStyleCnt="0">
        <dgm:presLayoutVars>
          <dgm:bulletEnabled val="1"/>
        </dgm:presLayoutVars>
      </dgm:prSet>
      <dgm:spPr/>
    </dgm:pt>
    <dgm:pt modelId="{24A155DB-1D5A-4767-B07E-B4C11000D707}" type="pres">
      <dgm:prSet presAssocID="{8B4BB70C-CC32-45F0-8CB0-36428335E581}" presName="L2TextContainer" presStyleLbl="bgAccFollowNode1" presStyleIdx="4" presStyleCnt="6" custScaleY="131923" custLinFactNeighborY="-12732"/>
      <dgm:spPr/>
    </dgm:pt>
    <dgm:pt modelId="{1A0459B2-D141-4F30-AAF3-5AA37F523DB0}" type="pres">
      <dgm:prSet presAssocID="{8B4BB70C-CC32-45F0-8CB0-36428335E581}" presName="FlexibleEmptyPlaceHolder" presStyleCnt="0"/>
      <dgm:spPr/>
    </dgm:pt>
    <dgm:pt modelId="{93F956CD-C57A-4B4E-913F-08B76D509044}" type="pres">
      <dgm:prSet presAssocID="{8B4BB70C-CC32-45F0-8CB0-36428335E581}" presName="ConnectLine" presStyleLbl="sibTrans1D1" presStyleIdx="4" presStyleCnt="6"/>
      <dgm:spPr/>
    </dgm:pt>
    <dgm:pt modelId="{57F1576F-9FF7-4F10-9593-7A6215D03D10}" type="pres">
      <dgm:prSet presAssocID="{8B4BB70C-CC32-45F0-8CB0-36428335E581}" presName="ConnectorPoint" presStyleLbl="node1" presStyleIdx="4" presStyleCnt="6"/>
      <dgm:spPr>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F9302C9-8EFB-4BFF-ABA6-B057FD40E0B4}" type="pres">
      <dgm:prSet presAssocID="{8B4BB70C-CC32-45F0-8CB0-36428335E581}" presName="EmptyPlaceHolder" presStyleCnt="0"/>
      <dgm:spPr/>
    </dgm:pt>
    <dgm:pt modelId="{EC779A52-8FA0-4607-BC3D-A53C2FFC932A}" type="pres">
      <dgm:prSet presAssocID="{4F80CEA4-7EC5-4D4A-A550-8036DEDB5C44}" presName="spaceBetweenRectangles" presStyleCnt="0"/>
      <dgm:spPr/>
    </dgm:pt>
    <dgm:pt modelId="{040786B1-E757-4827-BFEE-D19471909919}" type="pres">
      <dgm:prSet presAssocID="{B6728820-36D6-453E-B254-4F765781C400}" presName="composite" presStyleCnt="0"/>
      <dgm:spPr/>
    </dgm:pt>
    <dgm:pt modelId="{52346405-8DF3-42A7-A52A-DCA45366DF7E}" type="pres">
      <dgm:prSet presAssocID="{B6728820-36D6-453E-B254-4F765781C400}" presName="L1TextContainer" presStyleLbl="alignNode1" presStyleIdx="5" presStyleCnt="6">
        <dgm:presLayoutVars>
          <dgm:chMax val="1"/>
          <dgm:chPref val="1"/>
          <dgm:bulletEnabled val="1"/>
        </dgm:presLayoutVars>
      </dgm:prSet>
      <dgm:spPr/>
    </dgm:pt>
    <dgm:pt modelId="{360E936C-4C74-4748-9FFE-45E368C0E584}" type="pres">
      <dgm:prSet presAssocID="{B6728820-36D6-453E-B254-4F765781C400}" presName="L2TextContainerWrapper" presStyleCnt="0">
        <dgm:presLayoutVars>
          <dgm:bulletEnabled val="1"/>
        </dgm:presLayoutVars>
      </dgm:prSet>
      <dgm:spPr/>
    </dgm:pt>
    <dgm:pt modelId="{101E68EB-BCD7-4AB9-8F86-CA1DC5AF63DC}" type="pres">
      <dgm:prSet presAssocID="{B6728820-36D6-453E-B254-4F765781C400}" presName="L2TextContainer" presStyleLbl="bgAccFollowNode1" presStyleIdx="5" presStyleCnt="6"/>
      <dgm:spPr/>
    </dgm:pt>
    <dgm:pt modelId="{1D009CC3-825B-4044-BE2A-30DD6BDFE072}" type="pres">
      <dgm:prSet presAssocID="{B6728820-36D6-453E-B254-4F765781C400}" presName="FlexibleEmptyPlaceHolder" presStyleCnt="0"/>
      <dgm:spPr/>
    </dgm:pt>
    <dgm:pt modelId="{0C1CBDE1-B297-4DB4-A6CC-EA5776CDC75B}" type="pres">
      <dgm:prSet presAssocID="{B6728820-36D6-453E-B254-4F765781C400}" presName="ConnectLine" presStyleLbl="sibTrans1D1" presStyleIdx="5" presStyleCnt="6"/>
      <dgm:spPr/>
    </dgm:pt>
    <dgm:pt modelId="{CE4CF80E-F486-487E-AA5B-7DD8F32FFA2C}" type="pres">
      <dgm:prSet presAssocID="{B6728820-36D6-453E-B254-4F765781C400}" presName="ConnectorPoint" presStyleLbl="node1" presStyleIdx="5" presStyleCnt="6"/>
      <dgm:spPr>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C54415A-E569-4F53-BA91-0480AE33A29A}" type="pres">
      <dgm:prSet presAssocID="{B6728820-36D6-453E-B254-4F765781C400}" presName="EmptyPlaceHolder" presStyleCnt="0"/>
      <dgm:spPr/>
    </dgm:pt>
  </dgm:ptLst>
  <dgm:cxnLst>
    <dgm:cxn modelId="{7690F90A-749D-4B04-8FD8-C6E3A5A70D62}" type="presOf" srcId="{00F8F828-FCA9-4708-AF0F-15579B614081}" destId="{24A155DB-1D5A-4767-B07E-B4C11000D707}" srcOrd="0" destOrd="0" presId="urn:microsoft.com/office/officeart/2017/3/layout/HorizontalLabelsTimeline"/>
    <dgm:cxn modelId="{C62FE818-C44C-4782-ACD5-EF86B53287F9}" type="presOf" srcId="{72BCFB5C-B650-4553-9FFF-17F6291CC74A}" destId="{D82579EE-DAA7-4230-BE5C-4B6D306CEC3B}" srcOrd="0" destOrd="0" presId="urn:microsoft.com/office/officeart/2017/3/layout/HorizontalLabelsTimeline"/>
    <dgm:cxn modelId="{BF1F1B1C-E880-4296-9344-51896057431A}" srcId="{B6728820-36D6-453E-B254-4F765781C400}" destId="{B606CE2F-A010-427B-9AD6-7FEF6427E2FB}" srcOrd="0" destOrd="0" parTransId="{C3AA9A48-93D1-462D-B51D-A95D84916B61}" sibTransId="{DB7346C0-EC67-49EE-ADFE-9CB5187CF659}"/>
    <dgm:cxn modelId="{AF468B1C-A112-4AA3-AD11-2532D5866485}" srcId="{109E52BF-9765-4631-A0DA-D814EF6ED24B}" destId="{6C61B958-FE69-46BC-AE1C-68D49AB74B2A}" srcOrd="3" destOrd="0" parTransId="{7121E5B9-3BF1-452A-B619-08612299784E}" sibTransId="{0C1B7012-15EA-4E7F-BBB9-F344ED123108}"/>
    <dgm:cxn modelId="{FF990A27-C924-4EA3-88ED-7D519DE0C19A}" type="presOf" srcId="{52A9B2A9-ABE6-4562-91F1-C7151E22EDF9}" destId="{832EC917-97F5-4DB0-ACEE-5ABADD41573A}" srcOrd="0" destOrd="0" presId="urn:microsoft.com/office/officeart/2017/3/layout/HorizontalLabelsTimeline"/>
    <dgm:cxn modelId="{2D34EB31-A082-45E2-8CA4-5C4D12BB453C}" srcId="{109E52BF-9765-4631-A0DA-D814EF6ED24B}" destId="{72BCFB5C-B650-4553-9FFF-17F6291CC74A}" srcOrd="0" destOrd="0" parTransId="{B134793F-09E0-4ECE-B8BC-67A8B561D7D2}" sibTransId="{34C455A5-51E2-47C9-BBFD-5B7863E63E13}"/>
    <dgm:cxn modelId="{61093C60-9F3E-47B9-A1CE-79E663956F19}" type="presOf" srcId="{6DD2EACE-9BB1-4AB5-9224-AB50F9204667}" destId="{86104985-793C-4F8B-8A68-F21A35C556D5}" srcOrd="0" destOrd="0" presId="urn:microsoft.com/office/officeart/2017/3/layout/HorizontalLabelsTimeline"/>
    <dgm:cxn modelId="{3985484D-F055-487A-A814-FB1BDEDD29E5}" srcId="{6C61B958-FE69-46BC-AE1C-68D49AB74B2A}" destId="{07145628-DB9B-4136-8284-8A90FA80A391}" srcOrd="0" destOrd="0" parTransId="{52A44942-3A6E-4337-BB70-DB931F0ABFA2}" sibTransId="{F99A87DE-5870-41EE-A061-83C408149B90}"/>
    <dgm:cxn modelId="{73B1D66D-CEEC-47A6-B896-FEDFE14F34F9}" srcId="{109E52BF-9765-4631-A0DA-D814EF6ED24B}" destId="{FF6A9C1B-D2B4-494D-B00F-306538826823}" srcOrd="1" destOrd="0" parTransId="{185D8984-9914-4A7A-9D0A-F6DE797CF687}" sibTransId="{FDAC328B-851F-4CE6-B591-1189B3549ED8}"/>
    <dgm:cxn modelId="{EEC7E653-213D-4BA0-B0B6-A09C18C7C462}" type="presOf" srcId="{6C61B958-FE69-46BC-AE1C-68D49AB74B2A}" destId="{F7E46E83-08AD-41D4-922F-105DBE73CF05}" srcOrd="0" destOrd="0" presId="urn:microsoft.com/office/officeart/2017/3/layout/HorizontalLabelsTimeline"/>
    <dgm:cxn modelId="{63BA4790-54E2-469D-9128-6696298A0BD6}" srcId="{FF6A9C1B-D2B4-494D-B00F-306538826823}" destId="{67B08F39-2532-4E21-BC46-5760D43A83A1}" srcOrd="0" destOrd="0" parTransId="{68BEB999-8EE1-4E49-BD15-B0651F4C157C}" sibTransId="{BC7238D9-FA5B-418D-A32D-911B236DC3CC}"/>
    <dgm:cxn modelId="{7E9901A8-AB27-4E95-9E28-B0C1AFAAFE0A}" srcId="{109E52BF-9765-4631-A0DA-D814EF6ED24B}" destId="{8B4BB70C-CC32-45F0-8CB0-36428335E581}" srcOrd="4" destOrd="0" parTransId="{B3A3724C-462A-49AE-BFB2-850A84121619}" sibTransId="{4F80CEA4-7EC5-4D4A-A550-8036DEDB5C44}"/>
    <dgm:cxn modelId="{BC9E9FAB-D8FA-42AF-BF5C-89A61D54E333}" srcId="{6DD2EACE-9BB1-4AB5-9224-AB50F9204667}" destId="{52A9B2A9-ABE6-4562-91F1-C7151E22EDF9}" srcOrd="0" destOrd="0" parTransId="{0E52BC98-FB25-473A-8131-6E288C87A72A}" sibTransId="{3834EBA3-F515-499A-90EB-9D4EE72B7584}"/>
    <dgm:cxn modelId="{658E86AC-7624-405A-BC17-80C35A59A963}" srcId="{72BCFB5C-B650-4553-9FFF-17F6291CC74A}" destId="{7A2DE935-8EF4-46E8-A6C2-E7E77A9829DF}" srcOrd="0" destOrd="0" parTransId="{BA4D5CEC-3830-4FC0-BB27-EE3078168FFF}" sibTransId="{E9943DE5-84C3-4425-899A-57D85231221A}"/>
    <dgm:cxn modelId="{518C07AE-4065-4E58-9025-FF4B3A715891}" type="presOf" srcId="{FF6A9C1B-D2B4-494D-B00F-306538826823}" destId="{A4666255-FF1F-4C37-9CB8-EDD556049E2C}" srcOrd="0" destOrd="0" presId="urn:microsoft.com/office/officeart/2017/3/layout/HorizontalLabelsTimeline"/>
    <dgm:cxn modelId="{3DCE93B9-EE61-49D5-8094-C1AA12E3F134}" srcId="{8B4BB70C-CC32-45F0-8CB0-36428335E581}" destId="{00F8F828-FCA9-4708-AF0F-15579B614081}" srcOrd="0" destOrd="0" parTransId="{32F8D3DB-75C0-4BB7-8525-C0A2DB1D80D5}" sibTransId="{0892CE66-9EEB-4CE0-80C2-47A17BFF2B7F}"/>
    <dgm:cxn modelId="{6D414AC4-F231-4AD5-B3E8-3B8B94688951}" type="presOf" srcId="{B6728820-36D6-453E-B254-4F765781C400}" destId="{52346405-8DF3-42A7-A52A-DCA45366DF7E}" srcOrd="0" destOrd="0" presId="urn:microsoft.com/office/officeart/2017/3/layout/HorizontalLabelsTimeline"/>
    <dgm:cxn modelId="{50CC20CA-D48B-4284-9CB6-A1EFF13B67AF}" type="presOf" srcId="{7A2DE935-8EF4-46E8-A6C2-E7E77A9829DF}" destId="{6915437B-561A-4332-922E-F32A8B6706E9}" srcOrd="0" destOrd="0" presId="urn:microsoft.com/office/officeart/2017/3/layout/HorizontalLabelsTimeline"/>
    <dgm:cxn modelId="{37C9EFCA-A9C3-4F8F-9C85-C8A9DF5DE066}" type="presOf" srcId="{07145628-DB9B-4136-8284-8A90FA80A391}" destId="{2DF32178-F238-4818-BE72-08EE113FEFD1}" srcOrd="0" destOrd="0" presId="urn:microsoft.com/office/officeart/2017/3/layout/HorizontalLabelsTimeline"/>
    <dgm:cxn modelId="{0BF972CD-FD37-4F90-B050-FB28688AD532}" type="presOf" srcId="{109E52BF-9765-4631-A0DA-D814EF6ED24B}" destId="{66324BEA-4D8D-4B9A-8253-0EF82E7F3EC9}" srcOrd="0" destOrd="0" presId="urn:microsoft.com/office/officeart/2017/3/layout/HorizontalLabelsTimeline"/>
    <dgm:cxn modelId="{F04F62E1-3FAB-42AA-9ECB-143F59E85001}" type="presOf" srcId="{B606CE2F-A010-427B-9AD6-7FEF6427E2FB}" destId="{101E68EB-BCD7-4AB9-8F86-CA1DC5AF63DC}" srcOrd="0" destOrd="0" presId="urn:microsoft.com/office/officeart/2017/3/layout/HorizontalLabelsTimeline"/>
    <dgm:cxn modelId="{B3BA2BE6-9074-4847-9E89-A65AC017AF01}" srcId="{109E52BF-9765-4631-A0DA-D814EF6ED24B}" destId="{B6728820-36D6-453E-B254-4F765781C400}" srcOrd="5" destOrd="0" parTransId="{33CB56FD-F1AB-41FC-97CC-1CBCE30EC46C}" sibTransId="{80D7DB9E-743E-4FB6-A18F-12C9C5CD14EB}"/>
    <dgm:cxn modelId="{6BF635E7-3DA1-49FB-A2EC-DB856BEFDCF1}" type="presOf" srcId="{67B08F39-2532-4E21-BC46-5760D43A83A1}" destId="{4241C2DF-4688-458B-92FC-E88F8EB5B727}" srcOrd="0" destOrd="0" presId="urn:microsoft.com/office/officeart/2017/3/layout/HorizontalLabelsTimeline"/>
    <dgm:cxn modelId="{9327E3F2-2D21-40E7-93F2-1F3496D0C595}" type="presOf" srcId="{8B4BB70C-CC32-45F0-8CB0-36428335E581}" destId="{74CC23C7-17A5-4E56-B91B-2F400405322C}" srcOrd="0" destOrd="0" presId="urn:microsoft.com/office/officeart/2017/3/layout/HorizontalLabelsTimeline"/>
    <dgm:cxn modelId="{32F789F5-53E7-476F-A106-4256C49FD42E}" srcId="{109E52BF-9765-4631-A0DA-D814EF6ED24B}" destId="{6DD2EACE-9BB1-4AB5-9224-AB50F9204667}" srcOrd="2" destOrd="0" parTransId="{C46BAED0-CB0C-4D2A-9CCE-3C844BDDDACD}" sibTransId="{FFE1116C-1B46-40A4-945D-599521F63BB9}"/>
    <dgm:cxn modelId="{6B4BA418-ACE0-4B40-BF3A-5422E4E42408}" type="presParOf" srcId="{66324BEA-4D8D-4B9A-8253-0EF82E7F3EC9}" destId="{70E20C96-90FD-4EF7-B61F-47BDAC390118}" srcOrd="0" destOrd="0" presId="urn:microsoft.com/office/officeart/2017/3/layout/HorizontalLabelsTimeline"/>
    <dgm:cxn modelId="{99B7B0F2-AA0D-447A-A802-A7149C196C19}" type="presParOf" srcId="{66324BEA-4D8D-4B9A-8253-0EF82E7F3EC9}" destId="{62007DBE-2409-4175-A550-E9092B23554E}" srcOrd="1" destOrd="0" presId="urn:microsoft.com/office/officeart/2017/3/layout/HorizontalLabelsTimeline"/>
    <dgm:cxn modelId="{7B12CF24-C6D1-45D0-9F60-46C650967EA3}" type="presParOf" srcId="{62007DBE-2409-4175-A550-E9092B23554E}" destId="{7097639C-A7E3-4321-9DC8-142D24F9786C}" srcOrd="0" destOrd="0" presId="urn:microsoft.com/office/officeart/2017/3/layout/HorizontalLabelsTimeline"/>
    <dgm:cxn modelId="{21B5DB79-1FF8-46C1-999A-AE6BFDEA64F0}" type="presParOf" srcId="{7097639C-A7E3-4321-9DC8-142D24F9786C}" destId="{D82579EE-DAA7-4230-BE5C-4B6D306CEC3B}" srcOrd="0" destOrd="0" presId="urn:microsoft.com/office/officeart/2017/3/layout/HorizontalLabelsTimeline"/>
    <dgm:cxn modelId="{EA6E16E6-3318-473F-B856-CCFB381B4724}" type="presParOf" srcId="{7097639C-A7E3-4321-9DC8-142D24F9786C}" destId="{C22D5AE3-4B10-481F-860A-206F6845AE0D}" srcOrd="1" destOrd="0" presId="urn:microsoft.com/office/officeart/2017/3/layout/HorizontalLabelsTimeline"/>
    <dgm:cxn modelId="{DBCE3B11-7B66-46B9-8D98-C17C22DC77BA}" type="presParOf" srcId="{C22D5AE3-4B10-481F-860A-206F6845AE0D}" destId="{6915437B-561A-4332-922E-F32A8B6706E9}" srcOrd="0" destOrd="0" presId="urn:microsoft.com/office/officeart/2017/3/layout/HorizontalLabelsTimeline"/>
    <dgm:cxn modelId="{DA2A0D41-E87A-42B8-9E2A-8B6DBB212C45}" type="presParOf" srcId="{C22D5AE3-4B10-481F-860A-206F6845AE0D}" destId="{C1F7CCF4-B78F-4E17-AC4B-C1A2877E81E7}" srcOrd="1" destOrd="0" presId="urn:microsoft.com/office/officeart/2017/3/layout/HorizontalLabelsTimeline"/>
    <dgm:cxn modelId="{9178CB6C-D0C9-4AF7-A323-F32EC36E62DD}" type="presParOf" srcId="{7097639C-A7E3-4321-9DC8-142D24F9786C}" destId="{FD9A4B0B-1CD8-435A-9B6A-CB4654C2E5D0}" srcOrd="2" destOrd="0" presId="urn:microsoft.com/office/officeart/2017/3/layout/HorizontalLabelsTimeline"/>
    <dgm:cxn modelId="{46D403CE-4B0D-413C-86D3-85230AF5DE17}" type="presParOf" srcId="{7097639C-A7E3-4321-9DC8-142D24F9786C}" destId="{08B6636B-7545-4FB9-BA73-43E13F76022C}" srcOrd="3" destOrd="0" presId="urn:microsoft.com/office/officeart/2017/3/layout/HorizontalLabelsTimeline"/>
    <dgm:cxn modelId="{6A117133-5915-4C80-ADBC-F489933D5421}" type="presParOf" srcId="{7097639C-A7E3-4321-9DC8-142D24F9786C}" destId="{35F22807-A3DD-4740-A7EB-56E70FED9976}" srcOrd="4" destOrd="0" presId="urn:microsoft.com/office/officeart/2017/3/layout/HorizontalLabelsTimeline"/>
    <dgm:cxn modelId="{E74834BF-7F9D-4410-BA60-D6459262681C}" type="presParOf" srcId="{62007DBE-2409-4175-A550-E9092B23554E}" destId="{6C7AAEE6-8123-4BFD-A332-1E8C4C3CA142}" srcOrd="1" destOrd="0" presId="urn:microsoft.com/office/officeart/2017/3/layout/HorizontalLabelsTimeline"/>
    <dgm:cxn modelId="{8A6D2430-A4AB-4790-81BE-AEC8C741BE72}" type="presParOf" srcId="{62007DBE-2409-4175-A550-E9092B23554E}" destId="{D5C7D247-4E5A-4644-8B4C-B700F90F12F9}" srcOrd="2" destOrd="0" presId="urn:microsoft.com/office/officeart/2017/3/layout/HorizontalLabelsTimeline"/>
    <dgm:cxn modelId="{0E22E2BB-6DED-4635-935E-E8EF7AEACF44}" type="presParOf" srcId="{D5C7D247-4E5A-4644-8B4C-B700F90F12F9}" destId="{A4666255-FF1F-4C37-9CB8-EDD556049E2C}" srcOrd="0" destOrd="0" presId="urn:microsoft.com/office/officeart/2017/3/layout/HorizontalLabelsTimeline"/>
    <dgm:cxn modelId="{728BA335-9532-40FD-BAD5-E92172909D86}" type="presParOf" srcId="{D5C7D247-4E5A-4644-8B4C-B700F90F12F9}" destId="{41BD85CC-1EE4-432D-B86D-E27063D0F283}" srcOrd="1" destOrd="0" presId="urn:microsoft.com/office/officeart/2017/3/layout/HorizontalLabelsTimeline"/>
    <dgm:cxn modelId="{35382B0E-E880-44E1-861C-AA9A8AD79CBF}" type="presParOf" srcId="{41BD85CC-1EE4-432D-B86D-E27063D0F283}" destId="{4241C2DF-4688-458B-92FC-E88F8EB5B727}" srcOrd="0" destOrd="0" presId="urn:microsoft.com/office/officeart/2017/3/layout/HorizontalLabelsTimeline"/>
    <dgm:cxn modelId="{07F05F7C-19A6-451D-9382-4BD076717A42}" type="presParOf" srcId="{41BD85CC-1EE4-432D-B86D-E27063D0F283}" destId="{46C7A9F3-981F-46F0-BDF9-D43B3D47DB59}" srcOrd="1" destOrd="0" presId="urn:microsoft.com/office/officeart/2017/3/layout/HorizontalLabelsTimeline"/>
    <dgm:cxn modelId="{3D11FEF2-D573-45A0-BAB7-2A9B581BE1E8}" type="presParOf" srcId="{D5C7D247-4E5A-4644-8B4C-B700F90F12F9}" destId="{6AD29A12-DA2B-43AA-A205-CA9A380DD63A}" srcOrd="2" destOrd="0" presId="urn:microsoft.com/office/officeart/2017/3/layout/HorizontalLabelsTimeline"/>
    <dgm:cxn modelId="{A61BF2F6-82B1-4779-8089-5BF172754CA7}" type="presParOf" srcId="{D5C7D247-4E5A-4644-8B4C-B700F90F12F9}" destId="{6F77A33B-AEA4-4BE0-B062-8AF45493154B}" srcOrd="3" destOrd="0" presId="urn:microsoft.com/office/officeart/2017/3/layout/HorizontalLabelsTimeline"/>
    <dgm:cxn modelId="{E2768DCC-1670-440C-8FA6-51F7BCC232D1}" type="presParOf" srcId="{D5C7D247-4E5A-4644-8B4C-B700F90F12F9}" destId="{9231BBD4-DDC0-4C4E-AE02-19A105425976}" srcOrd="4" destOrd="0" presId="urn:microsoft.com/office/officeart/2017/3/layout/HorizontalLabelsTimeline"/>
    <dgm:cxn modelId="{68E3A2D7-4B09-48FB-8658-8D7D3B16E0E3}" type="presParOf" srcId="{62007DBE-2409-4175-A550-E9092B23554E}" destId="{A4101BED-15BE-496A-8BA6-918715C7482A}" srcOrd="3" destOrd="0" presId="urn:microsoft.com/office/officeart/2017/3/layout/HorizontalLabelsTimeline"/>
    <dgm:cxn modelId="{31851C86-7DE8-4A75-BF04-20EBF5D0F335}" type="presParOf" srcId="{62007DBE-2409-4175-A550-E9092B23554E}" destId="{9047552C-31FA-4B69-8539-2FE15E3CFBAC}" srcOrd="4" destOrd="0" presId="urn:microsoft.com/office/officeart/2017/3/layout/HorizontalLabelsTimeline"/>
    <dgm:cxn modelId="{5B585C86-1CC6-45C1-A8CE-4EBF33849CCD}" type="presParOf" srcId="{9047552C-31FA-4B69-8539-2FE15E3CFBAC}" destId="{86104985-793C-4F8B-8A68-F21A35C556D5}" srcOrd="0" destOrd="0" presId="urn:microsoft.com/office/officeart/2017/3/layout/HorizontalLabelsTimeline"/>
    <dgm:cxn modelId="{D9521898-E2DD-4E24-9A56-E2F98AC9F99B}" type="presParOf" srcId="{9047552C-31FA-4B69-8539-2FE15E3CFBAC}" destId="{06800977-E8B2-4F3A-86F8-74DC8B53BE41}" srcOrd="1" destOrd="0" presId="urn:microsoft.com/office/officeart/2017/3/layout/HorizontalLabelsTimeline"/>
    <dgm:cxn modelId="{36CBE72C-4517-45C5-813D-0A52DC5DF78E}" type="presParOf" srcId="{06800977-E8B2-4F3A-86F8-74DC8B53BE41}" destId="{832EC917-97F5-4DB0-ACEE-5ABADD41573A}" srcOrd="0" destOrd="0" presId="urn:microsoft.com/office/officeart/2017/3/layout/HorizontalLabelsTimeline"/>
    <dgm:cxn modelId="{D1C328FD-2BA0-4643-8EED-869690AFF192}" type="presParOf" srcId="{06800977-E8B2-4F3A-86F8-74DC8B53BE41}" destId="{28FA3266-B934-4B7A-A84D-01879AF92D92}" srcOrd="1" destOrd="0" presId="urn:microsoft.com/office/officeart/2017/3/layout/HorizontalLabelsTimeline"/>
    <dgm:cxn modelId="{A12C0160-71ED-4E95-9F30-07E42E6FCE0D}" type="presParOf" srcId="{9047552C-31FA-4B69-8539-2FE15E3CFBAC}" destId="{904EF49E-7298-45AB-9F32-72373C01DF68}" srcOrd="2" destOrd="0" presId="urn:microsoft.com/office/officeart/2017/3/layout/HorizontalLabelsTimeline"/>
    <dgm:cxn modelId="{B840797F-BD43-4530-BE91-37D58C44348B}" type="presParOf" srcId="{9047552C-31FA-4B69-8539-2FE15E3CFBAC}" destId="{F5E61A7D-0B73-44C0-B296-8BD46D925693}" srcOrd="3" destOrd="0" presId="urn:microsoft.com/office/officeart/2017/3/layout/HorizontalLabelsTimeline"/>
    <dgm:cxn modelId="{72A56EAC-BDA6-4720-8FC5-A1944C59349B}" type="presParOf" srcId="{9047552C-31FA-4B69-8539-2FE15E3CFBAC}" destId="{C5A6A2C1-BACD-4726-8023-D36CFE63EA2B}" srcOrd="4" destOrd="0" presId="urn:microsoft.com/office/officeart/2017/3/layout/HorizontalLabelsTimeline"/>
    <dgm:cxn modelId="{DB802C20-AF2E-4B1A-824A-05C587D69193}" type="presParOf" srcId="{62007DBE-2409-4175-A550-E9092B23554E}" destId="{094C308E-32C9-4823-8146-DA39A9FFACDF}" srcOrd="5" destOrd="0" presId="urn:microsoft.com/office/officeart/2017/3/layout/HorizontalLabelsTimeline"/>
    <dgm:cxn modelId="{AC8DAF1F-BE63-4B5B-B50D-2F435724BA24}" type="presParOf" srcId="{62007DBE-2409-4175-A550-E9092B23554E}" destId="{7D4577CB-AD40-4E27-970C-588E6289A919}" srcOrd="6" destOrd="0" presId="urn:microsoft.com/office/officeart/2017/3/layout/HorizontalLabelsTimeline"/>
    <dgm:cxn modelId="{45544F0F-3889-4279-8EEA-280D4ED6C9ED}" type="presParOf" srcId="{7D4577CB-AD40-4E27-970C-588E6289A919}" destId="{F7E46E83-08AD-41D4-922F-105DBE73CF05}" srcOrd="0" destOrd="0" presId="urn:microsoft.com/office/officeart/2017/3/layout/HorizontalLabelsTimeline"/>
    <dgm:cxn modelId="{53D222BC-597C-45EC-9B90-5CE474A6111F}" type="presParOf" srcId="{7D4577CB-AD40-4E27-970C-588E6289A919}" destId="{F011CFB3-BFD6-4F8F-86C5-DF0A305F7981}" srcOrd="1" destOrd="0" presId="urn:microsoft.com/office/officeart/2017/3/layout/HorizontalLabelsTimeline"/>
    <dgm:cxn modelId="{71D496EB-6ACA-45B6-BF28-B20543487399}" type="presParOf" srcId="{F011CFB3-BFD6-4F8F-86C5-DF0A305F7981}" destId="{2DF32178-F238-4818-BE72-08EE113FEFD1}" srcOrd="0" destOrd="0" presId="urn:microsoft.com/office/officeart/2017/3/layout/HorizontalLabelsTimeline"/>
    <dgm:cxn modelId="{4224BE56-43B4-4921-BD9F-0FD5117E1C9B}" type="presParOf" srcId="{F011CFB3-BFD6-4F8F-86C5-DF0A305F7981}" destId="{29D4AC48-AB4D-44C9-8E9F-343718177A57}" srcOrd="1" destOrd="0" presId="urn:microsoft.com/office/officeart/2017/3/layout/HorizontalLabelsTimeline"/>
    <dgm:cxn modelId="{2234A832-42FE-4F64-979B-F95F3251AEDD}" type="presParOf" srcId="{7D4577CB-AD40-4E27-970C-588E6289A919}" destId="{94E88D09-BE21-46E3-B9C5-C5A32AC3C7BC}" srcOrd="2" destOrd="0" presId="urn:microsoft.com/office/officeart/2017/3/layout/HorizontalLabelsTimeline"/>
    <dgm:cxn modelId="{30F87CD4-6AB4-45F2-9DFD-B0758C84518A}" type="presParOf" srcId="{7D4577CB-AD40-4E27-970C-588E6289A919}" destId="{D09F3FF4-85D9-4C8E-8C40-9F03F929AE2E}" srcOrd="3" destOrd="0" presId="urn:microsoft.com/office/officeart/2017/3/layout/HorizontalLabelsTimeline"/>
    <dgm:cxn modelId="{4D248933-3EED-448E-8CBA-A14BFA5F5904}" type="presParOf" srcId="{7D4577CB-AD40-4E27-970C-588E6289A919}" destId="{9F721428-D555-4748-985B-1C6E56AB6DCF}" srcOrd="4" destOrd="0" presId="urn:microsoft.com/office/officeart/2017/3/layout/HorizontalLabelsTimeline"/>
    <dgm:cxn modelId="{EB14A878-5B5E-4942-89A5-B7CAD501CFA5}" type="presParOf" srcId="{62007DBE-2409-4175-A550-E9092B23554E}" destId="{0DEB2D71-8623-4040-80F2-0A64256258CF}" srcOrd="7" destOrd="0" presId="urn:microsoft.com/office/officeart/2017/3/layout/HorizontalLabelsTimeline"/>
    <dgm:cxn modelId="{5BF44BFA-D83B-400A-966C-EDD2C9D70298}" type="presParOf" srcId="{62007DBE-2409-4175-A550-E9092B23554E}" destId="{94E771D1-B931-4E41-A03D-8F4F25A26C4F}" srcOrd="8" destOrd="0" presId="urn:microsoft.com/office/officeart/2017/3/layout/HorizontalLabelsTimeline"/>
    <dgm:cxn modelId="{EB5D206C-B0E9-4805-BCB2-D737C0C90312}" type="presParOf" srcId="{94E771D1-B931-4E41-A03D-8F4F25A26C4F}" destId="{74CC23C7-17A5-4E56-B91B-2F400405322C}" srcOrd="0" destOrd="0" presId="urn:microsoft.com/office/officeart/2017/3/layout/HorizontalLabelsTimeline"/>
    <dgm:cxn modelId="{E75DD738-BD99-4BD8-AA02-837D3CACA6EC}" type="presParOf" srcId="{94E771D1-B931-4E41-A03D-8F4F25A26C4F}" destId="{D1C7CADC-FA2C-4744-BE8A-ED50E2E350E3}" srcOrd="1" destOrd="0" presId="urn:microsoft.com/office/officeart/2017/3/layout/HorizontalLabelsTimeline"/>
    <dgm:cxn modelId="{5C4AA5C6-47EA-4750-BD14-FD52581DE995}" type="presParOf" srcId="{D1C7CADC-FA2C-4744-BE8A-ED50E2E350E3}" destId="{24A155DB-1D5A-4767-B07E-B4C11000D707}" srcOrd="0" destOrd="0" presId="urn:microsoft.com/office/officeart/2017/3/layout/HorizontalLabelsTimeline"/>
    <dgm:cxn modelId="{BAC60D2E-C939-4E09-AB1C-13F8D6506078}" type="presParOf" srcId="{D1C7CADC-FA2C-4744-BE8A-ED50E2E350E3}" destId="{1A0459B2-D141-4F30-AAF3-5AA37F523DB0}" srcOrd="1" destOrd="0" presId="urn:microsoft.com/office/officeart/2017/3/layout/HorizontalLabelsTimeline"/>
    <dgm:cxn modelId="{B88BBC9C-4537-4F45-8F7B-E42593BE517F}" type="presParOf" srcId="{94E771D1-B931-4E41-A03D-8F4F25A26C4F}" destId="{93F956CD-C57A-4B4E-913F-08B76D509044}" srcOrd="2" destOrd="0" presId="urn:microsoft.com/office/officeart/2017/3/layout/HorizontalLabelsTimeline"/>
    <dgm:cxn modelId="{DACC708B-732F-4F97-BCD3-572734D8696A}" type="presParOf" srcId="{94E771D1-B931-4E41-A03D-8F4F25A26C4F}" destId="{57F1576F-9FF7-4F10-9593-7A6215D03D10}" srcOrd="3" destOrd="0" presId="urn:microsoft.com/office/officeart/2017/3/layout/HorizontalLabelsTimeline"/>
    <dgm:cxn modelId="{046A08E8-4968-4C55-979C-8D2AA6865E80}" type="presParOf" srcId="{94E771D1-B931-4E41-A03D-8F4F25A26C4F}" destId="{EF9302C9-8EFB-4BFF-ABA6-B057FD40E0B4}" srcOrd="4" destOrd="0" presId="urn:microsoft.com/office/officeart/2017/3/layout/HorizontalLabelsTimeline"/>
    <dgm:cxn modelId="{84AB50D1-3E76-4098-8C42-9B051FFB84F2}" type="presParOf" srcId="{62007DBE-2409-4175-A550-E9092B23554E}" destId="{EC779A52-8FA0-4607-BC3D-A53C2FFC932A}" srcOrd="9" destOrd="0" presId="urn:microsoft.com/office/officeart/2017/3/layout/HorizontalLabelsTimeline"/>
    <dgm:cxn modelId="{485EB31D-4E2E-4C67-9B29-97252A6FAC1C}" type="presParOf" srcId="{62007DBE-2409-4175-A550-E9092B23554E}" destId="{040786B1-E757-4827-BFEE-D19471909919}" srcOrd="10" destOrd="0" presId="urn:microsoft.com/office/officeart/2017/3/layout/HorizontalLabelsTimeline"/>
    <dgm:cxn modelId="{7A95ECBA-50DB-466B-A13A-A15AAECA08C9}" type="presParOf" srcId="{040786B1-E757-4827-BFEE-D19471909919}" destId="{52346405-8DF3-42A7-A52A-DCA45366DF7E}" srcOrd="0" destOrd="0" presId="urn:microsoft.com/office/officeart/2017/3/layout/HorizontalLabelsTimeline"/>
    <dgm:cxn modelId="{CA420BE4-1DA8-4D27-8905-BE90C254E79D}" type="presParOf" srcId="{040786B1-E757-4827-BFEE-D19471909919}" destId="{360E936C-4C74-4748-9FFE-45E368C0E584}" srcOrd="1" destOrd="0" presId="urn:microsoft.com/office/officeart/2017/3/layout/HorizontalLabelsTimeline"/>
    <dgm:cxn modelId="{3CDA8D44-8E69-40F0-A630-6191C15A5B37}" type="presParOf" srcId="{360E936C-4C74-4748-9FFE-45E368C0E584}" destId="{101E68EB-BCD7-4AB9-8F86-CA1DC5AF63DC}" srcOrd="0" destOrd="0" presId="urn:microsoft.com/office/officeart/2017/3/layout/HorizontalLabelsTimeline"/>
    <dgm:cxn modelId="{5EF653DD-191B-45AC-A89F-68F950EB4CAF}" type="presParOf" srcId="{360E936C-4C74-4748-9FFE-45E368C0E584}" destId="{1D009CC3-825B-4044-BE2A-30DD6BDFE072}" srcOrd="1" destOrd="0" presId="urn:microsoft.com/office/officeart/2017/3/layout/HorizontalLabelsTimeline"/>
    <dgm:cxn modelId="{ECDF50EC-5210-4654-ADBD-F4B8F4B1F327}" type="presParOf" srcId="{040786B1-E757-4827-BFEE-D19471909919}" destId="{0C1CBDE1-B297-4DB4-A6CC-EA5776CDC75B}" srcOrd="2" destOrd="0" presId="urn:microsoft.com/office/officeart/2017/3/layout/HorizontalLabelsTimeline"/>
    <dgm:cxn modelId="{DFFDE473-57D4-4181-A465-0436F537E4C7}" type="presParOf" srcId="{040786B1-E757-4827-BFEE-D19471909919}" destId="{CE4CF80E-F486-487E-AA5B-7DD8F32FFA2C}" srcOrd="3" destOrd="0" presId="urn:microsoft.com/office/officeart/2017/3/layout/HorizontalLabelsTimeline"/>
    <dgm:cxn modelId="{586DBC3E-14CC-4E30-B95D-8946063A23DC}" type="presParOf" srcId="{040786B1-E757-4827-BFEE-D19471909919}" destId="{EC54415A-E569-4F53-BA91-0480AE33A29A}" srcOrd="4" destOrd="0" presId="urn:microsoft.com/office/officeart/2017/3/layout/HorizontalLabels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358F3F-A607-47AC-A257-257B350E7A6C}" type="doc">
      <dgm:prSet loTypeId="urn:microsoft.com/office/officeart/2005/8/layout/venn1" loCatId="relationship" qsTypeId="urn:microsoft.com/office/officeart/2005/8/quickstyle/simple1" qsCatId="simple" csTypeId="urn:microsoft.com/office/officeart/2005/8/colors/colorful1" csCatId="colorful" phldr="1"/>
      <dgm:spPr/>
    </dgm:pt>
    <dgm:pt modelId="{29DB337A-062A-4C09-A20A-F2E1D4191CC6}">
      <dgm:prSet phldrT="[Text]" custT="1"/>
      <dgm:spPr/>
      <dgm:t>
        <a:bodyPr/>
        <a:lstStyle/>
        <a:p>
          <a:r>
            <a:rPr lang="en-GB" sz="1600" b="1" dirty="0"/>
            <a:t>Developmental factors</a:t>
          </a:r>
        </a:p>
      </dgm:t>
    </dgm:pt>
    <dgm:pt modelId="{A649CE14-8B3F-45B5-9465-68D05B6CFAE8}" type="parTrans" cxnId="{8CCE54B3-7B9B-4080-B9D3-1B09DD325274}">
      <dgm:prSet/>
      <dgm:spPr/>
      <dgm:t>
        <a:bodyPr/>
        <a:lstStyle/>
        <a:p>
          <a:endParaRPr lang="en-GB"/>
        </a:p>
      </dgm:t>
    </dgm:pt>
    <dgm:pt modelId="{D1795AA9-2DC6-4A9D-B794-CFA038654FC5}" type="sibTrans" cxnId="{8CCE54B3-7B9B-4080-B9D3-1B09DD325274}">
      <dgm:prSet/>
      <dgm:spPr/>
      <dgm:t>
        <a:bodyPr/>
        <a:lstStyle/>
        <a:p>
          <a:endParaRPr lang="en-GB"/>
        </a:p>
      </dgm:t>
    </dgm:pt>
    <dgm:pt modelId="{3D9C5AE2-154F-4D63-8257-8CFB9D3BCE8E}">
      <dgm:prSet phldrT="[Text]" custT="1"/>
      <dgm:spPr/>
      <dgm:t>
        <a:bodyPr/>
        <a:lstStyle/>
        <a:p>
          <a:r>
            <a:rPr lang="en-GB" sz="1600" b="1" dirty="0"/>
            <a:t>Acute, dynamic factors</a:t>
          </a:r>
        </a:p>
      </dgm:t>
    </dgm:pt>
    <dgm:pt modelId="{D1ED4967-A741-4A42-96F2-E9C603B8D0E3}" type="parTrans" cxnId="{DC499042-452A-4BD9-8184-B99D4362B154}">
      <dgm:prSet/>
      <dgm:spPr/>
      <dgm:t>
        <a:bodyPr/>
        <a:lstStyle/>
        <a:p>
          <a:endParaRPr lang="en-GB"/>
        </a:p>
      </dgm:t>
    </dgm:pt>
    <dgm:pt modelId="{33E07FD4-361B-43C2-AE22-DD9B02762E64}" type="sibTrans" cxnId="{DC499042-452A-4BD9-8184-B99D4362B154}">
      <dgm:prSet/>
      <dgm:spPr/>
      <dgm:t>
        <a:bodyPr/>
        <a:lstStyle/>
        <a:p>
          <a:endParaRPr lang="en-GB"/>
        </a:p>
      </dgm:t>
    </dgm:pt>
    <dgm:pt modelId="{C1516CF6-032E-4ABE-B121-86912ED221EF}">
      <dgm:prSet phldrT="[Text]" custT="1"/>
      <dgm:spPr/>
      <dgm:t>
        <a:bodyPr/>
        <a:lstStyle/>
        <a:p>
          <a:r>
            <a:rPr lang="en-GB" sz="1600" b="1" dirty="0"/>
            <a:t>Context </a:t>
          </a:r>
        </a:p>
      </dgm:t>
    </dgm:pt>
    <dgm:pt modelId="{8A615E5D-04B1-4D60-B8C5-363797766DD6}" type="parTrans" cxnId="{4C536D86-297A-4270-874B-789C725E6BAE}">
      <dgm:prSet/>
      <dgm:spPr/>
      <dgm:t>
        <a:bodyPr/>
        <a:lstStyle/>
        <a:p>
          <a:endParaRPr lang="en-GB"/>
        </a:p>
      </dgm:t>
    </dgm:pt>
    <dgm:pt modelId="{267CE306-658B-467A-82FE-86C9C4E4E1DF}" type="sibTrans" cxnId="{4C536D86-297A-4270-874B-789C725E6BAE}">
      <dgm:prSet/>
      <dgm:spPr/>
      <dgm:t>
        <a:bodyPr/>
        <a:lstStyle/>
        <a:p>
          <a:endParaRPr lang="en-GB"/>
        </a:p>
      </dgm:t>
    </dgm:pt>
    <dgm:pt modelId="{2A0C288F-5F14-4953-AEB6-0F298F7032E8}">
      <dgm:prSet phldrT="[Text]" custT="1"/>
      <dgm:spPr/>
      <dgm:t>
        <a:bodyPr/>
        <a:lstStyle/>
        <a:p>
          <a:r>
            <a:rPr lang="en-GB" sz="1600" b="1" dirty="0" err="1"/>
            <a:t>Vulner</a:t>
          </a:r>
          <a:r>
            <a:rPr lang="en-GB" sz="1600" b="1" dirty="0"/>
            <a:t>-ability factors</a:t>
          </a:r>
        </a:p>
      </dgm:t>
    </dgm:pt>
    <dgm:pt modelId="{7F4194AD-E966-4322-95DA-0C09AF518C6F}" type="parTrans" cxnId="{EA2BC02F-5CCA-4232-8D4D-50F48321C369}">
      <dgm:prSet/>
      <dgm:spPr/>
      <dgm:t>
        <a:bodyPr/>
        <a:lstStyle/>
        <a:p>
          <a:endParaRPr lang="en-GB"/>
        </a:p>
      </dgm:t>
    </dgm:pt>
    <dgm:pt modelId="{CA5315CD-A49C-48AB-8564-9F951B2D1F2E}" type="sibTrans" cxnId="{EA2BC02F-5CCA-4232-8D4D-50F48321C369}">
      <dgm:prSet/>
      <dgm:spPr/>
      <dgm:t>
        <a:bodyPr/>
        <a:lstStyle/>
        <a:p>
          <a:endParaRPr lang="en-GB"/>
        </a:p>
      </dgm:t>
    </dgm:pt>
    <dgm:pt modelId="{BAEF98AA-3497-4CF8-9DF8-196FD1EE3792}" type="pres">
      <dgm:prSet presAssocID="{A0358F3F-A607-47AC-A257-257B350E7A6C}" presName="compositeShape" presStyleCnt="0">
        <dgm:presLayoutVars>
          <dgm:chMax val="7"/>
          <dgm:dir/>
          <dgm:resizeHandles val="exact"/>
        </dgm:presLayoutVars>
      </dgm:prSet>
      <dgm:spPr/>
    </dgm:pt>
    <dgm:pt modelId="{B2B2449F-64DE-49FF-9CD6-5C61E1A6C56C}" type="pres">
      <dgm:prSet presAssocID="{29DB337A-062A-4C09-A20A-F2E1D4191CC6}" presName="circ1" presStyleLbl="vennNode1" presStyleIdx="0" presStyleCnt="4"/>
      <dgm:spPr/>
    </dgm:pt>
    <dgm:pt modelId="{CC97DBFC-0B8C-4350-8643-291A20D33EB9}" type="pres">
      <dgm:prSet presAssocID="{29DB337A-062A-4C09-A20A-F2E1D4191CC6}" presName="circ1Tx" presStyleLbl="revTx" presStyleIdx="0" presStyleCnt="0">
        <dgm:presLayoutVars>
          <dgm:chMax val="0"/>
          <dgm:chPref val="0"/>
          <dgm:bulletEnabled val="1"/>
        </dgm:presLayoutVars>
      </dgm:prSet>
      <dgm:spPr/>
    </dgm:pt>
    <dgm:pt modelId="{3324CDE1-FB8A-4188-81E3-E53074C964B7}" type="pres">
      <dgm:prSet presAssocID="{2A0C288F-5F14-4953-AEB6-0F298F7032E8}" presName="circ2" presStyleLbl="vennNode1" presStyleIdx="1" presStyleCnt="4"/>
      <dgm:spPr/>
    </dgm:pt>
    <dgm:pt modelId="{35AD44FF-76E7-4AC1-B411-ADA778E9E9C0}" type="pres">
      <dgm:prSet presAssocID="{2A0C288F-5F14-4953-AEB6-0F298F7032E8}" presName="circ2Tx" presStyleLbl="revTx" presStyleIdx="0" presStyleCnt="0">
        <dgm:presLayoutVars>
          <dgm:chMax val="0"/>
          <dgm:chPref val="0"/>
          <dgm:bulletEnabled val="1"/>
        </dgm:presLayoutVars>
      </dgm:prSet>
      <dgm:spPr/>
    </dgm:pt>
    <dgm:pt modelId="{DB75B3BF-9307-4C41-938C-82D8E66721E4}" type="pres">
      <dgm:prSet presAssocID="{3D9C5AE2-154F-4D63-8257-8CFB9D3BCE8E}" presName="circ3" presStyleLbl="vennNode1" presStyleIdx="2" presStyleCnt="4"/>
      <dgm:spPr/>
    </dgm:pt>
    <dgm:pt modelId="{4CD1F7D4-586C-4E08-8D38-1E4E6226A5BA}" type="pres">
      <dgm:prSet presAssocID="{3D9C5AE2-154F-4D63-8257-8CFB9D3BCE8E}" presName="circ3Tx" presStyleLbl="revTx" presStyleIdx="0" presStyleCnt="0">
        <dgm:presLayoutVars>
          <dgm:chMax val="0"/>
          <dgm:chPref val="0"/>
          <dgm:bulletEnabled val="1"/>
        </dgm:presLayoutVars>
      </dgm:prSet>
      <dgm:spPr/>
    </dgm:pt>
    <dgm:pt modelId="{2A222A21-B67D-4248-BEEC-D9CE87A17DA1}" type="pres">
      <dgm:prSet presAssocID="{C1516CF6-032E-4ABE-B121-86912ED221EF}" presName="circ4" presStyleLbl="vennNode1" presStyleIdx="3" presStyleCnt="4"/>
      <dgm:spPr/>
    </dgm:pt>
    <dgm:pt modelId="{D51CDFF9-CBD1-4D34-9B6A-2B75B6315DAC}" type="pres">
      <dgm:prSet presAssocID="{C1516CF6-032E-4ABE-B121-86912ED221EF}" presName="circ4Tx" presStyleLbl="revTx" presStyleIdx="0" presStyleCnt="0">
        <dgm:presLayoutVars>
          <dgm:chMax val="0"/>
          <dgm:chPref val="0"/>
          <dgm:bulletEnabled val="1"/>
        </dgm:presLayoutVars>
      </dgm:prSet>
      <dgm:spPr/>
    </dgm:pt>
  </dgm:ptLst>
  <dgm:cxnLst>
    <dgm:cxn modelId="{EA2BC02F-5CCA-4232-8D4D-50F48321C369}" srcId="{A0358F3F-A607-47AC-A257-257B350E7A6C}" destId="{2A0C288F-5F14-4953-AEB6-0F298F7032E8}" srcOrd="1" destOrd="0" parTransId="{7F4194AD-E966-4322-95DA-0C09AF518C6F}" sibTransId="{CA5315CD-A49C-48AB-8564-9F951B2D1F2E}"/>
    <dgm:cxn modelId="{DC499042-452A-4BD9-8184-B99D4362B154}" srcId="{A0358F3F-A607-47AC-A257-257B350E7A6C}" destId="{3D9C5AE2-154F-4D63-8257-8CFB9D3BCE8E}" srcOrd="2" destOrd="0" parTransId="{D1ED4967-A741-4A42-96F2-E9C603B8D0E3}" sibTransId="{33E07FD4-361B-43C2-AE22-DD9B02762E64}"/>
    <dgm:cxn modelId="{C3CF2953-73CC-4BB9-9AF1-63BC3283F32A}" type="presOf" srcId="{2A0C288F-5F14-4953-AEB6-0F298F7032E8}" destId="{35AD44FF-76E7-4AC1-B411-ADA778E9E9C0}" srcOrd="1" destOrd="0" presId="urn:microsoft.com/office/officeart/2005/8/layout/venn1"/>
    <dgm:cxn modelId="{0F2DA378-C25A-4274-BF10-7E510550CB8A}" type="presOf" srcId="{C1516CF6-032E-4ABE-B121-86912ED221EF}" destId="{2A222A21-B67D-4248-BEEC-D9CE87A17DA1}" srcOrd="0" destOrd="0" presId="urn:microsoft.com/office/officeart/2005/8/layout/venn1"/>
    <dgm:cxn modelId="{E7A16482-AB23-4702-B24E-D0F558A4870E}" type="presOf" srcId="{A0358F3F-A607-47AC-A257-257B350E7A6C}" destId="{BAEF98AA-3497-4CF8-9DF8-196FD1EE3792}" srcOrd="0" destOrd="0" presId="urn:microsoft.com/office/officeart/2005/8/layout/venn1"/>
    <dgm:cxn modelId="{4C536D86-297A-4270-874B-789C725E6BAE}" srcId="{A0358F3F-A607-47AC-A257-257B350E7A6C}" destId="{C1516CF6-032E-4ABE-B121-86912ED221EF}" srcOrd="3" destOrd="0" parTransId="{8A615E5D-04B1-4D60-B8C5-363797766DD6}" sibTransId="{267CE306-658B-467A-82FE-86C9C4E4E1DF}"/>
    <dgm:cxn modelId="{04ABB58E-DD16-4583-8332-25AC0E86A39E}" type="presOf" srcId="{C1516CF6-032E-4ABE-B121-86912ED221EF}" destId="{D51CDFF9-CBD1-4D34-9B6A-2B75B6315DAC}" srcOrd="1" destOrd="0" presId="urn:microsoft.com/office/officeart/2005/8/layout/venn1"/>
    <dgm:cxn modelId="{1C54FB8E-FCC4-46EE-B1E1-D4D704D6A887}" type="presOf" srcId="{29DB337A-062A-4C09-A20A-F2E1D4191CC6}" destId="{CC97DBFC-0B8C-4350-8643-291A20D33EB9}" srcOrd="1" destOrd="0" presId="urn:microsoft.com/office/officeart/2005/8/layout/venn1"/>
    <dgm:cxn modelId="{2694AE9F-1343-4B8C-99A1-47EDEA59C94E}" type="presOf" srcId="{29DB337A-062A-4C09-A20A-F2E1D4191CC6}" destId="{B2B2449F-64DE-49FF-9CD6-5C61E1A6C56C}" srcOrd="0" destOrd="0" presId="urn:microsoft.com/office/officeart/2005/8/layout/venn1"/>
    <dgm:cxn modelId="{8CCE54B3-7B9B-4080-B9D3-1B09DD325274}" srcId="{A0358F3F-A607-47AC-A257-257B350E7A6C}" destId="{29DB337A-062A-4C09-A20A-F2E1D4191CC6}" srcOrd="0" destOrd="0" parTransId="{A649CE14-8B3F-45B5-9465-68D05B6CFAE8}" sibTransId="{D1795AA9-2DC6-4A9D-B794-CFA038654FC5}"/>
    <dgm:cxn modelId="{7AF2A0BC-9E3C-4535-A1E2-F3D23FCCD952}" type="presOf" srcId="{3D9C5AE2-154F-4D63-8257-8CFB9D3BCE8E}" destId="{4CD1F7D4-586C-4E08-8D38-1E4E6226A5BA}" srcOrd="1" destOrd="0" presId="urn:microsoft.com/office/officeart/2005/8/layout/venn1"/>
    <dgm:cxn modelId="{BC3604CE-A3B7-4EF8-B7DC-8AB25626F49C}" type="presOf" srcId="{3D9C5AE2-154F-4D63-8257-8CFB9D3BCE8E}" destId="{DB75B3BF-9307-4C41-938C-82D8E66721E4}" srcOrd="0" destOrd="0" presId="urn:microsoft.com/office/officeart/2005/8/layout/venn1"/>
    <dgm:cxn modelId="{0C115DE7-2A8B-4849-A216-94C7EACDCC79}" type="presOf" srcId="{2A0C288F-5F14-4953-AEB6-0F298F7032E8}" destId="{3324CDE1-FB8A-4188-81E3-E53074C964B7}" srcOrd="0" destOrd="0" presId="urn:microsoft.com/office/officeart/2005/8/layout/venn1"/>
    <dgm:cxn modelId="{7BBA0D03-E885-4152-B09A-BC7FFACD78DF}" type="presParOf" srcId="{BAEF98AA-3497-4CF8-9DF8-196FD1EE3792}" destId="{B2B2449F-64DE-49FF-9CD6-5C61E1A6C56C}" srcOrd="0" destOrd="0" presId="urn:microsoft.com/office/officeart/2005/8/layout/venn1"/>
    <dgm:cxn modelId="{95CE1F48-C57F-4F50-B82A-66DFFD3377C8}" type="presParOf" srcId="{BAEF98AA-3497-4CF8-9DF8-196FD1EE3792}" destId="{CC97DBFC-0B8C-4350-8643-291A20D33EB9}" srcOrd="1" destOrd="0" presId="urn:microsoft.com/office/officeart/2005/8/layout/venn1"/>
    <dgm:cxn modelId="{723285DE-DDFA-4A3B-9DDF-BFF97CA63CC8}" type="presParOf" srcId="{BAEF98AA-3497-4CF8-9DF8-196FD1EE3792}" destId="{3324CDE1-FB8A-4188-81E3-E53074C964B7}" srcOrd="2" destOrd="0" presId="urn:microsoft.com/office/officeart/2005/8/layout/venn1"/>
    <dgm:cxn modelId="{ADEBFE88-02DE-492A-9AA9-A8660238078F}" type="presParOf" srcId="{BAEF98AA-3497-4CF8-9DF8-196FD1EE3792}" destId="{35AD44FF-76E7-4AC1-B411-ADA778E9E9C0}" srcOrd="3" destOrd="0" presId="urn:microsoft.com/office/officeart/2005/8/layout/venn1"/>
    <dgm:cxn modelId="{7E0932E3-AE05-4149-8BB9-27FFD1AA66DF}" type="presParOf" srcId="{BAEF98AA-3497-4CF8-9DF8-196FD1EE3792}" destId="{DB75B3BF-9307-4C41-938C-82D8E66721E4}" srcOrd="4" destOrd="0" presId="urn:microsoft.com/office/officeart/2005/8/layout/venn1"/>
    <dgm:cxn modelId="{5AA61DA8-A8C0-4DCA-B078-BB023E7883E9}" type="presParOf" srcId="{BAEF98AA-3497-4CF8-9DF8-196FD1EE3792}" destId="{4CD1F7D4-586C-4E08-8D38-1E4E6226A5BA}" srcOrd="5" destOrd="0" presId="urn:microsoft.com/office/officeart/2005/8/layout/venn1"/>
    <dgm:cxn modelId="{62E60E05-2BC5-47C6-A731-69CB6339DAFC}" type="presParOf" srcId="{BAEF98AA-3497-4CF8-9DF8-196FD1EE3792}" destId="{2A222A21-B67D-4248-BEEC-D9CE87A17DA1}" srcOrd="6" destOrd="0" presId="urn:microsoft.com/office/officeart/2005/8/layout/venn1"/>
    <dgm:cxn modelId="{756E6838-C274-4C78-B2CD-50AC5642E7CF}" type="presParOf" srcId="{BAEF98AA-3497-4CF8-9DF8-196FD1EE3792}" destId="{D51CDFF9-CBD1-4D34-9B6A-2B75B6315DAC}"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358F3F-A607-47AC-A257-257B350E7A6C}" type="doc">
      <dgm:prSet loTypeId="urn:microsoft.com/office/officeart/2005/8/layout/venn1" loCatId="relationship" qsTypeId="urn:microsoft.com/office/officeart/2005/8/quickstyle/simple1" qsCatId="simple" csTypeId="urn:microsoft.com/office/officeart/2005/8/colors/colorful1" csCatId="colorful" phldr="1"/>
      <dgm:spPr/>
      <dgm:t>
        <a:bodyPr/>
        <a:lstStyle/>
        <a:p>
          <a:endParaRPr lang="en-GB"/>
        </a:p>
      </dgm:t>
    </dgm:pt>
    <dgm:pt modelId="{7E389828-300E-4F32-AC3E-33572151C0F0}">
      <dgm:prSet phldrT="[Text]" custT="1"/>
      <dgm:spPr/>
      <dgm:t>
        <a:bodyPr/>
        <a:lstStyle/>
        <a:p>
          <a:r>
            <a:rPr lang="en-GB" sz="1600" b="1" dirty="0"/>
            <a:t>Insecure</a:t>
          </a:r>
        </a:p>
        <a:p>
          <a:r>
            <a:rPr lang="en-GB" sz="1600" b="1" dirty="0"/>
            <a:t>attachment</a:t>
          </a:r>
          <a:endParaRPr lang="en-GB" sz="1200" b="1" dirty="0"/>
        </a:p>
      </dgm:t>
    </dgm:pt>
    <dgm:pt modelId="{445664DF-BBFE-4E66-9BAF-07DDAE6A5B3E}" type="parTrans" cxnId="{F1439705-C015-4936-B115-68B35DBD7777}">
      <dgm:prSet/>
      <dgm:spPr/>
      <dgm:t>
        <a:bodyPr/>
        <a:lstStyle/>
        <a:p>
          <a:endParaRPr lang="en-GB"/>
        </a:p>
      </dgm:t>
    </dgm:pt>
    <dgm:pt modelId="{77C1E9D1-F76C-4255-931D-1409E717A6B2}" type="sibTrans" cxnId="{F1439705-C015-4936-B115-68B35DBD7777}">
      <dgm:prSet/>
      <dgm:spPr/>
      <dgm:t>
        <a:bodyPr/>
        <a:lstStyle/>
        <a:p>
          <a:endParaRPr lang="en-GB"/>
        </a:p>
      </dgm:t>
    </dgm:pt>
    <dgm:pt modelId="{B5910EC8-F053-4A2F-B7FD-DBE4DFF51E70}">
      <dgm:prSet phldrT="[Text]" custT="1"/>
      <dgm:spPr/>
      <dgm:t>
        <a:bodyPr/>
        <a:lstStyle/>
        <a:p>
          <a:r>
            <a:rPr lang="en-GB" sz="1600" b="1" dirty="0"/>
            <a:t>Need for</a:t>
          </a:r>
        </a:p>
        <a:p>
          <a:r>
            <a:rPr lang="en-GB" sz="1600" b="1" dirty="0"/>
            <a:t>Intimacy</a:t>
          </a:r>
        </a:p>
      </dgm:t>
    </dgm:pt>
    <dgm:pt modelId="{0B6FB69B-BE71-48EF-A67A-E9EE3B15A1BD}" type="parTrans" cxnId="{01008EFC-846B-471B-B74D-66DCC1D3E53F}">
      <dgm:prSet/>
      <dgm:spPr/>
      <dgm:t>
        <a:bodyPr/>
        <a:lstStyle/>
        <a:p>
          <a:endParaRPr lang="en-GB"/>
        </a:p>
      </dgm:t>
    </dgm:pt>
    <dgm:pt modelId="{0587A476-118F-4526-ADC0-CF2235C9A6AB}" type="sibTrans" cxnId="{01008EFC-846B-471B-B74D-66DCC1D3E53F}">
      <dgm:prSet/>
      <dgm:spPr/>
      <dgm:t>
        <a:bodyPr/>
        <a:lstStyle/>
        <a:p>
          <a:endParaRPr lang="en-GB"/>
        </a:p>
      </dgm:t>
    </dgm:pt>
    <dgm:pt modelId="{D1A7A2BE-38BF-405B-804C-9C791CAC5B7E}">
      <dgm:prSet phldrT="[Text]" custT="1"/>
      <dgm:spPr/>
      <dgm:t>
        <a:bodyPr/>
        <a:lstStyle/>
        <a:p>
          <a:r>
            <a:rPr lang="en-GB" sz="1600" b="1" dirty="0"/>
            <a:t>Access to a victim</a:t>
          </a:r>
        </a:p>
      </dgm:t>
    </dgm:pt>
    <dgm:pt modelId="{DA7478DF-57D3-49AA-B15F-CAB01BFEF73E}" type="parTrans" cxnId="{D5C5C178-50FC-47AC-819C-CF321DEE6DAE}">
      <dgm:prSet/>
      <dgm:spPr/>
      <dgm:t>
        <a:bodyPr/>
        <a:lstStyle/>
        <a:p>
          <a:endParaRPr lang="en-GB"/>
        </a:p>
      </dgm:t>
    </dgm:pt>
    <dgm:pt modelId="{8FB69CBB-D037-4813-B728-E26811AD945A}" type="sibTrans" cxnId="{D5C5C178-50FC-47AC-819C-CF321DEE6DAE}">
      <dgm:prSet/>
      <dgm:spPr/>
      <dgm:t>
        <a:bodyPr/>
        <a:lstStyle/>
        <a:p>
          <a:endParaRPr lang="en-GB"/>
        </a:p>
      </dgm:t>
    </dgm:pt>
    <dgm:pt modelId="{3B56F191-5B3A-4803-A204-F145341ED849}">
      <dgm:prSet phldrT="[Text]" custT="1"/>
      <dgm:spPr/>
      <dgm:t>
        <a:bodyPr/>
        <a:lstStyle/>
        <a:p>
          <a:r>
            <a:rPr lang="en-GB" sz="1600" b="1"/>
            <a:t>Difficulties building relationships</a:t>
          </a:r>
          <a:endParaRPr lang="en-GB" sz="1600" b="1" dirty="0"/>
        </a:p>
      </dgm:t>
    </dgm:pt>
    <dgm:pt modelId="{BDDE0C0D-F407-4B38-A0EE-1EEC31AE8492}" type="parTrans" cxnId="{C9645F05-31D1-48A0-9279-2B6FE5ACFAC4}">
      <dgm:prSet/>
      <dgm:spPr/>
      <dgm:t>
        <a:bodyPr/>
        <a:lstStyle/>
        <a:p>
          <a:endParaRPr lang="en-GB"/>
        </a:p>
      </dgm:t>
    </dgm:pt>
    <dgm:pt modelId="{CB3CA8AC-834A-4E0B-82C9-2633181A197D}" type="sibTrans" cxnId="{C9645F05-31D1-48A0-9279-2B6FE5ACFAC4}">
      <dgm:prSet/>
      <dgm:spPr/>
      <dgm:t>
        <a:bodyPr/>
        <a:lstStyle/>
        <a:p>
          <a:endParaRPr lang="en-GB"/>
        </a:p>
      </dgm:t>
    </dgm:pt>
    <dgm:pt modelId="{BAEF98AA-3497-4CF8-9DF8-196FD1EE3792}" type="pres">
      <dgm:prSet presAssocID="{A0358F3F-A607-47AC-A257-257B350E7A6C}" presName="compositeShape" presStyleCnt="0">
        <dgm:presLayoutVars>
          <dgm:chMax val="7"/>
          <dgm:dir/>
          <dgm:resizeHandles val="exact"/>
        </dgm:presLayoutVars>
      </dgm:prSet>
      <dgm:spPr/>
    </dgm:pt>
    <dgm:pt modelId="{B64C2B7E-333C-41BC-841E-52C1A3A79169}" type="pres">
      <dgm:prSet presAssocID="{7E389828-300E-4F32-AC3E-33572151C0F0}" presName="circ1" presStyleLbl="vennNode1" presStyleIdx="0" presStyleCnt="4" custScaleX="102784"/>
      <dgm:spPr/>
    </dgm:pt>
    <dgm:pt modelId="{174E8EBF-8E21-4738-8019-DAAA498B9E96}" type="pres">
      <dgm:prSet presAssocID="{7E389828-300E-4F32-AC3E-33572151C0F0}" presName="circ1Tx" presStyleLbl="revTx" presStyleIdx="0" presStyleCnt="0">
        <dgm:presLayoutVars>
          <dgm:chMax val="0"/>
          <dgm:chPref val="0"/>
          <dgm:bulletEnabled val="1"/>
        </dgm:presLayoutVars>
      </dgm:prSet>
      <dgm:spPr/>
    </dgm:pt>
    <dgm:pt modelId="{11C5ED71-DC46-41AF-9CA5-A6585D4F7F0A}" type="pres">
      <dgm:prSet presAssocID="{B5910EC8-F053-4A2F-B7FD-DBE4DFF51E70}" presName="circ2" presStyleLbl="vennNode1" presStyleIdx="1" presStyleCnt="4"/>
      <dgm:spPr/>
    </dgm:pt>
    <dgm:pt modelId="{0457D663-4DB2-4024-922D-0A018FA203AE}" type="pres">
      <dgm:prSet presAssocID="{B5910EC8-F053-4A2F-B7FD-DBE4DFF51E70}" presName="circ2Tx" presStyleLbl="revTx" presStyleIdx="0" presStyleCnt="0">
        <dgm:presLayoutVars>
          <dgm:chMax val="0"/>
          <dgm:chPref val="0"/>
          <dgm:bulletEnabled val="1"/>
        </dgm:presLayoutVars>
      </dgm:prSet>
      <dgm:spPr/>
    </dgm:pt>
    <dgm:pt modelId="{C1C085E2-FAE5-4E53-990A-0873B3042BCB}" type="pres">
      <dgm:prSet presAssocID="{3B56F191-5B3A-4803-A204-F145341ED849}" presName="circ3" presStyleLbl="vennNode1" presStyleIdx="2" presStyleCnt="4" custScaleX="101178" custLinFactNeighborX="792"/>
      <dgm:spPr/>
    </dgm:pt>
    <dgm:pt modelId="{D23A3E0F-60FA-4371-A3D5-0213DCD4E9E4}" type="pres">
      <dgm:prSet presAssocID="{3B56F191-5B3A-4803-A204-F145341ED849}" presName="circ3Tx" presStyleLbl="revTx" presStyleIdx="0" presStyleCnt="0">
        <dgm:presLayoutVars>
          <dgm:chMax val="0"/>
          <dgm:chPref val="0"/>
          <dgm:bulletEnabled val="1"/>
        </dgm:presLayoutVars>
      </dgm:prSet>
      <dgm:spPr/>
    </dgm:pt>
    <dgm:pt modelId="{5CCD7532-5E69-41FB-BA64-9CEBCD32E0B1}" type="pres">
      <dgm:prSet presAssocID="{D1A7A2BE-38BF-405B-804C-9C791CAC5B7E}" presName="circ4" presStyleLbl="vennNode1" presStyleIdx="3" presStyleCnt="4"/>
      <dgm:spPr/>
    </dgm:pt>
    <dgm:pt modelId="{74E1BC3C-275F-4251-B7F8-CD3EA9B6FF5C}" type="pres">
      <dgm:prSet presAssocID="{D1A7A2BE-38BF-405B-804C-9C791CAC5B7E}" presName="circ4Tx" presStyleLbl="revTx" presStyleIdx="0" presStyleCnt="0">
        <dgm:presLayoutVars>
          <dgm:chMax val="0"/>
          <dgm:chPref val="0"/>
          <dgm:bulletEnabled val="1"/>
        </dgm:presLayoutVars>
      </dgm:prSet>
      <dgm:spPr/>
    </dgm:pt>
  </dgm:ptLst>
  <dgm:cxnLst>
    <dgm:cxn modelId="{C9645F05-31D1-48A0-9279-2B6FE5ACFAC4}" srcId="{A0358F3F-A607-47AC-A257-257B350E7A6C}" destId="{3B56F191-5B3A-4803-A204-F145341ED849}" srcOrd="2" destOrd="0" parTransId="{BDDE0C0D-F407-4B38-A0EE-1EEC31AE8492}" sibTransId="{CB3CA8AC-834A-4E0B-82C9-2633181A197D}"/>
    <dgm:cxn modelId="{F1439705-C015-4936-B115-68B35DBD7777}" srcId="{A0358F3F-A607-47AC-A257-257B350E7A6C}" destId="{7E389828-300E-4F32-AC3E-33572151C0F0}" srcOrd="0" destOrd="0" parTransId="{445664DF-BBFE-4E66-9BAF-07DDAE6A5B3E}" sibTransId="{77C1E9D1-F76C-4255-931D-1409E717A6B2}"/>
    <dgm:cxn modelId="{CE876E09-F357-49C3-B7CA-528F9A620657}" type="presOf" srcId="{3B56F191-5B3A-4803-A204-F145341ED849}" destId="{D23A3E0F-60FA-4371-A3D5-0213DCD4E9E4}" srcOrd="1" destOrd="0" presId="urn:microsoft.com/office/officeart/2005/8/layout/venn1"/>
    <dgm:cxn modelId="{495BA543-DC44-44D7-A5F1-FDDC5A76A618}" type="presOf" srcId="{B5910EC8-F053-4A2F-B7FD-DBE4DFF51E70}" destId="{11C5ED71-DC46-41AF-9CA5-A6585D4F7F0A}" srcOrd="0" destOrd="0" presId="urn:microsoft.com/office/officeart/2005/8/layout/venn1"/>
    <dgm:cxn modelId="{D5C5C178-50FC-47AC-819C-CF321DEE6DAE}" srcId="{A0358F3F-A607-47AC-A257-257B350E7A6C}" destId="{D1A7A2BE-38BF-405B-804C-9C791CAC5B7E}" srcOrd="3" destOrd="0" parTransId="{DA7478DF-57D3-49AA-B15F-CAB01BFEF73E}" sibTransId="{8FB69CBB-D037-4813-B728-E26811AD945A}"/>
    <dgm:cxn modelId="{E7A16482-AB23-4702-B24E-D0F558A4870E}" type="presOf" srcId="{A0358F3F-A607-47AC-A257-257B350E7A6C}" destId="{BAEF98AA-3497-4CF8-9DF8-196FD1EE3792}" srcOrd="0" destOrd="0" presId="urn:microsoft.com/office/officeart/2005/8/layout/venn1"/>
    <dgm:cxn modelId="{727E00A0-5878-472A-BF53-0FB0410D2C83}" type="presOf" srcId="{D1A7A2BE-38BF-405B-804C-9C791CAC5B7E}" destId="{74E1BC3C-275F-4251-B7F8-CD3EA9B6FF5C}" srcOrd="1" destOrd="0" presId="urn:microsoft.com/office/officeart/2005/8/layout/venn1"/>
    <dgm:cxn modelId="{08AB5CBA-8D10-4474-A4D8-7E0CCD9E07D7}" type="presOf" srcId="{7E389828-300E-4F32-AC3E-33572151C0F0}" destId="{B64C2B7E-333C-41BC-841E-52C1A3A79169}" srcOrd="0" destOrd="0" presId="urn:microsoft.com/office/officeart/2005/8/layout/venn1"/>
    <dgm:cxn modelId="{0070B2C1-BD1B-4C3A-93E8-D261FD18D91F}" type="presOf" srcId="{7E389828-300E-4F32-AC3E-33572151C0F0}" destId="{174E8EBF-8E21-4738-8019-DAAA498B9E96}" srcOrd="1" destOrd="0" presId="urn:microsoft.com/office/officeart/2005/8/layout/venn1"/>
    <dgm:cxn modelId="{1C7DDFE2-7620-4008-938A-E9187C7B94F7}" type="presOf" srcId="{3B56F191-5B3A-4803-A204-F145341ED849}" destId="{C1C085E2-FAE5-4E53-990A-0873B3042BCB}" srcOrd="0" destOrd="0" presId="urn:microsoft.com/office/officeart/2005/8/layout/venn1"/>
    <dgm:cxn modelId="{B75CFBE5-7AFE-4B53-8C08-E2B1AC29D392}" type="presOf" srcId="{B5910EC8-F053-4A2F-B7FD-DBE4DFF51E70}" destId="{0457D663-4DB2-4024-922D-0A018FA203AE}" srcOrd="1" destOrd="0" presId="urn:microsoft.com/office/officeart/2005/8/layout/venn1"/>
    <dgm:cxn modelId="{C9FA94EE-B348-401C-9B36-81E0221A982C}" type="presOf" srcId="{D1A7A2BE-38BF-405B-804C-9C791CAC5B7E}" destId="{5CCD7532-5E69-41FB-BA64-9CEBCD32E0B1}" srcOrd="0" destOrd="0" presId="urn:microsoft.com/office/officeart/2005/8/layout/venn1"/>
    <dgm:cxn modelId="{01008EFC-846B-471B-B74D-66DCC1D3E53F}" srcId="{A0358F3F-A607-47AC-A257-257B350E7A6C}" destId="{B5910EC8-F053-4A2F-B7FD-DBE4DFF51E70}" srcOrd="1" destOrd="0" parTransId="{0B6FB69B-BE71-48EF-A67A-E9EE3B15A1BD}" sibTransId="{0587A476-118F-4526-ADC0-CF2235C9A6AB}"/>
    <dgm:cxn modelId="{AD94BB6F-33DA-4C6A-9A60-9A7A3B4198C2}" type="presParOf" srcId="{BAEF98AA-3497-4CF8-9DF8-196FD1EE3792}" destId="{B64C2B7E-333C-41BC-841E-52C1A3A79169}" srcOrd="0" destOrd="0" presId="urn:microsoft.com/office/officeart/2005/8/layout/venn1"/>
    <dgm:cxn modelId="{DE829DA9-8F86-447F-AD03-6BC98A2D54C6}" type="presParOf" srcId="{BAEF98AA-3497-4CF8-9DF8-196FD1EE3792}" destId="{174E8EBF-8E21-4738-8019-DAAA498B9E96}" srcOrd="1" destOrd="0" presId="urn:microsoft.com/office/officeart/2005/8/layout/venn1"/>
    <dgm:cxn modelId="{7491096C-DFB5-4088-9767-F565CACF32D4}" type="presParOf" srcId="{BAEF98AA-3497-4CF8-9DF8-196FD1EE3792}" destId="{11C5ED71-DC46-41AF-9CA5-A6585D4F7F0A}" srcOrd="2" destOrd="0" presId="urn:microsoft.com/office/officeart/2005/8/layout/venn1"/>
    <dgm:cxn modelId="{7FE88679-9785-47C1-A3C5-E14384167306}" type="presParOf" srcId="{BAEF98AA-3497-4CF8-9DF8-196FD1EE3792}" destId="{0457D663-4DB2-4024-922D-0A018FA203AE}" srcOrd="3" destOrd="0" presId="urn:microsoft.com/office/officeart/2005/8/layout/venn1"/>
    <dgm:cxn modelId="{773629F6-0746-49C2-8846-28F02BE5E021}" type="presParOf" srcId="{BAEF98AA-3497-4CF8-9DF8-196FD1EE3792}" destId="{C1C085E2-FAE5-4E53-990A-0873B3042BCB}" srcOrd="4" destOrd="0" presId="urn:microsoft.com/office/officeart/2005/8/layout/venn1"/>
    <dgm:cxn modelId="{09F0CD47-70CC-44BB-B2A9-B970F4AD28CC}" type="presParOf" srcId="{BAEF98AA-3497-4CF8-9DF8-196FD1EE3792}" destId="{D23A3E0F-60FA-4371-A3D5-0213DCD4E9E4}" srcOrd="5" destOrd="0" presId="urn:microsoft.com/office/officeart/2005/8/layout/venn1"/>
    <dgm:cxn modelId="{DCB2D463-B1F5-43E6-9ECD-F06C96F8AB19}" type="presParOf" srcId="{BAEF98AA-3497-4CF8-9DF8-196FD1EE3792}" destId="{5CCD7532-5E69-41FB-BA64-9CEBCD32E0B1}" srcOrd="6" destOrd="0" presId="urn:microsoft.com/office/officeart/2005/8/layout/venn1"/>
    <dgm:cxn modelId="{4E6898F2-3BC7-4103-AB4B-8010676BC39E}" type="presParOf" srcId="{BAEF98AA-3497-4CF8-9DF8-196FD1EE3792}" destId="{74E1BC3C-275F-4251-B7F8-CD3EA9B6FF5C}"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9244EFA-CC20-4E8E-B627-EBD7D433C99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4668645-C8DC-4EB1-A5CA-FA5AB7DFC9D7}">
      <dgm:prSet custT="1"/>
      <dgm:spPr/>
      <dgm:t>
        <a:bodyPr/>
        <a:lstStyle/>
        <a:p>
          <a:r>
            <a:rPr lang="en-GB" sz="1800" dirty="0"/>
            <a:t>Early childhood / developmental experiences</a:t>
          </a:r>
          <a:endParaRPr lang="en-US" sz="1800" dirty="0"/>
        </a:p>
      </dgm:t>
    </dgm:pt>
    <dgm:pt modelId="{5B200A1F-1C92-4576-B7DE-525BC8FC6C03}" type="parTrans" cxnId="{0F780370-2ABF-45C6-8053-60C35CE006EB}">
      <dgm:prSet/>
      <dgm:spPr/>
      <dgm:t>
        <a:bodyPr/>
        <a:lstStyle/>
        <a:p>
          <a:endParaRPr lang="en-US"/>
        </a:p>
      </dgm:t>
    </dgm:pt>
    <dgm:pt modelId="{36E43A9A-CD9F-40C8-B62E-9D150DE3A389}" type="sibTrans" cxnId="{0F780370-2ABF-45C6-8053-60C35CE006EB}">
      <dgm:prSet/>
      <dgm:spPr/>
      <dgm:t>
        <a:bodyPr/>
        <a:lstStyle/>
        <a:p>
          <a:endParaRPr lang="en-US"/>
        </a:p>
      </dgm:t>
    </dgm:pt>
    <dgm:pt modelId="{ABF5C67B-A185-4EAF-8C4B-19A512335399}">
      <dgm:prSet custT="1"/>
      <dgm:spPr/>
      <dgm:t>
        <a:bodyPr/>
        <a:lstStyle/>
        <a:p>
          <a:r>
            <a:rPr lang="en-GB" sz="1800" dirty="0"/>
            <a:t>Emotional regulation</a:t>
          </a:r>
          <a:endParaRPr lang="en-US" sz="1800" dirty="0"/>
        </a:p>
      </dgm:t>
    </dgm:pt>
    <dgm:pt modelId="{4AF88E4A-9DAA-4FD3-95AB-2E4334952A36}" type="parTrans" cxnId="{ED8BDD8E-F6F0-4CFB-9B43-A79D06927305}">
      <dgm:prSet/>
      <dgm:spPr/>
      <dgm:t>
        <a:bodyPr/>
        <a:lstStyle/>
        <a:p>
          <a:endParaRPr lang="en-US"/>
        </a:p>
      </dgm:t>
    </dgm:pt>
    <dgm:pt modelId="{8B0546C2-D365-4356-90C1-0C74C2273C63}" type="sibTrans" cxnId="{ED8BDD8E-F6F0-4CFB-9B43-A79D06927305}">
      <dgm:prSet/>
      <dgm:spPr/>
      <dgm:t>
        <a:bodyPr/>
        <a:lstStyle/>
        <a:p>
          <a:endParaRPr lang="en-US"/>
        </a:p>
      </dgm:t>
    </dgm:pt>
    <dgm:pt modelId="{86EAAC3F-D97C-430F-AC4A-F876A3131BCB}">
      <dgm:prSet custT="1"/>
      <dgm:spPr/>
      <dgm:t>
        <a:bodyPr/>
        <a:lstStyle/>
        <a:p>
          <a:r>
            <a:rPr lang="en-GB" sz="1800" dirty="0"/>
            <a:t>Cognitive distortions</a:t>
          </a:r>
          <a:endParaRPr lang="en-US" sz="1800" dirty="0"/>
        </a:p>
      </dgm:t>
    </dgm:pt>
    <dgm:pt modelId="{6DA60D52-443A-4846-A754-2C175BAF5539}" type="parTrans" cxnId="{50B15F14-A7FD-4F45-A096-A9627EE99D49}">
      <dgm:prSet/>
      <dgm:spPr/>
      <dgm:t>
        <a:bodyPr/>
        <a:lstStyle/>
        <a:p>
          <a:endParaRPr lang="en-US"/>
        </a:p>
      </dgm:t>
    </dgm:pt>
    <dgm:pt modelId="{140563BB-24D1-4A11-BEE1-D80BD0EB5123}" type="sibTrans" cxnId="{50B15F14-A7FD-4F45-A096-A9627EE99D49}">
      <dgm:prSet/>
      <dgm:spPr/>
      <dgm:t>
        <a:bodyPr/>
        <a:lstStyle/>
        <a:p>
          <a:endParaRPr lang="en-US"/>
        </a:p>
      </dgm:t>
    </dgm:pt>
    <dgm:pt modelId="{179DDB9E-35EB-481D-90A1-B297C84EB58D}">
      <dgm:prSet custT="1"/>
      <dgm:spPr/>
      <dgm:t>
        <a:bodyPr/>
        <a:lstStyle/>
        <a:p>
          <a:r>
            <a:rPr lang="en-GB" sz="1800" dirty="0"/>
            <a:t>Deviant patterns of sexual arousal</a:t>
          </a:r>
          <a:endParaRPr lang="en-US" sz="1800" dirty="0"/>
        </a:p>
      </dgm:t>
    </dgm:pt>
    <dgm:pt modelId="{56903E52-6C65-4288-84A5-8B7E59AE3D46}" type="parTrans" cxnId="{1D245C8B-45E7-4D47-999B-1C39C401034B}">
      <dgm:prSet/>
      <dgm:spPr/>
      <dgm:t>
        <a:bodyPr/>
        <a:lstStyle/>
        <a:p>
          <a:endParaRPr lang="en-US"/>
        </a:p>
      </dgm:t>
    </dgm:pt>
    <dgm:pt modelId="{BA735F63-C88A-44E2-90F8-6D156A51FE00}" type="sibTrans" cxnId="{1D245C8B-45E7-4D47-999B-1C39C401034B}">
      <dgm:prSet/>
      <dgm:spPr/>
      <dgm:t>
        <a:bodyPr/>
        <a:lstStyle/>
        <a:p>
          <a:endParaRPr lang="en-US"/>
        </a:p>
      </dgm:t>
    </dgm:pt>
    <dgm:pt modelId="{A87D52CD-217C-4CDE-9C14-AAAC18F826EE}">
      <dgm:prSet custT="1"/>
      <dgm:spPr/>
      <dgm:t>
        <a:bodyPr/>
        <a:lstStyle/>
        <a:p>
          <a:r>
            <a:rPr lang="en-GB" sz="1800" dirty="0"/>
            <a:t>Opportunities to offend </a:t>
          </a:r>
          <a:endParaRPr lang="en-US" sz="1800" dirty="0"/>
        </a:p>
      </dgm:t>
    </dgm:pt>
    <dgm:pt modelId="{01E13E81-CD38-43F2-A030-069311C00A3F}" type="parTrans" cxnId="{DF91FAEE-EA06-4999-8E2E-C926E00D8AA0}">
      <dgm:prSet/>
      <dgm:spPr/>
      <dgm:t>
        <a:bodyPr/>
        <a:lstStyle/>
        <a:p>
          <a:endParaRPr lang="en-US"/>
        </a:p>
      </dgm:t>
    </dgm:pt>
    <dgm:pt modelId="{5C2E09E9-1EC2-4325-8F57-36A0921FC779}" type="sibTrans" cxnId="{DF91FAEE-EA06-4999-8E2E-C926E00D8AA0}">
      <dgm:prSet/>
      <dgm:spPr/>
      <dgm:t>
        <a:bodyPr/>
        <a:lstStyle/>
        <a:p>
          <a:endParaRPr lang="en-US"/>
        </a:p>
      </dgm:t>
    </dgm:pt>
    <dgm:pt modelId="{C91FCDDE-70D7-4427-8C31-7676B3407B1A}" type="pres">
      <dgm:prSet presAssocID="{69244EFA-CC20-4E8E-B627-EBD7D433C999}" presName="diagram" presStyleCnt="0">
        <dgm:presLayoutVars>
          <dgm:dir/>
          <dgm:resizeHandles val="exact"/>
        </dgm:presLayoutVars>
      </dgm:prSet>
      <dgm:spPr/>
    </dgm:pt>
    <dgm:pt modelId="{A5639C56-D92B-45A9-9C1B-2A49D0480E2D}" type="pres">
      <dgm:prSet presAssocID="{44668645-C8DC-4EB1-A5CA-FA5AB7DFC9D7}" presName="node" presStyleLbl="node1" presStyleIdx="0" presStyleCnt="5">
        <dgm:presLayoutVars>
          <dgm:bulletEnabled val="1"/>
        </dgm:presLayoutVars>
      </dgm:prSet>
      <dgm:spPr/>
    </dgm:pt>
    <dgm:pt modelId="{0171A8A2-06C8-46FA-99C7-32FD885B44C0}" type="pres">
      <dgm:prSet presAssocID="{36E43A9A-CD9F-40C8-B62E-9D150DE3A389}" presName="sibTrans" presStyleCnt="0"/>
      <dgm:spPr/>
    </dgm:pt>
    <dgm:pt modelId="{03395983-EC4E-4060-A9F4-AB22B98B04A8}" type="pres">
      <dgm:prSet presAssocID="{ABF5C67B-A185-4EAF-8C4B-19A512335399}" presName="node" presStyleLbl="node1" presStyleIdx="1" presStyleCnt="5">
        <dgm:presLayoutVars>
          <dgm:bulletEnabled val="1"/>
        </dgm:presLayoutVars>
      </dgm:prSet>
      <dgm:spPr/>
    </dgm:pt>
    <dgm:pt modelId="{8BD0F0F8-EF2C-45EC-8CCB-6FFF1E5969B8}" type="pres">
      <dgm:prSet presAssocID="{8B0546C2-D365-4356-90C1-0C74C2273C63}" presName="sibTrans" presStyleCnt="0"/>
      <dgm:spPr/>
    </dgm:pt>
    <dgm:pt modelId="{B0B6D6BC-4995-4BE0-866F-ED3CF8C9DE38}" type="pres">
      <dgm:prSet presAssocID="{86EAAC3F-D97C-430F-AC4A-F876A3131BCB}" presName="node" presStyleLbl="node1" presStyleIdx="2" presStyleCnt="5">
        <dgm:presLayoutVars>
          <dgm:bulletEnabled val="1"/>
        </dgm:presLayoutVars>
      </dgm:prSet>
      <dgm:spPr/>
    </dgm:pt>
    <dgm:pt modelId="{B8552529-3E13-4162-9749-41708157BACD}" type="pres">
      <dgm:prSet presAssocID="{140563BB-24D1-4A11-BEE1-D80BD0EB5123}" presName="sibTrans" presStyleCnt="0"/>
      <dgm:spPr/>
    </dgm:pt>
    <dgm:pt modelId="{FE70A78D-DBBC-457B-90AA-FB4BC1B098BE}" type="pres">
      <dgm:prSet presAssocID="{179DDB9E-35EB-481D-90A1-B297C84EB58D}" presName="node" presStyleLbl="node1" presStyleIdx="3" presStyleCnt="5">
        <dgm:presLayoutVars>
          <dgm:bulletEnabled val="1"/>
        </dgm:presLayoutVars>
      </dgm:prSet>
      <dgm:spPr/>
    </dgm:pt>
    <dgm:pt modelId="{4F88B0BA-F7E2-4C43-AEBA-5ACCA4AE366C}" type="pres">
      <dgm:prSet presAssocID="{BA735F63-C88A-44E2-90F8-6D156A51FE00}" presName="sibTrans" presStyleCnt="0"/>
      <dgm:spPr/>
    </dgm:pt>
    <dgm:pt modelId="{F301A607-F697-4035-A7CB-86AE1A573A4B}" type="pres">
      <dgm:prSet presAssocID="{A87D52CD-217C-4CDE-9C14-AAAC18F826EE}" presName="node" presStyleLbl="node1" presStyleIdx="4" presStyleCnt="5">
        <dgm:presLayoutVars>
          <dgm:bulletEnabled val="1"/>
        </dgm:presLayoutVars>
      </dgm:prSet>
      <dgm:spPr/>
    </dgm:pt>
  </dgm:ptLst>
  <dgm:cxnLst>
    <dgm:cxn modelId="{50B15F14-A7FD-4F45-A096-A9627EE99D49}" srcId="{69244EFA-CC20-4E8E-B627-EBD7D433C999}" destId="{86EAAC3F-D97C-430F-AC4A-F876A3131BCB}" srcOrd="2" destOrd="0" parTransId="{6DA60D52-443A-4846-A754-2C175BAF5539}" sibTransId="{140563BB-24D1-4A11-BEE1-D80BD0EB5123}"/>
    <dgm:cxn modelId="{E166C822-DF0B-45DC-9285-D5D89CCA496B}" type="presOf" srcId="{A87D52CD-217C-4CDE-9C14-AAAC18F826EE}" destId="{F301A607-F697-4035-A7CB-86AE1A573A4B}" srcOrd="0" destOrd="0" presId="urn:microsoft.com/office/officeart/2005/8/layout/default"/>
    <dgm:cxn modelId="{0F780370-2ABF-45C6-8053-60C35CE006EB}" srcId="{69244EFA-CC20-4E8E-B627-EBD7D433C999}" destId="{44668645-C8DC-4EB1-A5CA-FA5AB7DFC9D7}" srcOrd="0" destOrd="0" parTransId="{5B200A1F-1C92-4576-B7DE-525BC8FC6C03}" sibTransId="{36E43A9A-CD9F-40C8-B62E-9D150DE3A389}"/>
    <dgm:cxn modelId="{74596A5A-53C6-478F-A0A9-F9C845D78ECD}" type="presOf" srcId="{ABF5C67B-A185-4EAF-8C4B-19A512335399}" destId="{03395983-EC4E-4060-A9F4-AB22B98B04A8}" srcOrd="0" destOrd="0" presId="urn:microsoft.com/office/officeart/2005/8/layout/default"/>
    <dgm:cxn modelId="{1D245C8B-45E7-4D47-999B-1C39C401034B}" srcId="{69244EFA-CC20-4E8E-B627-EBD7D433C999}" destId="{179DDB9E-35EB-481D-90A1-B297C84EB58D}" srcOrd="3" destOrd="0" parTransId="{56903E52-6C65-4288-84A5-8B7E59AE3D46}" sibTransId="{BA735F63-C88A-44E2-90F8-6D156A51FE00}"/>
    <dgm:cxn modelId="{ED8BDD8E-F6F0-4CFB-9B43-A79D06927305}" srcId="{69244EFA-CC20-4E8E-B627-EBD7D433C999}" destId="{ABF5C67B-A185-4EAF-8C4B-19A512335399}" srcOrd="1" destOrd="0" parTransId="{4AF88E4A-9DAA-4FD3-95AB-2E4334952A36}" sibTransId="{8B0546C2-D365-4356-90C1-0C74C2273C63}"/>
    <dgm:cxn modelId="{E807DA93-3619-4547-80ED-0996F32F537F}" type="presOf" srcId="{86EAAC3F-D97C-430F-AC4A-F876A3131BCB}" destId="{B0B6D6BC-4995-4BE0-866F-ED3CF8C9DE38}" srcOrd="0" destOrd="0" presId="urn:microsoft.com/office/officeart/2005/8/layout/default"/>
    <dgm:cxn modelId="{FF40AEAC-7A4D-4173-A61A-D2741C0E7410}" type="presOf" srcId="{69244EFA-CC20-4E8E-B627-EBD7D433C999}" destId="{C91FCDDE-70D7-4427-8C31-7676B3407B1A}" srcOrd="0" destOrd="0" presId="urn:microsoft.com/office/officeart/2005/8/layout/default"/>
    <dgm:cxn modelId="{904878DA-1E33-4FBC-A6E5-4066D7EADDA7}" type="presOf" srcId="{179DDB9E-35EB-481D-90A1-B297C84EB58D}" destId="{FE70A78D-DBBC-457B-90AA-FB4BC1B098BE}" srcOrd="0" destOrd="0" presId="urn:microsoft.com/office/officeart/2005/8/layout/default"/>
    <dgm:cxn modelId="{03AE03DE-6416-4E92-88FF-82961A34154C}" type="presOf" srcId="{44668645-C8DC-4EB1-A5CA-FA5AB7DFC9D7}" destId="{A5639C56-D92B-45A9-9C1B-2A49D0480E2D}" srcOrd="0" destOrd="0" presId="urn:microsoft.com/office/officeart/2005/8/layout/default"/>
    <dgm:cxn modelId="{DF91FAEE-EA06-4999-8E2E-C926E00D8AA0}" srcId="{69244EFA-CC20-4E8E-B627-EBD7D433C999}" destId="{A87D52CD-217C-4CDE-9C14-AAAC18F826EE}" srcOrd="4" destOrd="0" parTransId="{01E13E81-CD38-43F2-A030-069311C00A3F}" sibTransId="{5C2E09E9-1EC2-4325-8F57-36A0921FC779}"/>
    <dgm:cxn modelId="{EF3D768C-6828-4036-84EC-593F2B20CB29}" type="presParOf" srcId="{C91FCDDE-70D7-4427-8C31-7676B3407B1A}" destId="{A5639C56-D92B-45A9-9C1B-2A49D0480E2D}" srcOrd="0" destOrd="0" presId="urn:microsoft.com/office/officeart/2005/8/layout/default"/>
    <dgm:cxn modelId="{E0BDEB2F-A569-4416-9977-16A9E99EEB3B}" type="presParOf" srcId="{C91FCDDE-70D7-4427-8C31-7676B3407B1A}" destId="{0171A8A2-06C8-46FA-99C7-32FD885B44C0}" srcOrd="1" destOrd="0" presId="urn:microsoft.com/office/officeart/2005/8/layout/default"/>
    <dgm:cxn modelId="{A8E3D2D8-08BB-4100-BDA9-28CEAD4DE1D7}" type="presParOf" srcId="{C91FCDDE-70D7-4427-8C31-7676B3407B1A}" destId="{03395983-EC4E-4060-A9F4-AB22B98B04A8}" srcOrd="2" destOrd="0" presId="urn:microsoft.com/office/officeart/2005/8/layout/default"/>
    <dgm:cxn modelId="{F3A86A83-9C24-4C1E-83C8-417E585090B4}" type="presParOf" srcId="{C91FCDDE-70D7-4427-8C31-7676B3407B1A}" destId="{8BD0F0F8-EF2C-45EC-8CCB-6FFF1E5969B8}" srcOrd="3" destOrd="0" presId="urn:microsoft.com/office/officeart/2005/8/layout/default"/>
    <dgm:cxn modelId="{38DE7499-B895-4BA1-8DDF-FB3003897E74}" type="presParOf" srcId="{C91FCDDE-70D7-4427-8C31-7676B3407B1A}" destId="{B0B6D6BC-4995-4BE0-866F-ED3CF8C9DE38}" srcOrd="4" destOrd="0" presId="urn:microsoft.com/office/officeart/2005/8/layout/default"/>
    <dgm:cxn modelId="{7FFE18BD-3603-479B-AEDC-C5D8339CE5E8}" type="presParOf" srcId="{C91FCDDE-70D7-4427-8C31-7676B3407B1A}" destId="{B8552529-3E13-4162-9749-41708157BACD}" srcOrd="5" destOrd="0" presId="urn:microsoft.com/office/officeart/2005/8/layout/default"/>
    <dgm:cxn modelId="{A73ECC3E-8CB1-44C4-8144-A5F7C0D3E746}" type="presParOf" srcId="{C91FCDDE-70D7-4427-8C31-7676B3407B1A}" destId="{FE70A78D-DBBC-457B-90AA-FB4BC1B098BE}" srcOrd="6" destOrd="0" presId="urn:microsoft.com/office/officeart/2005/8/layout/default"/>
    <dgm:cxn modelId="{5DFF9E9F-56FF-460F-86D2-88316ACD2DAB}" type="presParOf" srcId="{C91FCDDE-70D7-4427-8C31-7676B3407B1A}" destId="{4F88B0BA-F7E2-4C43-AEBA-5ACCA4AE366C}" srcOrd="7" destOrd="0" presId="urn:microsoft.com/office/officeart/2005/8/layout/default"/>
    <dgm:cxn modelId="{E9A596FE-7656-4491-977E-6E3BCE3BD690}" type="presParOf" srcId="{C91FCDDE-70D7-4427-8C31-7676B3407B1A}" destId="{F301A607-F697-4035-A7CB-86AE1A573A4B}"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6948A02-3C5E-4063-9C8D-754639E013B8}" type="doc">
      <dgm:prSet loTypeId="urn:microsoft.com/office/officeart/2005/8/layout/process1" loCatId="process" qsTypeId="urn:microsoft.com/office/officeart/2005/8/quickstyle/simple1" qsCatId="simple" csTypeId="urn:microsoft.com/office/officeart/2005/8/colors/colorful1" csCatId="colorful" phldr="1"/>
      <dgm:spPr/>
    </dgm:pt>
    <dgm:pt modelId="{33A9F578-AAEE-43F5-96D3-C2F678CDCAA4}">
      <dgm:prSet phldrT="[Text]" custT="1"/>
      <dgm:spPr/>
      <dgm:t>
        <a:bodyPr/>
        <a:lstStyle/>
        <a:p>
          <a:r>
            <a:rPr lang="en-GB" sz="1400" b="1" dirty="0"/>
            <a:t>Insecure attachment</a:t>
          </a:r>
        </a:p>
      </dgm:t>
    </dgm:pt>
    <dgm:pt modelId="{5AE5D4EF-D5FF-4B34-8CA8-024E575346D3}" type="parTrans" cxnId="{647C601A-0C82-431E-9E5A-1158AC246859}">
      <dgm:prSet/>
      <dgm:spPr/>
      <dgm:t>
        <a:bodyPr/>
        <a:lstStyle/>
        <a:p>
          <a:endParaRPr lang="en-GB"/>
        </a:p>
      </dgm:t>
    </dgm:pt>
    <dgm:pt modelId="{F0400C8B-4E29-4856-98E0-949AFB3F8075}" type="sibTrans" cxnId="{647C601A-0C82-431E-9E5A-1158AC246859}">
      <dgm:prSet/>
      <dgm:spPr/>
      <dgm:t>
        <a:bodyPr/>
        <a:lstStyle/>
        <a:p>
          <a:endParaRPr lang="en-GB"/>
        </a:p>
      </dgm:t>
    </dgm:pt>
    <dgm:pt modelId="{CB7CB2CF-AB0A-4F5B-BE4D-559992E38079}">
      <dgm:prSet phldrT="[Text]" custT="1"/>
      <dgm:spPr/>
      <dgm:t>
        <a:bodyPr/>
        <a:lstStyle/>
        <a:p>
          <a:r>
            <a:rPr lang="en-GB" sz="1400" b="1" dirty="0"/>
            <a:t>Adult rejections</a:t>
          </a:r>
        </a:p>
      </dgm:t>
    </dgm:pt>
    <dgm:pt modelId="{BA02AB1B-114E-4A73-9906-F5291BC578A4}" type="parTrans" cxnId="{24E6E05E-2C32-4F46-BF1D-A8E5DB76F201}">
      <dgm:prSet/>
      <dgm:spPr/>
      <dgm:t>
        <a:bodyPr/>
        <a:lstStyle/>
        <a:p>
          <a:endParaRPr lang="en-GB"/>
        </a:p>
      </dgm:t>
    </dgm:pt>
    <dgm:pt modelId="{7B4DCE42-5386-4D48-84F7-A6077AB27F6E}" type="sibTrans" cxnId="{24E6E05E-2C32-4F46-BF1D-A8E5DB76F201}">
      <dgm:prSet/>
      <dgm:spPr/>
      <dgm:t>
        <a:bodyPr/>
        <a:lstStyle/>
        <a:p>
          <a:endParaRPr lang="en-GB"/>
        </a:p>
      </dgm:t>
    </dgm:pt>
    <dgm:pt modelId="{081BB0C9-6C71-41DD-99F9-5E42A897D378}">
      <dgm:prSet phldrT="[Text]" custT="1"/>
      <dgm:spPr/>
      <dgm:t>
        <a:bodyPr/>
        <a:lstStyle/>
        <a:p>
          <a:r>
            <a:rPr lang="en-GB" sz="1400" b="1" dirty="0"/>
            <a:t>Social isolation</a:t>
          </a:r>
        </a:p>
      </dgm:t>
    </dgm:pt>
    <dgm:pt modelId="{B6D5FD59-C50F-4914-BF0D-71148471B4E6}" type="parTrans" cxnId="{54072639-C34B-470E-8B5D-BA2EB7E3E3F6}">
      <dgm:prSet/>
      <dgm:spPr/>
      <dgm:t>
        <a:bodyPr/>
        <a:lstStyle/>
        <a:p>
          <a:endParaRPr lang="en-GB"/>
        </a:p>
      </dgm:t>
    </dgm:pt>
    <dgm:pt modelId="{B39AF0B3-44E8-4531-B32F-4B69D4B02044}" type="sibTrans" cxnId="{54072639-C34B-470E-8B5D-BA2EB7E3E3F6}">
      <dgm:prSet/>
      <dgm:spPr/>
      <dgm:t>
        <a:bodyPr/>
        <a:lstStyle/>
        <a:p>
          <a:endParaRPr lang="en-GB"/>
        </a:p>
      </dgm:t>
    </dgm:pt>
    <dgm:pt modelId="{2E47FAD6-D3BA-4283-81E3-6A6E2D35EB7E}">
      <dgm:prSet phldrT="[Text]" custT="1"/>
      <dgm:spPr/>
      <dgm:t>
        <a:bodyPr/>
        <a:lstStyle/>
        <a:p>
          <a:r>
            <a:rPr lang="en-GB" sz="1400" b="1" dirty="0"/>
            <a:t>Children seen as less hostile</a:t>
          </a:r>
        </a:p>
      </dgm:t>
    </dgm:pt>
    <dgm:pt modelId="{D46F7402-53EA-4E2E-ACD3-C7B241A7B2A1}" type="parTrans" cxnId="{8486DB58-4E6B-455A-A766-5C5243CCD1FA}">
      <dgm:prSet/>
      <dgm:spPr/>
      <dgm:t>
        <a:bodyPr/>
        <a:lstStyle/>
        <a:p>
          <a:endParaRPr lang="en-GB"/>
        </a:p>
      </dgm:t>
    </dgm:pt>
    <dgm:pt modelId="{A6B5CAB0-61FE-491E-B66E-F2E05FFF3F91}" type="sibTrans" cxnId="{8486DB58-4E6B-455A-A766-5C5243CCD1FA}">
      <dgm:prSet/>
      <dgm:spPr/>
      <dgm:t>
        <a:bodyPr/>
        <a:lstStyle/>
        <a:p>
          <a:endParaRPr lang="en-GB"/>
        </a:p>
      </dgm:t>
    </dgm:pt>
    <dgm:pt modelId="{CC1435FF-8657-4282-9FF8-C3FC6CE5F24B}">
      <dgm:prSet phldrT="[Text]" custT="1"/>
      <dgm:spPr/>
      <dgm:t>
        <a:bodyPr/>
        <a:lstStyle/>
        <a:p>
          <a:r>
            <a:rPr lang="en-GB" sz="1400" b="1" dirty="0"/>
            <a:t>Emotional congruence</a:t>
          </a:r>
        </a:p>
      </dgm:t>
    </dgm:pt>
    <dgm:pt modelId="{08F4ECA5-4E3C-4F67-A309-2CEB89993170}" type="parTrans" cxnId="{98A3A412-FA29-4625-9DAC-5093D89CC49B}">
      <dgm:prSet/>
      <dgm:spPr/>
      <dgm:t>
        <a:bodyPr/>
        <a:lstStyle/>
        <a:p>
          <a:endParaRPr lang="en-GB"/>
        </a:p>
      </dgm:t>
    </dgm:pt>
    <dgm:pt modelId="{308BDE4A-8FC7-4EB0-BC46-2432CE7527A8}" type="sibTrans" cxnId="{98A3A412-FA29-4625-9DAC-5093D89CC49B}">
      <dgm:prSet/>
      <dgm:spPr/>
      <dgm:t>
        <a:bodyPr/>
        <a:lstStyle/>
        <a:p>
          <a:endParaRPr lang="en-GB"/>
        </a:p>
      </dgm:t>
    </dgm:pt>
    <dgm:pt modelId="{89D8D641-C175-45B2-AB70-202A5968FD5E}" type="pres">
      <dgm:prSet presAssocID="{36948A02-3C5E-4063-9C8D-754639E013B8}" presName="Name0" presStyleCnt="0">
        <dgm:presLayoutVars>
          <dgm:dir/>
          <dgm:resizeHandles val="exact"/>
        </dgm:presLayoutVars>
      </dgm:prSet>
      <dgm:spPr/>
    </dgm:pt>
    <dgm:pt modelId="{8D57743C-E011-4236-A9DD-58465CA0A9E9}" type="pres">
      <dgm:prSet presAssocID="{33A9F578-AAEE-43F5-96D3-C2F678CDCAA4}" presName="node" presStyleLbl="node1" presStyleIdx="0" presStyleCnt="5" custScaleX="91992" custScaleY="120579">
        <dgm:presLayoutVars>
          <dgm:bulletEnabled val="1"/>
        </dgm:presLayoutVars>
      </dgm:prSet>
      <dgm:spPr/>
    </dgm:pt>
    <dgm:pt modelId="{6CBEF5E6-F410-4204-B0C8-7DE6B30258AF}" type="pres">
      <dgm:prSet presAssocID="{F0400C8B-4E29-4856-98E0-949AFB3F8075}" presName="sibTrans" presStyleLbl="sibTrans2D1" presStyleIdx="0" presStyleCnt="4"/>
      <dgm:spPr/>
    </dgm:pt>
    <dgm:pt modelId="{696959ED-3FE2-4BE0-A0E1-70BFCB48503B}" type="pres">
      <dgm:prSet presAssocID="{F0400C8B-4E29-4856-98E0-949AFB3F8075}" presName="connectorText" presStyleLbl="sibTrans2D1" presStyleIdx="0" presStyleCnt="4"/>
      <dgm:spPr/>
    </dgm:pt>
    <dgm:pt modelId="{40CA4F43-C09D-4969-9163-A004CC157C2E}" type="pres">
      <dgm:prSet presAssocID="{CB7CB2CF-AB0A-4F5B-BE4D-559992E38079}" presName="node" presStyleLbl="node1" presStyleIdx="1" presStyleCnt="5" custScaleX="91992" custScaleY="120579">
        <dgm:presLayoutVars>
          <dgm:bulletEnabled val="1"/>
        </dgm:presLayoutVars>
      </dgm:prSet>
      <dgm:spPr/>
    </dgm:pt>
    <dgm:pt modelId="{1D22E6A8-BBB2-4D6B-BBE8-AE4F8B4C704C}" type="pres">
      <dgm:prSet presAssocID="{7B4DCE42-5386-4D48-84F7-A6077AB27F6E}" presName="sibTrans" presStyleLbl="sibTrans2D1" presStyleIdx="1" presStyleCnt="4"/>
      <dgm:spPr/>
    </dgm:pt>
    <dgm:pt modelId="{E34BDD31-3891-406D-9703-23F6B5A089E8}" type="pres">
      <dgm:prSet presAssocID="{7B4DCE42-5386-4D48-84F7-A6077AB27F6E}" presName="connectorText" presStyleLbl="sibTrans2D1" presStyleIdx="1" presStyleCnt="4"/>
      <dgm:spPr/>
    </dgm:pt>
    <dgm:pt modelId="{2D336344-D409-4C90-AD66-770F8AF1B6C8}" type="pres">
      <dgm:prSet presAssocID="{081BB0C9-6C71-41DD-99F9-5E42A897D378}" presName="node" presStyleLbl="node1" presStyleIdx="2" presStyleCnt="5" custScaleX="91992" custScaleY="120579">
        <dgm:presLayoutVars>
          <dgm:bulletEnabled val="1"/>
        </dgm:presLayoutVars>
      </dgm:prSet>
      <dgm:spPr/>
    </dgm:pt>
    <dgm:pt modelId="{D707E1C1-2EA2-4396-A7C0-1AC7B5003F47}" type="pres">
      <dgm:prSet presAssocID="{B39AF0B3-44E8-4531-B32F-4B69D4B02044}" presName="sibTrans" presStyleLbl="sibTrans2D1" presStyleIdx="2" presStyleCnt="4"/>
      <dgm:spPr/>
    </dgm:pt>
    <dgm:pt modelId="{984984EE-3EE5-49E7-A14F-26E87A79A61A}" type="pres">
      <dgm:prSet presAssocID="{B39AF0B3-44E8-4531-B32F-4B69D4B02044}" presName="connectorText" presStyleLbl="sibTrans2D1" presStyleIdx="2" presStyleCnt="4"/>
      <dgm:spPr/>
    </dgm:pt>
    <dgm:pt modelId="{141408E4-0619-444A-A3BF-B7DA31230E8F}" type="pres">
      <dgm:prSet presAssocID="{2E47FAD6-D3BA-4283-81E3-6A6E2D35EB7E}" presName="node" presStyleLbl="node1" presStyleIdx="3" presStyleCnt="5" custScaleX="91992" custScaleY="120579">
        <dgm:presLayoutVars>
          <dgm:bulletEnabled val="1"/>
        </dgm:presLayoutVars>
      </dgm:prSet>
      <dgm:spPr/>
    </dgm:pt>
    <dgm:pt modelId="{B8E36EA3-65F8-45FD-979E-F2E6E6882FE6}" type="pres">
      <dgm:prSet presAssocID="{A6B5CAB0-61FE-491E-B66E-F2E05FFF3F91}" presName="sibTrans" presStyleLbl="sibTrans2D1" presStyleIdx="3" presStyleCnt="4"/>
      <dgm:spPr/>
    </dgm:pt>
    <dgm:pt modelId="{59FE71B5-2EB8-4806-A282-06AABCABBAC5}" type="pres">
      <dgm:prSet presAssocID="{A6B5CAB0-61FE-491E-B66E-F2E05FFF3F91}" presName="connectorText" presStyleLbl="sibTrans2D1" presStyleIdx="3" presStyleCnt="4"/>
      <dgm:spPr/>
    </dgm:pt>
    <dgm:pt modelId="{AD4170E3-E8D8-4E0D-8A48-EFC4DE33E7A6}" type="pres">
      <dgm:prSet presAssocID="{CC1435FF-8657-4282-9FF8-C3FC6CE5F24B}" presName="node" presStyleLbl="node1" presStyleIdx="4" presStyleCnt="5" custScaleY="120579" custLinFactX="100000" custLinFactY="-46810" custLinFactNeighborX="156786" custLinFactNeighborY="-100000">
        <dgm:presLayoutVars>
          <dgm:bulletEnabled val="1"/>
        </dgm:presLayoutVars>
      </dgm:prSet>
      <dgm:spPr/>
    </dgm:pt>
  </dgm:ptLst>
  <dgm:cxnLst>
    <dgm:cxn modelId="{8F778F0A-1FD2-44A9-ADB7-F7E76B441F05}" type="presOf" srcId="{081BB0C9-6C71-41DD-99F9-5E42A897D378}" destId="{2D336344-D409-4C90-AD66-770F8AF1B6C8}" srcOrd="0" destOrd="0" presId="urn:microsoft.com/office/officeart/2005/8/layout/process1"/>
    <dgm:cxn modelId="{64A74D0D-9F8F-4F45-9B09-084C836AF569}" type="presOf" srcId="{B39AF0B3-44E8-4531-B32F-4B69D4B02044}" destId="{D707E1C1-2EA2-4396-A7C0-1AC7B5003F47}" srcOrd="0" destOrd="0" presId="urn:microsoft.com/office/officeart/2005/8/layout/process1"/>
    <dgm:cxn modelId="{98A3A412-FA29-4625-9DAC-5093D89CC49B}" srcId="{36948A02-3C5E-4063-9C8D-754639E013B8}" destId="{CC1435FF-8657-4282-9FF8-C3FC6CE5F24B}" srcOrd="4" destOrd="0" parTransId="{08F4ECA5-4E3C-4F67-A309-2CEB89993170}" sibTransId="{308BDE4A-8FC7-4EB0-BC46-2432CE7527A8}"/>
    <dgm:cxn modelId="{1E32381A-E121-48E6-80CB-C51D643A94E0}" type="presOf" srcId="{CC1435FF-8657-4282-9FF8-C3FC6CE5F24B}" destId="{AD4170E3-E8D8-4E0D-8A48-EFC4DE33E7A6}" srcOrd="0" destOrd="0" presId="urn:microsoft.com/office/officeart/2005/8/layout/process1"/>
    <dgm:cxn modelId="{647C601A-0C82-431E-9E5A-1158AC246859}" srcId="{36948A02-3C5E-4063-9C8D-754639E013B8}" destId="{33A9F578-AAEE-43F5-96D3-C2F678CDCAA4}" srcOrd="0" destOrd="0" parTransId="{5AE5D4EF-D5FF-4B34-8CA8-024E575346D3}" sibTransId="{F0400C8B-4E29-4856-98E0-949AFB3F8075}"/>
    <dgm:cxn modelId="{2B52E11A-B5A6-40D7-BFDC-4F6F190A4F3B}" type="presOf" srcId="{CB7CB2CF-AB0A-4F5B-BE4D-559992E38079}" destId="{40CA4F43-C09D-4969-9163-A004CC157C2E}" srcOrd="0" destOrd="0" presId="urn:microsoft.com/office/officeart/2005/8/layout/process1"/>
    <dgm:cxn modelId="{54072639-C34B-470E-8B5D-BA2EB7E3E3F6}" srcId="{36948A02-3C5E-4063-9C8D-754639E013B8}" destId="{081BB0C9-6C71-41DD-99F9-5E42A897D378}" srcOrd="2" destOrd="0" parTransId="{B6D5FD59-C50F-4914-BF0D-71148471B4E6}" sibTransId="{B39AF0B3-44E8-4531-B32F-4B69D4B02044}"/>
    <dgm:cxn modelId="{24E6E05E-2C32-4F46-BF1D-A8E5DB76F201}" srcId="{36948A02-3C5E-4063-9C8D-754639E013B8}" destId="{CB7CB2CF-AB0A-4F5B-BE4D-559992E38079}" srcOrd="1" destOrd="0" parTransId="{BA02AB1B-114E-4A73-9906-F5291BC578A4}" sibTransId="{7B4DCE42-5386-4D48-84F7-A6077AB27F6E}"/>
    <dgm:cxn modelId="{6DB34344-490D-4983-8C8B-C3A46D1D9915}" type="presOf" srcId="{2E47FAD6-D3BA-4283-81E3-6A6E2D35EB7E}" destId="{141408E4-0619-444A-A3BF-B7DA31230E8F}" srcOrd="0" destOrd="0" presId="urn:microsoft.com/office/officeart/2005/8/layout/process1"/>
    <dgm:cxn modelId="{E9FA7345-900C-468E-A6D5-1B3F85F0EFF5}" type="presOf" srcId="{A6B5CAB0-61FE-491E-B66E-F2E05FFF3F91}" destId="{59FE71B5-2EB8-4806-A282-06AABCABBAC5}" srcOrd="1" destOrd="0" presId="urn:microsoft.com/office/officeart/2005/8/layout/process1"/>
    <dgm:cxn modelId="{B33C9149-EDD4-4261-9849-57C998F92407}" type="presOf" srcId="{B39AF0B3-44E8-4531-B32F-4B69D4B02044}" destId="{984984EE-3EE5-49E7-A14F-26E87A79A61A}" srcOrd="1" destOrd="0" presId="urn:microsoft.com/office/officeart/2005/8/layout/process1"/>
    <dgm:cxn modelId="{2873D772-B2D6-47F7-9FD0-8E35E3B53AB3}" type="presOf" srcId="{7B4DCE42-5386-4D48-84F7-A6077AB27F6E}" destId="{1D22E6A8-BBB2-4D6B-BBE8-AE4F8B4C704C}" srcOrd="0" destOrd="0" presId="urn:microsoft.com/office/officeart/2005/8/layout/process1"/>
    <dgm:cxn modelId="{E1998C78-77DE-43B9-91D6-699756FD1044}" type="presOf" srcId="{A6B5CAB0-61FE-491E-B66E-F2E05FFF3F91}" destId="{B8E36EA3-65F8-45FD-979E-F2E6E6882FE6}" srcOrd="0" destOrd="0" presId="urn:microsoft.com/office/officeart/2005/8/layout/process1"/>
    <dgm:cxn modelId="{8486DB58-4E6B-455A-A766-5C5243CCD1FA}" srcId="{36948A02-3C5E-4063-9C8D-754639E013B8}" destId="{2E47FAD6-D3BA-4283-81E3-6A6E2D35EB7E}" srcOrd="3" destOrd="0" parTransId="{D46F7402-53EA-4E2E-ACD3-C7B241A7B2A1}" sibTransId="{A6B5CAB0-61FE-491E-B66E-F2E05FFF3F91}"/>
    <dgm:cxn modelId="{6FCBE87F-357D-422E-B2FA-CB6AABA5AE68}" type="presOf" srcId="{33A9F578-AAEE-43F5-96D3-C2F678CDCAA4}" destId="{8D57743C-E011-4236-A9DD-58465CA0A9E9}" srcOrd="0" destOrd="0" presId="urn:microsoft.com/office/officeart/2005/8/layout/process1"/>
    <dgm:cxn modelId="{59F1DEBC-4472-487C-97E6-5AABF926AC15}" type="presOf" srcId="{F0400C8B-4E29-4856-98E0-949AFB3F8075}" destId="{696959ED-3FE2-4BE0-A0E1-70BFCB48503B}" srcOrd="1" destOrd="0" presId="urn:microsoft.com/office/officeart/2005/8/layout/process1"/>
    <dgm:cxn modelId="{5D9853DA-48BA-41A0-BF98-D67157FC13BD}" type="presOf" srcId="{36948A02-3C5E-4063-9C8D-754639E013B8}" destId="{89D8D641-C175-45B2-AB70-202A5968FD5E}" srcOrd="0" destOrd="0" presId="urn:microsoft.com/office/officeart/2005/8/layout/process1"/>
    <dgm:cxn modelId="{EDD8D6DD-47A2-4797-A887-79D91D5C4693}" type="presOf" srcId="{F0400C8B-4E29-4856-98E0-949AFB3F8075}" destId="{6CBEF5E6-F410-4204-B0C8-7DE6B30258AF}" srcOrd="0" destOrd="0" presId="urn:microsoft.com/office/officeart/2005/8/layout/process1"/>
    <dgm:cxn modelId="{B42DCBF9-EB54-4883-83B0-19006AE27743}" type="presOf" srcId="{7B4DCE42-5386-4D48-84F7-A6077AB27F6E}" destId="{E34BDD31-3891-406D-9703-23F6B5A089E8}" srcOrd="1" destOrd="0" presId="urn:microsoft.com/office/officeart/2005/8/layout/process1"/>
    <dgm:cxn modelId="{B5F3DDD4-5C8E-420E-8772-6B25FCF522A3}" type="presParOf" srcId="{89D8D641-C175-45B2-AB70-202A5968FD5E}" destId="{8D57743C-E011-4236-A9DD-58465CA0A9E9}" srcOrd="0" destOrd="0" presId="urn:microsoft.com/office/officeart/2005/8/layout/process1"/>
    <dgm:cxn modelId="{61434852-7DF7-4D94-92B8-55E9B008C713}" type="presParOf" srcId="{89D8D641-C175-45B2-AB70-202A5968FD5E}" destId="{6CBEF5E6-F410-4204-B0C8-7DE6B30258AF}" srcOrd="1" destOrd="0" presId="urn:microsoft.com/office/officeart/2005/8/layout/process1"/>
    <dgm:cxn modelId="{94AD2D65-B739-4A8D-819D-5CD50E0D859C}" type="presParOf" srcId="{6CBEF5E6-F410-4204-B0C8-7DE6B30258AF}" destId="{696959ED-3FE2-4BE0-A0E1-70BFCB48503B}" srcOrd="0" destOrd="0" presId="urn:microsoft.com/office/officeart/2005/8/layout/process1"/>
    <dgm:cxn modelId="{46EBBC2A-0831-4A22-9172-43EDE5436C36}" type="presParOf" srcId="{89D8D641-C175-45B2-AB70-202A5968FD5E}" destId="{40CA4F43-C09D-4969-9163-A004CC157C2E}" srcOrd="2" destOrd="0" presId="urn:microsoft.com/office/officeart/2005/8/layout/process1"/>
    <dgm:cxn modelId="{EC6CDA28-2951-43F8-ABF2-23061B823897}" type="presParOf" srcId="{89D8D641-C175-45B2-AB70-202A5968FD5E}" destId="{1D22E6A8-BBB2-4D6B-BBE8-AE4F8B4C704C}" srcOrd="3" destOrd="0" presId="urn:microsoft.com/office/officeart/2005/8/layout/process1"/>
    <dgm:cxn modelId="{4F08C58D-1F06-49A6-A072-14E074278352}" type="presParOf" srcId="{1D22E6A8-BBB2-4D6B-BBE8-AE4F8B4C704C}" destId="{E34BDD31-3891-406D-9703-23F6B5A089E8}" srcOrd="0" destOrd="0" presId="urn:microsoft.com/office/officeart/2005/8/layout/process1"/>
    <dgm:cxn modelId="{F3694268-64F7-4E59-A11A-E37981B8BD78}" type="presParOf" srcId="{89D8D641-C175-45B2-AB70-202A5968FD5E}" destId="{2D336344-D409-4C90-AD66-770F8AF1B6C8}" srcOrd="4" destOrd="0" presId="urn:microsoft.com/office/officeart/2005/8/layout/process1"/>
    <dgm:cxn modelId="{885DD201-3992-4415-B5D8-5B1A7B74171F}" type="presParOf" srcId="{89D8D641-C175-45B2-AB70-202A5968FD5E}" destId="{D707E1C1-2EA2-4396-A7C0-1AC7B5003F47}" srcOrd="5" destOrd="0" presId="urn:microsoft.com/office/officeart/2005/8/layout/process1"/>
    <dgm:cxn modelId="{55C66A52-326D-4790-9B84-3FB01AEDD4D9}" type="presParOf" srcId="{D707E1C1-2EA2-4396-A7C0-1AC7B5003F47}" destId="{984984EE-3EE5-49E7-A14F-26E87A79A61A}" srcOrd="0" destOrd="0" presId="urn:microsoft.com/office/officeart/2005/8/layout/process1"/>
    <dgm:cxn modelId="{E352629B-9701-48D8-9C81-3A87407F95E5}" type="presParOf" srcId="{89D8D641-C175-45B2-AB70-202A5968FD5E}" destId="{141408E4-0619-444A-A3BF-B7DA31230E8F}" srcOrd="6" destOrd="0" presId="urn:microsoft.com/office/officeart/2005/8/layout/process1"/>
    <dgm:cxn modelId="{B3708498-4C5A-4315-AD08-9EA7A7DE9900}" type="presParOf" srcId="{89D8D641-C175-45B2-AB70-202A5968FD5E}" destId="{B8E36EA3-65F8-45FD-979E-F2E6E6882FE6}" srcOrd="7" destOrd="0" presId="urn:microsoft.com/office/officeart/2005/8/layout/process1"/>
    <dgm:cxn modelId="{2A52EE82-6A91-4C93-B3EC-7F77D54B6A15}" type="presParOf" srcId="{B8E36EA3-65F8-45FD-979E-F2E6E6882FE6}" destId="{59FE71B5-2EB8-4806-A282-06AABCABBAC5}" srcOrd="0" destOrd="0" presId="urn:microsoft.com/office/officeart/2005/8/layout/process1"/>
    <dgm:cxn modelId="{19AD08E3-E36C-4D2C-B0CF-E9F4CD454A1B}" type="presParOf" srcId="{89D8D641-C175-45B2-AB70-202A5968FD5E}" destId="{AD4170E3-E8D8-4E0D-8A48-EFC4DE33E7A6}"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284C1-D2AE-469B-920B-2A9D1D508DE9}">
      <dsp:nvSpPr>
        <dsp:cNvPr id="0" name=""/>
        <dsp:cNvSpPr/>
      </dsp:nvSpPr>
      <dsp:spPr>
        <a:xfrm>
          <a:off x="-6178683" y="-945270"/>
          <a:ext cx="7354906" cy="7354906"/>
        </a:xfrm>
        <a:prstGeom prst="blockArc">
          <a:avLst>
            <a:gd name="adj1" fmla="val 18900000"/>
            <a:gd name="adj2" fmla="val 2700000"/>
            <a:gd name="adj3" fmla="val 294"/>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43F43F-BA54-44B3-982B-6395FD2D5DBE}">
      <dsp:nvSpPr>
        <dsp:cNvPr id="0" name=""/>
        <dsp:cNvSpPr/>
      </dsp:nvSpPr>
      <dsp:spPr>
        <a:xfrm>
          <a:off x="591244" y="397297"/>
          <a:ext cx="9924355" cy="68326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2341" tIns="45720" rIns="45720" bIns="45720" numCol="1" spcCol="1270" anchor="ctr" anchorCtr="0">
          <a:noAutofit/>
        </a:bodyPr>
        <a:lstStyle/>
        <a:p>
          <a:pPr marL="0" lvl="0" indent="0" algn="l" defTabSz="800100">
            <a:lnSpc>
              <a:spcPct val="90000"/>
            </a:lnSpc>
            <a:spcBef>
              <a:spcPct val="0"/>
            </a:spcBef>
            <a:spcAft>
              <a:spcPct val="35000"/>
            </a:spcAft>
            <a:buNone/>
          </a:pPr>
          <a:r>
            <a:rPr lang="en-GB" sz="1800" kern="1200" dirty="0"/>
            <a:t>Setting the scene</a:t>
          </a:r>
          <a:endParaRPr lang="en-US" sz="1800" kern="1200" dirty="0"/>
        </a:p>
      </dsp:txBody>
      <dsp:txXfrm>
        <a:off x="591244" y="397297"/>
        <a:ext cx="9924355" cy="683264"/>
      </dsp:txXfrm>
    </dsp:sp>
    <dsp:sp modelId="{132E7913-B9CD-45BC-9E7E-71B605767C37}">
      <dsp:nvSpPr>
        <dsp:cNvPr id="0" name=""/>
        <dsp:cNvSpPr/>
      </dsp:nvSpPr>
      <dsp:spPr>
        <a:xfrm>
          <a:off x="86900" y="256005"/>
          <a:ext cx="854080" cy="854080"/>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337D1A-731A-45BF-9873-C015BA63D0DF}">
      <dsp:nvSpPr>
        <dsp:cNvPr id="0" name=""/>
        <dsp:cNvSpPr/>
      </dsp:nvSpPr>
      <dsp:spPr>
        <a:xfrm>
          <a:off x="1003547" y="1365981"/>
          <a:ext cx="9434748" cy="683264"/>
        </a:xfrm>
        <a:prstGeom prst="rect">
          <a:avLst/>
        </a:prstGeom>
        <a:solidFill>
          <a:schemeClr val="accent2">
            <a:hueOff val="3250779"/>
            <a:satOff val="-9740"/>
            <a:lumOff val="29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2341" tIns="45720" rIns="45720" bIns="45720" numCol="1" spcCol="1270" anchor="ctr" anchorCtr="0">
          <a:noAutofit/>
        </a:bodyPr>
        <a:lstStyle/>
        <a:p>
          <a:pPr marL="0" lvl="0" indent="0" algn="l" defTabSz="800100">
            <a:lnSpc>
              <a:spcPct val="90000"/>
            </a:lnSpc>
            <a:spcBef>
              <a:spcPct val="0"/>
            </a:spcBef>
            <a:spcAft>
              <a:spcPct val="35000"/>
            </a:spcAft>
            <a:buNone/>
          </a:pPr>
          <a:r>
            <a:rPr lang="en-GB" sz="1800" kern="1200" dirty="0"/>
            <a:t>What do we know</a:t>
          </a:r>
          <a:endParaRPr lang="en-US" sz="1800" kern="1200" dirty="0"/>
        </a:p>
      </dsp:txBody>
      <dsp:txXfrm>
        <a:off x="1003547" y="1365981"/>
        <a:ext cx="9434748" cy="683264"/>
      </dsp:txXfrm>
    </dsp:sp>
    <dsp:sp modelId="{51DD0735-EB0F-4EA3-A5FC-EBB736E7601B}">
      <dsp:nvSpPr>
        <dsp:cNvPr id="0" name=""/>
        <dsp:cNvSpPr/>
      </dsp:nvSpPr>
      <dsp:spPr>
        <a:xfrm>
          <a:off x="576507" y="1280573"/>
          <a:ext cx="854080" cy="854080"/>
        </a:xfrm>
        <a:prstGeom prst="ellipse">
          <a:avLst/>
        </a:prstGeom>
        <a:solidFill>
          <a:schemeClr val="lt1">
            <a:hueOff val="0"/>
            <a:satOff val="0"/>
            <a:lumOff val="0"/>
            <a:alphaOff val="0"/>
          </a:schemeClr>
        </a:solidFill>
        <a:ln w="12700" cap="flat" cmpd="sng" algn="ctr">
          <a:solidFill>
            <a:schemeClr val="accent2">
              <a:hueOff val="3250779"/>
              <a:satOff val="-9740"/>
              <a:lumOff val="2991"/>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0E3305-9B73-419D-9056-AE967C310D8E}">
      <dsp:nvSpPr>
        <dsp:cNvPr id="0" name=""/>
        <dsp:cNvSpPr/>
      </dsp:nvSpPr>
      <dsp:spPr>
        <a:xfrm>
          <a:off x="1153817" y="2390550"/>
          <a:ext cx="9284478" cy="683264"/>
        </a:xfrm>
        <a:prstGeom prst="rect">
          <a:avLst/>
        </a:prstGeom>
        <a:solidFill>
          <a:schemeClr val="accent2">
            <a:hueOff val="6501558"/>
            <a:satOff val="-19480"/>
            <a:lumOff val="5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2341" tIns="45720" rIns="45720" bIns="45720" numCol="1" spcCol="1270" anchor="ctr" anchorCtr="0">
          <a:noAutofit/>
        </a:bodyPr>
        <a:lstStyle/>
        <a:p>
          <a:pPr marL="0" lvl="0" indent="0" algn="l" defTabSz="800100">
            <a:lnSpc>
              <a:spcPct val="90000"/>
            </a:lnSpc>
            <a:spcBef>
              <a:spcPct val="0"/>
            </a:spcBef>
            <a:spcAft>
              <a:spcPct val="35000"/>
            </a:spcAft>
            <a:buNone/>
          </a:pPr>
          <a:r>
            <a:rPr lang="en-GB" sz="1800" kern="1200" dirty="0"/>
            <a:t>Pathways to offending</a:t>
          </a:r>
        </a:p>
      </dsp:txBody>
      <dsp:txXfrm>
        <a:off x="1153817" y="2390550"/>
        <a:ext cx="9284478" cy="683264"/>
      </dsp:txXfrm>
    </dsp:sp>
    <dsp:sp modelId="{46B741D5-6CDB-4642-B419-16176C9BAABC}">
      <dsp:nvSpPr>
        <dsp:cNvPr id="0" name=""/>
        <dsp:cNvSpPr/>
      </dsp:nvSpPr>
      <dsp:spPr>
        <a:xfrm>
          <a:off x="726777" y="2305142"/>
          <a:ext cx="854080" cy="854080"/>
        </a:xfrm>
        <a:prstGeom prst="ellipse">
          <a:avLst/>
        </a:prstGeom>
        <a:solidFill>
          <a:schemeClr val="lt1">
            <a:hueOff val="0"/>
            <a:satOff val="0"/>
            <a:lumOff val="0"/>
            <a:alphaOff val="0"/>
          </a:schemeClr>
        </a:solidFill>
        <a:ln w="12700" cap="flat" cmpd="sng" algn="ctr">
          <a:solidFill>
            <a:schemeClr val="accent2">
              <a:hueOff val="6501558"/>
              <a:satOff val="-19480"/>
              <a:lumOff val="5981"/>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940CF9-CA73-4551-8D34-3DD644940BA2}">
      <dsp:nvSpPr>
        <dsp:cNvPr id="0" name=""/>
        <dsp:cNvSpPr/>
      </dsp:nvSpPr>
      <dsp:spPr>
        <a:xfrm>
          <a:off x="1003547" y="3415118"/>
          <a:ext cx="9434748" cy="683264"/>
        </a:xfrm>
        <a:prstGeom prst="rect">
          <a:avLst/>
        </a:prstGeom>
        <a:solidFill>
          <a:schemeClr val="accent2">
            <a:hueOff val="9752336"/>
            <a:satOff val="-29221"/>
            <a:lumOff val="89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2341" tIns="45720" rIns="45720" bIns="45720" numCol="1" spcCol="1270" anchor="ctr" anchorCtr="0">
          <a:noAutofit/>
        </a:bodyPr>
        <a:lstStyle/>
        <a:p>
          <a:pPr marL="0" lvl="0" indent="0" algn="l" defTabSz="800100">
            <a:lnSpc>
              <a:spcPct val="90000"/>
            </a:lnSpc>
            <a:spcBef>
              <a:spcPct val="0"/>
            </a:spcBef>
            <a:spcAft>
              <a:spcPct val="35000"/>
            </a:spcAft>
            <a:buNone/>
          </a:pPr>
          <a:r>
            <a:rPr lang="en-GB" sz="1800" kern="1200" dirty="0"/>
            <a:t>How sexual abuse happens in families</a:t>
          </a:r>
        </a:p>
      </dsp:txBody>
      <dsp:txXfrm>
        <a:off x="1003547" y="3415118"/>
        <a:ext cx="9434748" cy="683264"/>
      </dsp:txXfrm>
    </dsp:sp>
    <dsp:sp modelId="{F7BB021C-97ED-4EF0-BA35-AE8FC46E582F}">
      <dsp:nvSpPr>
        <dsp:cNvPr id="0" name=""/>
        <dsp:cNvSpPr/>
      </dsp:nvSpPr>
      <dsp:spPr>
        <a:xfrm>
          <a:off x="576507" y="3329710"/>
          <a:ext cx="854080" cy="854080"/>
        </a:xfrm>
        <a:prstGeom prst="ellipse">
          <a:avLst/>
        </a:prstGeom>
        <a:solidFill>
          <a:schemeClr val="lt1">
            <a:hueOff val="0"/>
            <a:satOff val="0"/>
            <a:lumOff val="0"/>
            <a:alphaOff val="0"/>
          </a:schemeClr>
        </a:solidFill>
        <a:ln w="12700" cap="flat" cmpd="sng" algn="ctr">
          <a:solidFill>
            <a:schemeClr val="accent2">
              <a:hueOff val="9752336"/>
              <a:satOff val="-29221"/>
              <a:lumOff val="8972"/>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8A7DDE-3C70-48A1-856C-08BE52F72DFB}">
      <dsp:nvSpPr>
        <dsp:cNvPr id="0" name=""/>
        <dsp:cNvSpPr/>
      </dsp:nvSpPr>
      <dsp:spPr>
        <a:xfrm>
          <a:off x="513940" y="4439687"/>
          <a:ext cx="9924355" cy="683264"/>
        </a:xfrm>
        <a:prstGeom prst="rect">
          <a:avLst/>
        </a:prstGeom>
        <a:solidFill>
          <a:schemeClr val="accent2">
            <a:hueOff val="13003116"/>
            <a:satOff val="-38961"/>
            <a:lumOff val="119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2341" tIns="45720" rIns="45720" bIns="45720" numCol="1" spcCol="1270" anchor="ctr" anchorCtr="0">
          <a:noAutofit/>
        </a:bodyPr>
        <a:lstStyle/>
        <a:p>
          <a:pPr marL="0" lvl="0" indent="0" algn="l" defTabSz="800100">
            <a:lnSpc>
              <a:spcPct val="90000"/>
            </a:lnSpc>
            <a:spcBef>
              <a:spcPct val="0"/>
            </a:spcBef>
            <a:spcAft>
              <a:spcPct val="35000"/>
            </a:spcAft>
            <a:buNone/>
          </a:pPr>
          <a:r>
            <a:rPr lang="en-GB" sz="1800" kern="1200" dirty="0"/>
            <a:t>Understanding assessment</a:t>
          </a:r>
        </a:p>
      </dsp:txBody>
      <dsp:txXfrm>
        <a:off x="513940" y="4439687"/>
        <a:ext cx="9924355" cy="683264"/>
      </dsp:txXfrm>
    </dsp:sp>
    <dsp:sp modelId="{026F80F6-5B5F-4769-ACB2-D6021A601640}">
      <dsp:nvSpPr>
        <dsp:cNvPr id="0" name=""/>
        <dsp:cNvSpPr/>
      </dsp:nvSpPr>
      <dsp:spPr>
        <a:xfrm>
          <a:off x="86900" y="4354279"/>
          <a:ext cx="854080" cy="854080"/>
        </a:xfrm>
        <a:prstGeom prst="ellipse">
          <a:avLst/>
        </a:prstGeom>
        <a:solidFill>
          <a:schemeClr val="lt1">
            <a:hueOff val="0"/>
            <a:satOff val="0"/>
            <a:lumOff val="0"/>
            <a:alphaOff val="0"/>
          </a:schemeClr>
        </a:solidFill>
        <a:ln w="12700" cap="flat" cmpd="sng" algn="ctr">
          <a:solidFill>
            <a:schemeClr val="accent2">
              <a:hueOff val="13003116"/>
              <a:satOff val="-38961"/>
              <a:lumOff val="1196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2FFFE-B123-4D65-B41F-E2262A916485}">
      <dsp:nvSpPr>
        <dsp:cNvPr id="0" name=""/>
        <dsp:cNvSpPr/>
      </dsp:nvSpPr>
      <dsp:spPr>
        <a:xfrm>
          <a:off x="4792" y="1842579"/>
          <a:ext cx="1640321" cy="103032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Sexual abuse as a child</a:t>
          </a:r>
          <a:endParaRPr lang="en-US" sz="1600" b="1" kern="1200" dirty="0"/>
        </a:p>
      </dsp:txBody>
      <dsp:txXfrm>
        <a:off x="34969" y="1872756"/>
        <a:ext cx="1579967" cy="969973"/>
      </dsp:txXfrm>
    </dsp:sp>
    <dsp:sp modelId="{B928DD8E-F35F-4585-96E6-87273F8C1B9C}">
      <dsp:nvSpPr>
        <dsp:cNvPr id="0" name=""/>
        <dsp:cNvSpPr/>
      </dsp:nvSpPr>
      <dsp:spPr>
        <a:xfrm>
          <a:off x="1809146" y="2154343"/>
          <a:ext cx="347748" cy="40679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1809146" y="2235703"/>
        <a:ext cx="243424" cy="244079"/>
      </dsp:txXfrm>
    </dsp:sp>
    <dsp:sp modelId="{5DE67D1C-958C-4366-B99B-127F0BAF176F}">
      <dsp:nvSpPr>
        <dsp:cNvPr id="0" name=""/>
        <dsp:cNvSpPr/>
      </dsp:nvSpPr>
      <dsp:spPr>
        <a:xfrm>
          <a:off x="2301242" y="1842579"/>
          <a:ext cx="1640321" cy="103032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Learning to manage emotions through sex</a:t>
          </a:r>
          <a:endParaRPr lang="en-US" sz="1600" b="1" kern="1200" dirty="0"/>
        </a:p>
      </dsp:txBody>
      <dsp:txXfrm>
        <a:off x="2331419" y="1872756"/>
        <a:ext cx="1579967" cy="969973"/>
      </dsp:txXfrm>
    </dsp:sp>
    <dsp:sp modelId="{DB0A7F7C-029B-4D5A-9573-9F0F9700DD2E}">
      <dsp:nvSpPr>
        <dsp:cNvPr id="0" name=""/>
        <dsp:cNvSpPr/>
      </dsp:nvSpPr>
      <dsp:spPr>
        <a:xfrm>
          <a:off x="4105596" y="2154343"/>
          <a:ext cx="347748" cy="40679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105596" y="2235703"/>
        <a:ext cx="243424" cy="244079"/>
      </dsp:txXfrm>
    </dsp:sp>
    <dsp:sp modelId="{253ADA9F-E4BE-404E-ABE3-EE7AE6DA7D72}">
      <dsp:nvSpPr>
        <dsp:cNvPr id="0" name=""/>
        <dsp:cNvSpPr/>
      </dsp:nvSpPr>
      <dsp:spPr>
        <a:xfrm>
          <a:off x="4597693" y="1842579"/>
          <a:ext cx="1640321" cy="103032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Children are sexual beings and enjoy sex</a:t>
          </a:r>
          <a:endParaRPr lang="en-US" sz="1600" b="1" kern="1200" dirty="0"/>
        </a:p>
      </dsp:txBody>
      <dsp:txXfrm>
        <a:off x="4627870" y="1872756"/>
        <a:ext cx="1579967" cy="969973"/>
      </dsp:txXfrm>
    </dsp:sp>
    <dsp:sp modelId="{98FA7722-60D7-40A0-83A8-C1FD03CC8540}">
      <dsp:nvSpPr>
        <dsp:cNvPr id="0" name=""/>
        <dsp:cNvSpPr/>
      </dsp:nvSpPr>
      <dsp:spPr>
        <a:xfrm>
          <a:off x="6402047" y="2154343"/>
          <a:ext cx="347748" cy="40679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402047" y="2235703"/>
        <a:ext cx="243424" cy="244079"/>
      </dsp:txXfrm>
    </dsp:sp>
    <dsp:sp modelId="{E9B8DA43-177D-4473-9EE4-B81355F342F8}">
      <dsp:nvSpPr>
        <dsp:cNvPr id="0" name=""/>
        <dsp:cNvSpPr/>
      </dsp:nvSpPr>
      <dsp:spPr>
        <a:xfrm>
          <a:off x="6894143" y="1842579"/>
          <a:ext cx="1946832" cy="103032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Masturbate to thoughts of children</a:t>
          </a:r>
          <a:endParaRPr lang="en-US" sz="1600" b="1" kern="1200" dirty="0"/>
        </a:p>
      </dsp:txBody>
      <dsp:txXfrm>
        <a:off x="6924320" y="1872756"/>
        <a:ext cx="1886478" cy="969973"/>
      </dsp:txXfrm>
    </dsp:sp>
    <dsp:sp modelId="{3A0BA03B-E967-429B-AF7D-6571E5065B66}">
      <dsp:nvSpPr>
        <dsp:cNvPr id="0" name=""/>
        <dsp:cNvSpPr/>
      </dsp:nvSpPr>
      <dsp:spPr>
        <a:xfrm rot="19702431">
          <a:off x="8847370" y="1416185"/>
          <a:ext cx="437644" cy="40679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8856432" y="1529542"/>
        <a:ext cx="315604" cy="244079"/>
      </dsp:txXfrm>
    </dsp:sp>
    <dsp:sp modelId="{5DAA8D76-4D52-4F1D-9CEA-0AD844CE2763}">
      <dsp:nvSpPr>
        <dsp:cNvPr id="0" name=""/>
        <dsp:cNvSpPr/>
      </dsp:nvSpPr>
      <dsp:spPr>
        <a:xfrm>
          <a:off x="9407202" y="389334"/>
          <a:ext cx="1640321" cy="1030327"/>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Left alone with a child</a:t>
          </a:r>
          <a:endParaRPr lang="en-US" sz="1600" b="1" kern="1200" dirty="0"/>
        </a:p>
      </dsp:txBody>
      <dsp:txXfrm>
        <a:off x="9437379" y="419511"/>
        <a:ext cx="1579967" cy="96997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8A1947-404B-42B8-8424-B9944FEDAB6B}">
      <dsp:nvSpPr>
        <dsp:cNvPr id="0" name=""/>
        <dsp:cNvSpPr/>
      </dsp:nvSpPr>
      <dsp:spPr>
        <a:xfrm rot="5400000">
          <a:off x="-210712" y="215076"/>
          <a:ext cx="1404748" cy="983323"/>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dirty="0"/>
            <a:t>Step 1</a:t>
          </a:r>
        </a:p>
      </dsp:txBody>
      <dsp:txXfrm rot="-5400000">
        <a:off x="1" y="496026"/>
        <a:ext cx="983323" cy="421425"/>
      </dsp:txXfrm>
    </dsp:sp>
    <dsp:sp modelId="{F11963DC-8806-4C69-B9DD-9FA452CC10EB}">
      <dsp:nvSpPr>
        <dsp:cNvPr id="0" name=""/>
        <dsp:cNvSpPr/>
      </dsp:nvSpPr>
      <dsp:spPr>
        <a:xfrm rot="5400000">
          <a:off x="4474625" y="-3486937"/>
          <a:ext cx="913086" cy="7895689"/>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216000" lvl="1" indent="-114300" algn="l" defTabSz="622300">
            <a:lnSpc>
              <a:spcPct val="100000"/>
            </a:lnSpc>
            <a:spcBef>
              <a:spcPct val="0"/>
            </a:spcBef>
            <a:spcAft>
              <a:spcPct val="15000"/>
            </a:spcAft>
            <a:buChar char="•"/>
          </a:pPr>
          <a:r>
            <a:rPr lang="en-GB" sz="1400" b="1" kern="1200" dirty="0"/>
            <a:t>Potential signs and indicators of sexual abuse and sexually abusive behaviour</a:t>
          </a:r>
        </a:p>
      </dsp:txBody>
      <dsp:txXfrm rot="-5400000">
        <a:off x="983324" y="48937"/>
        <a:ext cx="7851116" cy="823940"/>
      </dsp:txXfrm>
    </dsp:sp>
    <dsp:sp modelId="{7B011A95-707A-4CFF-81B9-DAF5922FD22B}">
      <dsp:nvSpPr>
        <dsp:cNvPr id="0" name=""/>
        <dsp:cNvSpPr/>
      </dsp:nvSpPr>
      <dsp:spPr>
        <a:xfrm rot="5400000">
          <a:off x="-210712" y="1474919"/>
          <a:ext cx="1404748" cy="983323"/>
        </a:xfrm>
        <a:prstGeom prst="chevron">
          <a:avLst/>
        </a:prstGeom>
        <a:solidFill>
          <a:schemeClr val="accent3">
            <a:hueOff val="-1220974"/>
            <a:satOff val="-1202"/>
            <a:lumOff val="-1700"/>
            <a:alphaOff val="0"/>
          </a:schemeClr>
        </a:solidFill>
        <a:ln w="12700" cap="flat" cmpd="sng" algn="ctr">
          <a:solidFill>
            <a:schemeClr val="accent3">
              <a:hueOff val="-1220974"/>
              <a:satOff val="-1202"/>
              <a:lumOff val="-17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100000"/>
            </a:lnSpc>
            <a:spcBef>
              <a:spcPct val="0"/>
            </a:spcBef>
            <a:spcAft>
              <a:spcPct val="35000"/>
            </a:spcAft>
            <a:buNone/>
          </a:pPr>
          <a:r>
            <a:rPr lang="en-GB" sz="1600" b="1" kern="1200" dirty="0"/>
            <a:t>Step 2</a:t>
          </a:r>
        </a:p>
      </dsp:txBody>
      <dsp:txXfrm rot="-5400000">
        <a:off x="1" y="1755869"/>
        <a:ext cx="983323" cy="421425"/>
      </dsp:txXfrm>
    </dsp:sp>
    <dsp:sp modelId="{6D144530-473C-4233-9797-95AD6928DD66}">
      <dsp:nvSpPr>
        <dsp:cNvPr id="0" name=""/>
        <dsp:cNvSpPr/>
      </dsp:nvSpPr>
      <dsp:spPr>
        <a:xfrm rot="5400000">
          <a:off x="4474625" y="-2227094"/>
          <a:ext cx="913086" cy="7895689"/>
        </a:xfrm>
        <a:prstGeom prst="round2SameRect">
          <a:avLst/>
        </a:prstGeom>
        <a:solidFill>
          <a:schemeClr val="lt1">
            <a:alpha val="90000"/>
            <a:hueOff val="0"/>
            <a:satOff val="0"/>
            <a:lumOff val="0"/>
            <a:alphaOff val="0"/>
          </a:schemeClr>
        </a:solidFill>
        <a:ln w="12700" cap="flat" cmpd="sng" algn="ctr">
          <a:solidFill>
            <a:schemeClr val="accent3">
              <a:hueOff val="-1220974"/>
              <a:satOff val="-1202"/>
              <a:lumOff val="-170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216000" lvl="1" indent="-114300" algn="l" defTabSz="622300">
            <a:lnSpc>
              <a:spcPct val="100000"/>
            </a:lnSpc>
            <a:spcBef>
              <a:spcPct val="0"/>
            </a:spcBef>
            <a:spcAft>
              <a:spcPct val="15000"/>
            </a:spcAft>
            <a:buChar char="•"/>
          </a:pPr>
          <a:r>
            <a:rPr lang="en-GB" sz="1400" b="1" kern="1200" dirty="0"/>
            <a:t>How might abuse have happened in this family?	</a:t>
          </a:r>
        </a:p>
        <a:p>
          <a:pPr marL="432000" lvl="2" indent="-114300" algn="l" defTabSz="622300">
            <a:lnSpc>
              <a:spcPct val="100000"/>
            </a:lnSpc>
            <a:spcBef>
              <a:spcPct val="0"/>
            </a:spcBef>
            <a:spcAft>
              <a:spcPct val="15000"/>
            </a:spcAft>
            <a:buChar char="•"/>
          </a:pPr>
          <a:r>
            <a:rPr lang="en-GB" sz="1400" b="0" kern="1200" dirty="0"/>
            <a:t>Finkelhor Pre-conditions model</a:t>
          </a:r>
        </a:p>
        <a:p>
          <a:pPr marL="432000" lvl="2" indent="-114300" algn="l" defTabSz="622300">
            <a:lnSpc>
              <a:spcPct val="100000"/>
            </a:lnSpc>
            <a:spcBef>
              <a:spcPct val="0"/>
            </a:spcBef>
            <a:spcAft>
              <a:spcPct val="15000"/>
            </a:spcAft>
            <a:buChar char="•"/>
          </a:pPr>
          <a:r>
            <a:rPr lang="en-GB" sz="1400" b="0" kern="1200" dirty="0"/>
            <a:t>Timeline of family events</a:t>
          </a:r>
        </a:p>
      </dsp:txBody>
      <dsp:txXfrm rot="-5400000">
        <a:off x="983324" y="1308780"/>
        <a:ext cx="7851116" cy="823940"/>
      </dsp:txXfrm>
    </dsp:sp>
    <dsp:sp modelId="{DB8545AF-30CE-4EE7-B9D6-261259B5A3A1}">
      <dsp:nvSpPr>
        <dsp:cNvPr id="0" name=""/>
        <dsp:cNvSpPr/>
      </dsp:nvSpPr>
      <dsp:spPr>
        <a:xfrm rot="5400000">
          <a:off x="-210712" y="2734761"/>
          <a:ext cx="1404748" cy="983323"/>
        </a:xfrm>
        <a:prstGeom prst="chevron">
          <a:avLst/>
        </a:prstGeom>
        <a:solidFill>
          <a:schemeClr val="accent3">
            <a:hueOff val="-2441948"/>
            <a:satOff val="-2405"/>
            <a:lumOff val="-3399"/>
            <a:alphaOff val="0"/>
          </a:schemeClr>
        </a:solidFill>
        <a:ln w="12700" cap="flat" cmpd="sng" algn="ctr">
          <a:solidFill>
            <a:schemeClr val="accent3">
              <a:hueOff val="-2441948"/>
              <a:satOff val="-2405"/>
              <a:lumOff val="-339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100000"/>
            </a:lnSpc>
            <a:spcBef>
              <a:spcPct val="0"/>
            </a:spcBef>
            <a:spcAft>
              <a:spcPct val="35000"/>
            </a:spcAft>
            <a:buNone/>
          </a:pPr>
          <a:r>
            <a:rPr lang="en-GB" sz="1600" b="1" kern="1200" dirty="0"/>
            <a:t>Step 3</a:t>
          </a:r>
        </a:p>
      </dsp:txBody>
      <dsp:txXfrm rot="-5400000">
        <a:off x="1" y="3015711"/>
        <a:ext cx="983323" cy="421425"/>
      </dsp:txXfrm>
    </dsp:sp>
    <dsp:sp modelId="{C200BDA9-6752-40F1-A4EE-2DDAE14F45E7}">
      <dsp:nvSpPr>
        <dsp:cNvPr id="0" name=""/>
        <dsp:cNvSpPr/>
      </dsp:nvSpPr>
      <dsp:spPr>
        <a:xfrm rot="5400000">
          <a:off x="4474625" y="-967251"/>
          <a:ext cx="913086" cy="7895689"/>
        </a:xfrm>
        <a:prstGeom prst="round2SameRect">
          <a:avLst/>
        </a:prstGeom>
        <a:solidFill>
          <a:schemeClr val="lt1">
            <a:alpha val="90000"/>
            <a:hueOff val="0"/>
            <a:satOff val="0"/>
            <a:lumOff val="0"/>
            <a:alphaOff val="0"/>
          </a:schemeClr>
        </a:solidFill>
        <a:ln w="12700" cap="flat" cmpd="sng" algn="ctr">
          <a:solidFill>
            <a:schemeClr val="accent3">
              <a:hueOff val="-2441948"/>
              <a:satOff val="-2405"/>
              <a:lumOff val="-339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216000" lvl="1" indent="-114300" algn="l" defTabSz="622300">
            <a:lnSpc>
              <a:spcPct val="100000"/>
            </a:lnSpc>
            <a:spcBef>
              <a:spcPct val="0"/>
            </a:spcBef>
            <a:spcAft>
              <a:spcPct val="15000"/>
            </a:spcAft>
            <a:buChar char="•"/>
          </a:pPr>
          <a:r>
            <a:rPr lang="en-GB" sz="1400" b="1" kern="1200" dirty="0"/>
            <a:t>Considerations for assessment</a:t>
          </a:r>
        </a:p>
        <a:p>
          <a:pPr marL="432000" lvl="2" indent="-114300" algn="l" defTabSz="622300">
            <a:lnSpc>
              <a:spcPct val="100000"/>
            </a:lnSpc>
            <a:spcBef>
              <a:spcPct val="0"/>
            </a:spcBef>
            <a:spcAft>
              <a:spcPct val="15000"/>
            </a:spcAft>
            <a:buChar char="•"/>
          </a:pPr>
          <a:r>
            <a:rPr lang="en-GB" sz="1400" b="0" kern="1200" dirty="0"/>
            <a:t>What do you need to ask, of who?</a:t>
          </a:r>
        </a:p>
        <a:p>
          <a:pPr marL="432000" lvl="2" indent="-114300" algn="l" defTabSz="622300">
            <a:lnSpc>
              <a:spcPct val="100000"/>
            </a:lnSpc>
            <a:spcBef>
              <a:spcPct val="0"/>
            </a:spcBef>
            <a:spcAft>
              <a:spcPct val="15000"/>
            </a:spcAft>
            <a:buChar char="•"/>
          </a:pPr>
          <a:r>
            <a:rPr lang="en-GB" sz="1400" b="0" kern="1200" dirty="0"/>
            <a:t>Which sources of information?</a:t>
          </a:r>
        </a:p>
      </dsp:txBody>
      <dsp:txXfrm rot="-5400000">
        <a:off x="983324" y="2568623"/>
        <a:ext cx="7851116" cy="823940"/>
      </dsp:txXfrm>
    </dsp:sp>
    <dsp:sp modelId="{2E7F1042-4A37-49F4-A15A-E2D93CD6771D}">
      <dsp:nvSpPr>
        <dsp:cNvPr id="0" name=""/>
        <dsp:cNvSpPr/>
      </dsp:nvSpPr>
      <dsp:spPr>
        <a:xfrm rot="5400000">
          <a:off x="-210712" y="3994604"/>
          <a:ext cx="1404748" cy="983323"/>
        </a:xfrm>
        <a:prstGeom prst="chevron">
          <a:avLst/>
        </a:prstGeom>
        <a:solidFill>
          <a:schemeClr val="accent3">
            <a:hueOff val="-3662921"/>
            <a:satOff val="-3607"/>
            <a:lumOff val="-5099"/>
            <a:alphaOff val="0"/>
          </a:schemeClr>
        </a:solidFill>
        <a:ln w="12700" cap="flat" cmpd="sng" algn="ctr">
          <a:solidFill>
            <a:schemeClr val="accent3">
              <a:hueOff val="-3662921"/>
              <a:satOff val="-3607"/>
              <a:lumOff val="-509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100000"/>
            </a:lnSpc>
            <a:spcBef>
              <a:spcPct val="0"/>
            </a:spcBef>
            <a:spcAft>
              <a:spcPct val="35000"/>
            </a:spcAft>
            <a:buNone/>
          </a:pPr>
          <a:r>
            <a:rPr lang="en-GB" sz="1600" b="1" kern="1200" dirty="0"/>
            <a:t>Step 4</a:t>
          </a:r>
        </a:p>
      </dsp:txBody>
      <dsp:txXfrm rot="-5400000">
        <a:off x="1" y="4275554"/>
        <a:ext cx="983323" cy="421425"/>
      </dsp:txXfrm>
    </dsp:sp>
    <dsp:sp modelId="{C09B46D9-331F-46EB-978E-A9BFA20D429F}">
      <dsp:nvSpPr>
        <dsp:cNvPr id="0" name=""/>
        <dsp:cNvSpPr/>
      </dsp:nvSpPr>
      <dsp:spPr>
        <a:xfrm rot="5400000">
          <a:off x="4474625" y="292591"/>
          <a:ext cx="913086" cy="7895689"/>
        </a:xfrm>
        <a:prstGeom prst="round2SameRect">
          <a:avLst/>
        </a:prstGeom>
        <a:solidFill>
          <a:schemeClr val="lt1">
            <a:alpha val="90000"/>
            <a:hueOff val="0"/>
            <a:satOff val="0"/>
            <a:lumOff val="0"/>
            <a:alphaOff val="0"/>
          </a:schemeClr>
        </a:solidFill>
        <a:ln w="12700" cap="flat" cmpd="sng" algn="ctr">
          <a:solidFill>
            <a:schemeClr val="accent3">
              <a:hueOff val="-3662921"/>
              <a:satOff val="-3607"/>
              <a:lumOff val="-509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216000" lvl="1" indent="-114300" algn="l" defTabSz="622300">
            <a:lnSpc>
              <a:spcPct val="100000"/>
            </a:lnSpc>
            <a:spcBef>
              <a:spcPct val="0"/>
            </a:spcBef>
            <a:spcAft>
              <a:spcPct val="15000"/>
            </a:spcAft>
            <a:buChar char="•"/>
          </a:pPr>
          <a:r>
            <a:rPr lang="en-GB" sz="1400" b="1" kern="1200" dirty="0"/>
            <a:t>What interventions do we need to reduce the risk?</a:t>
          </a:r>
        </a:p>
        <a:p>
          <a:pPr marL="432000" lvl="2" indent="-114300" algn="l" defTabSz="622300">
            <a:lnSpc>
              <a:spcPct val="100000"/>
            </a:lnSpc>
            <a:spcBef>
              <a:spcPct val="0"/>
            </a:spcBef>
            <a:spcAft>
              <a:spcPct val="15000"/>
            </a:spcAft>
            <a:buChar char="•"/>
          </a:pPr>
          <a:r>
            <a:rPr lang="en-GB" sz="1400" kern="1200" dirty="0"/>
            <a:t>With each member of the family</a:t>
          </a:r>
        </a:p>
        <a:p>
          <a:pPr marL="432000" lvl="2" indent="-114300" algn="l" defTabSz="622300">
            <a:lnSpc>
              <a:spcPct val="100000"/>
            </a:lnSpc>
            <a:spcBef>
              <a:spcPct val="0"/>
            </a:spcBef>
            <a:spcAft>
              <a:spcPct val="15000"/>
            </a:spcAft>
            <a:buChar char="•"/>
          </a:pPr>
          <a:r>
            <a:rPr lang="en-GB" sz="1400" kern="1200" dirty="0"/>
            <a:t>With each relationship within the family</a:t>
          </a:r>
        </a:p>
      </dsp:txBody>
      <dsp:txXfrm rot="-5400000">
        <a:off x="983324" y="3828466"/>
        <a:ext cx="7851116" cy="8239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843011-2634-4C09-BDD3-956276039C1D}">
      <dsp:nvSpPr>
        <dsp:cNvPr id="0" name=""/>
        <dsp:cNvSpPr/>
      </dsp:nvSpPr>
      <dsp:spPr>
        <a:xfrm>
          <a:off x="3326" y="24435"/>
          <a:ext cx="2638871" cy="158332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History of offending, including sexual</a:t>
          </a:r>
          <a:endParaRPr lang="en-US" sz="1400" kern="1200" dirty="0"/>
        </a:p>
      </dsp:txBody>
      <dsp:txXfrm>
        <a:off x="3326" y="24435"/>
        <a:ext cx="2638871" cy="1583323"/>
      </dsp:txXfrm>
    </dsp:sp>
    <dsp:sp modelId="{5DF2CF72-544B-4B9C-BA20-585D9249B285}">
      <dsp:nvSpPr>
        <dsp:cNvPr id="0" name=""/>
        <dsp:cNvSpPr/>
      </dsp:nvSpPr>
      <dsp:spPr>
        <a:xfrm>
          <a:off x="2906085" y="24435"/>
          <a:ext cx="2638871" cy="1583323"/>
        </a:xfrm>
        <a:prstGeom prst="rect">
          <a:avLst/>
        </a:prstGeom>
        <a:solidFill>
          <a:schemeClr val="accent4">
            <a:hueOff val="-492410"/>
            <a:satOff val="1645"/>
            <a:lumOff val="-1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Relationship history (intimacy deficits – emotional or sexual)</a:t>
          </a:r>
          <a:endParaRPr lang="en-US" sz="1400" kern="1200" dirty="0"/>
        </a:p>
      </dsp:txBody>
      <dsp:txXfrm>
        <a:off x="2906085" y="24435"/>
        <a:ext cx="2638871" cy="1583323"/>
      </dsp:txXfrm>
    </dsp:sp>
    <dsp:sp modelId="{24EF0DB1-C665-4413-8A1C-AC3E6B8EBB5A}">
      <dsp:nvSpPr>
        <dsp:cNvPr id="0" name=""/>
        <dsp:cNvSpPr/>
      </dsp:nvSpPr>
      <dsp:spPr>
        <a:xfrm>
          <a:off x="5808844" y="24435"/>
          <a:ext cx="2638871" cy="1583323"/>
        </a:xfrm>
        <a:prstGeom prst="rect">
          <a:avLst/>
        </a:prstGeom>
        <a:solidFill>
          <a:schemeClr val="accent4">
            <a:hueOff val="-984820"/>
            <a:satOff val="3290"/>
            <a:lumOff val="-3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Emotional self-regulation/ management (mental health, substance misuse, anger, stress)</a:t>
          </a:r>
          <a:endParaRPr lang="en-US" sz="1400" kern="1200" dirty="0"/>
        </a:p>
      </dsp:txBody>
      <dsp:txXfrm>
        <a:off x="5808844" y="24435"/>
        <a:ext cx="2638871" cy="1583323"/>
      </dsp:txXfrm>
    </dsp:sp>
    <dsp:sp modelId="{3808589E-5297-405C-82A1-2392E9C1C27B}">
      <dsp:nvSpPr>
        <dsp:cNvPr id="0" name=""/>
        <dsp:cNvSpPr/>
      </dsp:nvSpPr>
      <dsp:spPr>
        <a:xfrm>
          <a:off x="8711602" y="24435"/>
          <a:ext cx="2638871" cy="1583323"/>
        </a:xfrm>
        <a:prstGeom prst="rect">
          <a:avLst/>
        </a:prstGeom>
        <a:solidFill>
          <a:schemeClr val="accent4">
            <a:hueOff val="-1477229"/>
            <a:satOff val="4935"/>
            <a:lumOff val="-4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Sexual self-regulation/ management (e.g. sexual preoccupation)</a:t>
          </a:r>
          <a:endParaRPr lang="en-US" sz="1400" kern="1200" dirty="0"/>
        </a:p>
      </dsp:txBody>
      <dsp:txXfrm>
        <a:off x="8711602" y="24435"/>
        <a:ext cx="2638871" cy="1583323"/>
      </dsp:txXfrm>
    </dsp:sp>
    <dsp:sp modelId="{B33D2C5B-7181-41FF-AD8C-541A77AF1580}">
      <dsp:nvSpPr>
        <dsp:cNvPr id="0" name=""/>
        <dsp:cNvSpPr/>
      </dsp:nvSpPr>
      <dsp:spPr>
        <a:xfrm>
          <a:off x="3326" y="1871645"/>
          <a:ext cx="2638871" cy="1583323"/>
        </a:xfrm>
        <a:prstGeom prst="rect">
          <a:avLst/>
        </a:prstGeom>
        <a:solidFill>
          <a:schemeClr val="accent4">
            <a:hueOff val="-1969639"/>
            <a:satOff val="6580"/>
            <a:lumOff val="-6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Congruence with children (for males)</a:t>
          </a:r>
          <a:endParaRPr lang="en-US" sz="1400" kern="1200" dirty="0"/>
        </a:p>
      </dsp:txBody>
      <dsp:txXfrm>
        <a:off x="3326" y="1871645"/>
        <a:ext cx="2638871" cy="1583323"/>
      </dsp:txXfrm>
    </dsp:sp>
    <dsp:sp modelId="{5A7D3F4A-042C-4564-8C6F-5AD3AEAF22BD}">
      <dsp:nvSpPr>
        <dsp:cNvPr id="0" name=""/>
        <dsp:cNvSpPr/>
      </dsp:nvSpPr>
      <dsp:spPr>
        <a:xfrm>
          <a:off x="2906085" y="1871645"/>
          <a:ext cx="2638871" cy="1583323"/>
        </a:xfrm>
        <a:prstGeom prst="rect">
          <a:avLst/>
        </a:prstGeom>
        <a:solidFill>
          <a:schemeClr val="accent4">
            <a:hueOff val="-2462049"/>
            <a:satOff val="8225"/>
            <a:lumOff val="-8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History of childhood trauma, abuse, attachment difficulties</a:t>
          </a:r>
          <a:endParaRPr lang="en-US" sz="1400" kern="1200" dirty="0"/>
        </a:p>
      </dsp:txBody>
      <dsp:txXfrm>
        <a:off x="2906085" y="1871645"/>
        <a:ext cx="2638871" cy="1583323"/>
      </dsp:txXfrm>
    </dsp:sp>
    <dsp:sp modelId="{A7FE797C-5846-4F57-AB02-5A692248005A}">
      <dsp:nvSpPr>
        <dsp:cNvPr id="0" name=""/>
        <dsp:cNvSpPr/>
      </dsp:nvSpPr>
      <dsp:spPr>
        <a:xfrm>
          <a:off x="5808844" y="1871645"/>
          <a:ext cx="2638871" cy="1583323"/>
        </a:xfrm>
        <a:prstGeom prst="rect">
          <a:avLst/>
        </a:prstGeom>
        <a:solidFill>
          <a:schemeClr val="accent4">
            <a:hueOff val="-2954459"/>
            <a:satOff val="9869"/>
            <a:lumOff val="-9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Issues of power and control (e.g. violence/aggression)</a:t>
          </a:r>
          <a:endParaRPr lang="en-US" sz="1400" kern="1200"/>
        </a:p>
      </dsp:txBody>
      <dsp:txXfrm>
        <a:off x="5808844" y="1871645"/>
        <a:ext cx="2638871" cy="1583323"/>
      </dsp:txXfrm>
    </dsp:sp>
    <dsp:sp modelId="{4AACBA0B-DB2A-4CC7-8085-AC089FB2AC28}">
      <dsp:nvSpPr>
        <dsp:cNvPr id="0" name=""/>
        <dsp:cNvSpPr/>
      </dsp:nvSpPr>
      <dsp:spPr>
        <a:xfrm>
          <a:off x="8711602" y="1871645"/>
          <a:ext cx="2638871" cy="1583323"/>
        </a:xfrm>
        <a:prstGeom prst="rect">
          <a:avLst/>
        </a:prstGeom>
        <a:solidFill>
          <a:schemeClr val="accent4">
            <a:hueOff val="-3446869"/>
            <a:satOff val="11514"/>
            <a:lumOff val="-11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Sexual interest in children</a:t>
          </a:r>
          <a:endParaRPr lang="en-US" sz="1400" kern="1200"/>
        </a:p>
      </dsp:txBody>
      <dsp:txXfrm>
        <a:off x="8711602" y="1871645"/>
        <a:ext cx="2638871" cy="1583323"/>
      </dsp:txXfrm>
    </dsp:sp>
    <dsp:sp modelId="{78152C44-2ABE-46C0-B662-D50224093C58}">
      <dsp:nvSpPr>
        <dsp:cNvPr id="0" name=""/>
        <dsp:cNvSpPr/>
      </dsp:nvSpPr>
      <dsp:spPr>
        <a:xfrm>
          <a:off x="3326" y="3718856"/>
          <a:ext cx="2638871" cy="1583323"/>
        </a:xfrm>
        <a:prstGeom prst="rect">
          <a:avLst/>
        </a:prstGeom>
        <a:solidFill>
          <a:schemeClr val="accent4">
            <a:hueOff val="-3939278"/>
            <a:satOff val="13159"/>
            <a:lumOff val="-12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Distorted scripts/views of sex and children (gender, sexual entitlement)</a:t>
          </a:r>
          <a:endParaRPr lang="en-US" sz="1400" kern="1200" dirty="0"/>
        </a:p>
      </dsp:txBody>
      <dsp:txXfrm>
        <a:off x="3326" y="3718856"/>
        <a:ext cx="2638871" cy="1583323"/>
      </dsp:txXfrm>
    </dsp:sp>
    <dsp:sp modelId="{FAD8A059-390E-4D54-B42D-9C1563CDA667}">
      <dsp:nvSpPr>
        <dsp:cNvPr id="0" name=""/>
        <dsp:cNvSpPr/>
      </dsp:nvSpPr>
      <dsp:spPr>
        <a:xfrm>
          <a:off x="2906085" y="3718856"/>
          <a:ext cx="2638871" cy="1583323"/>
        </a:xfrm>
        <a:prstGeom prst="rect">
          <a:avLst/>
        </a:prstGeom>
        <a:solidFill>
          <a:schemeClr val="accent4">
            <a:hueOff val="-4431688"/>
            <a:satOff val="14804"/>
            <a:lumOff val="-14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Social isolation/difficulties in social relationships</a:t>
          </a:r>
          <a:endParaRPr lang="en-US" sz="1400" kern="1200"/>
        </a:p>
      </dsp:txBody>
      <dsp:txXfrm>
        <a:off x="2906085" y="3718856"/>
        <a:ext cx="2638871" cy="1583323"/>
      </dsp:txXfrm>
    </dsp:sp>
    <dsp:sp modelId="{764A13C6-6D7D-4353-97D4-2DD19EB83937}">
      <dsp:nvSpPr>
        <dsp:cNvPr id="0" name=""/>
        <dsp:cNvSpPr/>
      </dsp:nvSpPr>
      <dsp:spPr>
        <a:xfrm>
          <a:off x="5808844" y="3718856"/>
          <a:ext cx="2638871" cy="1583323"/>
        </a:xfrm>
        <a:prstGeom prst="rect">
          <a:avLst/>
        </a:prstGeom>
        <a:solidFill>
          <a:schemeClr val="accent4">
            <a:hueOff val="-4924098"/>
            <a:satOff val="16449"/>
            <a:lumOff val="-16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Previous intervention or treatment</a:t>
          </a:r>
          <a:endParaRPr lang="en-US" sz="1400" kern="1200"/>
        </a:p>
      </dsp:txBody>
      <dsp:txXfrm>
        <a:off x="5808844" y="3718856"/>
        <a:ext cx="2638871" cy="1583323"/>
      </dsp:txXfrm>
    </dsp:sp>
    <dsp:sp modelId="{9A424313-D88E-43EF-AC8A-0F638845D7E1}">
      <dsp:nvSpPr>
        <dsp:cNvPr id="0" name=""/>
        <dsp:cNvSpPr/>
      </dsp:nvSpPr>
      <dsp:spPr>
        <a:xfrm>
          <a:off x="8711602" y="3718856"/>
          <a:ext cx="2638871" cy="1583323"/>
        </a:xfrm>
        <a:prstGeom prst="rect">
          <a:avLst/>
        </a:prstGeom>
        <a:solidFill>
          <a:schemeClr val="accent4">
            <a:hueOff val="-5416508"/>
            <a:satOff val="18094"/>
            <a:lumOff val="-17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What’s changed? (in relation to historical allegations)</a:t>
          </a:r>
          <a:endParaRPr lang="en-US" sz="1400" kern="1200" dirty="0"/>
        </a:p>
      </dsp:txBody>
      <dsp:txXfrm>
        <a:off x="8711602" y="3718856"/>
        <a:ext cx="2638871" cy="158332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DD6B70-5190-416E-8323-F2411BE05ECF}">
      <dsp:nvSpPr>
        <dsp:cNvPr id="0" name=""/>
        <dsp:cNvSpPr/>
      </dsp:nvSpPr>
      <dsp:spPr>
        <a:xfrm>
          <a:off x="3137" y="553295"/>
          <a:ext cx="2488852" cy="168000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Interviews (individually and together)</a:t>
          </a:r>
          <a:endParaRPr lang="en-US" sz="1600" b="1" kern="1200" dirty="0"/>
        </a:p>
      </dsp:txBody>
      <dsp:txXfrm>
        <a:off x="3137" y="553295"/>
        <a:ext cx="2488852" cy="1680005"/>
      </dsp:txXfrm>
    </dsp:sp>
    <dsp:sp modelId="{000126E8-02C6-446B-9F7D-1694DBE93B11}">
      <dsp:nvSpPr>
        <dsp:cNvPr id="0" name=""/>
        <dsp:cNvSpPr/>
      </dsp:nvSpPr>
      <dsp:spPr>
        <a:xfrm>
          <a:off x="2740875" y="553295"/>
          <a:ext cx="2488852" cy="168000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t>Observations </a:t>
          </a:r>
          <a:endParaRPr lang="en-US" sz="1600" b="1" kern="1200"/>
        </a:p>
      </dsp:txBody>
      <dsp:txXfrm>
        <a:off x="2740875" y="553295"/>
        <a:ext cx="2488852" cy="1680005"/>
      </dsp:txXfrm>
    </dsp:sp>
    <dsp:sp modelId="{1E04E577-5982-446E-937B-E6112D8E9125}">
      <dsp:nvSpPr>
        <dsp:cNvPr id="0" name=""/>
        <dsp:cNvSpPr/>
      </dsp:nvSpPr>
      <dsp:spPr>
        <a:xfrm>
          <a:off x="5478613" y="553295"/>
          <a:ext cx="2488852" cy="168000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t>Case chronology</a:t>
          </a:r>
          <a:endParaRPr lang="en-US" sz="1600" b="1" kern="1200"/>
        </a:p>
      </dsp:txBody>
      <dsp:txXfrm>
        <a:off x="5478613" y="553295"/>
        <a:ext cx="2488852" cy="1680005"/>
      </dsp:txXfrm>
    </dsp:sp>
    <dsp:sp modelId="{12F12C48-845E-4B5C-BD6F-676209772985}">
      <dsp:nvSpPr>
        <dsp:cNvPr id="0" name=""/>
        <dsp:cNvSpPr/>
      </dsp:nvSpPr>
      <dsp:spPr>
        <a:xfrm>
          <a:off x="8216351" y="553295"/>
          <a:ext cx="2488852" cy="168000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t>Previous files</a:t>
          </a:r>
          <a:endParaRPr lang="en-US" sz="1600" b="1" kern="1200"/>
        </a:p>
      </dsp:txBody>
      <dsp:txXfrm>
        <a:off x="8216351" y="553295"/>
        <a:ext cx="2488852" cy="1680005"/>
      </dsp:txXfrm>
    </dsp:sp>
    <dsp:sp modelId="{A237B1CD-F219-4C96-A341-C90BB4C391A5}">
      <dsp:nvSpPr>
        <dsp:cNvPr id="0" name=""/>
        <dsp:cNvSpPr/>
      </dsp:nvSpPr>
      <dsp:spPr>
        <a:xfrm>
          <a:off x="1372006" y="2482186"/>
          <a:ext cx="2488852" cy="168000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Information from Police and Probation (including victim statements)</a:t>
          </a:r>
          <a:endParaRPr lang="en-US" sz="1600" b="1" kern="1200" dirty="0"/>
        </a:p>
      </dsp:txBody>
      <dsp:txXfrm>
        <a:off x="1372006" y="2482186"/>
        <a:ext cx="2488852" cy="1680005"/>
      </dsp:txXfrm>
    </dsp:sp>
    <dsp:sp modelId="{EB91B826-9AEC-451A-B8D5-5EE023007290}">
      <dsp:nvSpPr>
        <dsp:cNvPr id="0" name=""/>
        <dsp:cNvSpPr/>
      </dsp:nvSpPr>
      <dsp:spPr>
        <a:xfrm>
          <a:off x="4109744" y="2482186"/>
          <a:ext cx="2488852" cy="168000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t>Information from education &amp; health</a:t>
          </a:r>
          <a:endParaRPr lang="en-US" sz="1600" b="1" kern="1200"/>
        </a:p>
      </dsp:txBody>
      <dsp:txXfrm>
        <a:off x="4109744" y="2482186"/>
        <a:ext cx="2488852" cy="1680005"/>
      </dsp:txXfrm>
    </dsp:sp>
    <dsp:sp modelId="{79B9A4E8-DDD0-400B-8B6F-AE5FBAAF7742}">
      <dsp:nvSpPr>
        <dsp:cNvPr id="0" name=""/>
        <dsp:cNvSpPr/>
      </dsp:nvSpPr>
      <dsp:spPr>
        <a:xfrm>
          <a:off x="6847482" y="2482186"/>
          <a:ext cx="2488852" cy="168000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Theory and research</a:t>
          </a:r>
          <a:endParaRPr lang="en-US" sz="1600" b="1" kern="1200" dirty="0"/>
        </a:p>
      </dsp:txBody>
      <dsp:txXfrm>
        <a:off x="6847482" y="2482186"/>
        <a:ext cx="2488852" cy="16800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10C265-296E-460B-B935-0A5FAAFF4967}">
      <dsp:nvSpPr>
        <dsp:cNvPr id="0" name=""/>
        <dsp:cNvSpPr/>
      </dsp:nvSpPr>
      <dsp:spPr>
        <a:xfrm>
          <a:off x="0" y="134792"/>
          <a:ext cx="6172199" cy="110564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Previous reviews, inquiries and investigations highlight a lack of focus on those who offend – in both assessments and interventions</a:t>
          </a:r>
          <a:endParaRPr lang="en-US" sz="2100" kern="1200" dirty="0"/>
        </a:p>
      </dsp:txBody>
      <dsp:txXfrm>
        <a:off x="53973" y="188765"/>
        <a:ext cx="6064253" cy="997703"/>
      </dsp:txXfrm>
    </dsp:sp>
    <dsp:sp modelId="{4AEFE1C3-520E-47E1-B8C3-B1E9591E6EC8}">
      <dsp:nvSpPr>
        <dsp:cNvPr id="0" name=""/>
        <dsp:cNvSpPr/>
      </dsp:nvSpPr>
      <dsp:spPr>
        <a:xfrm>
          <a:off x="0" y="1300922"/>
          <a:ext cx="6172199" cy="110564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Without a focus on the people causing the harm we miss a key piece of the puzzle</a:t>
          </a:r>
          <a:endParaRPr lang="en-US" sz="2100" kern="1200"/>
        </a:p>
      </dsp:txBody>
      <dsp:txXfrm>
        <a:off x="53973" y="1354895"/>
        <a:ext cx="6064253" cy="997703"/>
      </dsp:txXfrm>
    </dsp:sp>
    <dsp:sp modelId="{047AB5B2-DA2C-424E-AA69-23F27ACA7196}">
      <dsp:nvSpPr>
        <dsp:cNvPr id="0" name=""/>
        <dsp:cNvSpPr/>
      </dsp:nvSpPr>
      <dsp:spPr>
        <a:xfrm>
          <a:off x="0" y="2467052"/>
          <a:ext cx="6172199" cy="110564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Spotting the signs of abusive behaviour is a more preventative approach than spotting the signs in children when they are already being abused</a:t>
          </a:r>
          <a:endParaRPr lang="en-US" sz="2100" kern="1200"/>
        </a:p>
      </dsp:txBody>
      <dsp:txXfrm>
        <a:off x="53973" y="2521025"/>
        <a:ext cx="6064253" cy="997703"/>
      </dsp:txXfrm>
    </dsp:sp>
    <dsp:sp modelId="{95FC588E-EB8F-4465-9835-86E8DC4F0757}">
      <dsp:nvSpPr>
        <dsp:cNvPr id="0" name=""/>
        <dsp:cNvSpPr/>
      </dsp:nvSpPr>
      <dsp:spPr>
        <a:xfrm>
          <a:off x="0" y="3633182"/>
          <a:ext cx="6172199" cy="110564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If we don’t understand grooming behaviours, we may unintentionally exacerbate abusive power dynamics</a:t>
          </a:r>
          <a:endParaRPr lang="en-US" sz="2100" kern="1200"/>
        </a:p>
      </dsp:txBody>
      <dsp:txXfrm>
        <a:off x="53973" y="3687155"/>
        <a:ext cx="6064253" cy="9977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CDE9DD-01CC-47B5-89D1-F0D6E0867350}">
      <dsp:nvSpPr>
        <dsp:cNvPr id="0" name=""/>
        <dsp:cNvSpPr/>
      </dsp:nvSpPr>
      <dsp:spPr>
        <a:xfrm>
          <a:off x="3817820" y="0"/>
          <a:ext cx="2828925" cy="2828925"/>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rtl="0">
            <a:lnSpc>
              <a:spcPct val="90000"/>
            </a:lnSpc>
            <a:spcBef>
              <a:spcPct val="0"/>
            </a:spcBef>
            <a:spcAft>
              <a:spcPct val="35000"/>
            </a:spcAft>
            <a:buNone/>
          </a:pPr>
          <a:r>
            <a:rPr lang="en-GB" sz="1800" b="1" kern="1200" dirty="0"/>
            <a:t>Person of concern</a:t>
          </a:r>
        </a:p>
      </dsp:txBody>
      <dsp:txXfrm>
        <a:off x="4195010" y="495061"/>
        <a:ext cx="2074545" cy="1273016"/>
      </dsp:txXfrm>
    </dsp:sp>
    <dsp:sp modelId="{2D0D9974-8F2A-4EEF-91BE-85C11D6896A0}">
      <dsp:nvSpPr>
        <dsp:cNvPr id="0" name=""/>
        <dsp:cNvSpPr/>
      </dsp:nvSpPr>
      <dsp:spPr>
        <a:xfrm>
          <a:off x="4864107" y="1827014"/>
          <a:ext cx="2828925" cy="2828925"/>
        </a:xfrm>
        <a:prstGeom prst="ellipse">
          <a:avLst/>
        </a:prstGeom>
        <a:solidFill>
          <a:schemeClr val="accent2">
            <a:alpha val="50000"/>
            <a:hueOff val="6501558"/>
            <a:satOff val="-19480"/>
            <a:lumOff val="5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rtl="0">
            <a:lnSpc>
              <a:spcPct val="90000"/>
            </a:lnSpc>
            <a:spcBef>
              <a:spcPct val="0"/>
            </a:spcBef>
            <a:spcAft>
              <a:spcPct val="35000"/>
            </a:spcAft>
            <a:buNone/>
          </a:pPr>
          <a:r>
            <a:rPr lang="en-GB" sz="1800" b="1" kern="1200" dirty="0"/>
            <a:t>Non-abusing parent</a:t>
          </a:r>
        </a:p>
      </dsp:txBody>
      <dsp:txXfrm>
        <a:off x="5729287" y="2557819"/>
        <a:ext cx="1697355" cy="1555908"/>
      </dsp:txXfrm>
    </dsp:sp>
    <dsp:sp modelId="{D347BAAC-EBE4-4CCA-95F9-3C3DFDE50D18}">
      <dsp:nvSpPr>
        <dsp:cNvPr id="0" name=""/>
        <dsp:cNvSpPr/>
      </dsp:nvSpPr>
      <dsp:spPr>
        <a:xfrm>
          <a:off x="2822567" y="1827014"/>
          <a:ext cx="2828925" cy="2828925"/>
        </a:xfrm>
        <a:prstGeom prst="ellipse">
          <a:avLst/>
        </a:prstGeom>
        <a:solidFill>
          <a:schemeClr val="accent2">
            <a:alpha val="50000"/>
            <a:hueOff val="13003116"/>
            <a:satOff val="-38961"/>
            <a:lumOff val="119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rtl="0">
            <a:lnSpc>
              <a:spcPct val="90000"/>
            </a:lnSpc>
            <a:spcBef>
              <a:spcPct val="0"/>
            </a:spcBef>
            <a:spcAft>
              <a:spcPct val="35000"/>
            </a:spcAft>
            <a:buNone/>
          </a:pPr>
          <a:r>
            <a:rPr lang="en-GB" sz="1800" b="1" kern="1200" dirty="0"/>
            <a:t>Children</a:t>
          </a:r>
        </a:p>
      </dsp:txBody>
      <dsp:txXfrm>
        <a:off x="3088957" y="2557819"/>
        <a:ext cx="1697355" cy="15559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2C599-0012-4ADC-B06C-10F9CE687A2C}">
      <dsp:nvSpPr>
        <dsp:cNvPr id="0" name=""/>
        <dsp:cNvSpPr/>
      </dsp:nvSpPr>
      <dsp:spPr>
        <a:xfrm>
          <a:off x="0" y="421010"/>
          <a:ext cx="2979932" cy="178795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t>Who they abuse</a:t>
          </a:r>
        </a:p>
      </dsp:txBody>
      <dsp:txXfrm>
        <a:off x="0" y="421010"/>
        <a:ext cx="2979932" cy="1787959"/>
      </dsp:txXfrm>
    </dsp:sp>
    <dsp:sp modelId="{E4B70CA7-5A49-46DB-A3E6-5CB14459B10B}">
      <dsp:nvSpPr>
        <dsp:cNvPr id="0" name=""/>
        <dsp:cNvSpPr/>
      </dsp:nvSpPr>
      <dsp:spPr>
        <a:xfrm>
          <a:off x="3277925" y="421010"/>
          <a:ext cx="2979932" cy="178795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t>Risk taking</a:t>
          </a:r>
        </a:p>
      </dsp:txBody>
      <dsp:txXfrm>
        <a:off x="3277925" y="421010"/>
        <a:ext cx="2979932" cy="1787959"/>
      </dsp:txXfrm>
    </dsp:sp>
    <dsp:sp modelId="{933234FE-5D80-4B57-9377-808F2218BFD4}">
      <dsp:nvSpPr>
        <dsp:cNvPr id="0" name=""/>
        <dsp:cNvSpPr/>
      </dsp:nvSpPr>
      <dsp:spPr>
        <a:xfrm>
          <a:off x="6555850" y="421010"/>
          <a:ext cx="2979932" cy="178795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t>Arousal</a:t>
          </a:r>
        </a:p>
      </dsp:txBody>
      <dsp:txXfrm>
        <a:off x="6555850" y="421010"/>
        <a:ext cx="2979932" cy="1787959"/>
      </dsp:txXfrm>
    </dsp:sp>
    <dsp:sp modelId="{169C93BE-95C0-4731-9380-0A94AABE74B9}">
      <dsp:nvSpPr>
        <dsp:cNvPr id="0" name=""/>
        <dsp:cNvSpPr/>
      </dsp:nvSpPr>
      <dsp:spPr>
        <a:xfrm>
          <a:off x="1638962" y="2506963"/>
          <a:ext cx="2979932" cy="178795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t>Type of abuse</a:t>
          </a:r>
        </a:p>
      </dsp:txBody>
      <dsp:txXfrm>
        <a:off x="1638962" y="2506963"/>
        <a:ext cx="2979932" cy="1787959"/>
      </dsp:txXfrm>
    </dsp:sp>
    <dsp:sp modelId="{E685D4F8-0BFD-4928-99CC-E0EFA2973848}">
      <dsp:nvSpPr>
        <dsp:cNvPr id="0" name=""/>
        <dsp:cNvSpPr/>
      </dsp:nvSpPr>
      <dsp:spPr>
        <a:xfrm>
          <a:off x="4916888" y="2506963"/>
          <a:ext cx="2979932" cy="178795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t>Preoccupation </a:t>
          </a:r>
        </a:p>
      </dsp:txBody>
      <dsp:txXfrm>
        <a:off x="4916888" y="2506963"/>
        <a:ext cx="2979932" cy="17879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20C96-90FD-4EF7-B61F-47BDAC390118}">
      <dsp:nvSpPr>
        <dsp:cNvPr id="0" name=""/>
        <dsp:cNvSpPr/>
      </dsp:nvSpPr>
      <dsp:spPr>
        <a:xfrm>
          <a:off x="0" y="2243883"/>
          <a:ext cx="10515599" cy="0"/>
        </a:xfrm>
        <a:prstGeom prst="lin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2579EE-DAA7-4230-BE5C-4B6D306CEC3B}">
      <dsp:nvSpPr>
        <dsp:cNvPr id="0" name=""/>
        <dsp:cNvSpPr/>
      </dsp:nvSpPr>
      <dsp:spPr>
        <a:xfrm>
          <a:off x="181507" y="1391207"/>
          <a:ext cx="2643276" cy="53853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kern="1200" dirty="0"/>
            <a:t>1984</a:t>
          </a:r>
        </a:p>
      </dsp:txBody>
      <dsp:txXfrm>
        <a:off x="181507" y="1391207"/>
        <a:ext cx="2643276" cy="538532"/>
      </dsp:txXfrm>
    </dsp:sp>
    <dsp:sp modelId="{6915437B-561A-4332-922E-F32A8B6706E9}">
      <dsp:nvSpPr>
        <dsp:cNvPr id="0" name=""/>
        <dsp:cNvSpPr/>
      </dsp:nvSpPr>
      <dsp:spPr>
        <a:xfrm>
          <a:off x="181507" y="611261"/>
          <a:ext cx="2643276" cy="779945"/>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b="1" kern="1200" dirty="0" err="1"/>
            <a:t>Finkelhor’s</a:t>
          </a:r>
          <a:r>
            <a:rPr lang="en-US" sz="1700" b="1" kern="1200" dirty="0"/>
            <a:t> four pre-conditions model</a:t>
          </a:r>
        </a:p>
      </dsp:txBody>
      <dsp:txXfrm>
        <a:off x="181507" y="611261"/>
        <a:ext cx="2643276" cy="779945"/>
      </dsp:txXfrm>
    </dsp:sp>
    <dsp:sp modelId="{FD9A4B0B-1CD8-435A-9B6A-CB4654C2E5D0}">
      <dsp:nvSpPr>
        <dsp:cNvPr id="0" name=""/>
        <dsp:cNvSpPr/>
      </dsp:nvSpPr>
      <dsp:spPr>
        <a:xfrm>
          <a:off x="1503145" y="1929739"/>
          <a:ext cx="0" cy="314143"/>
        </a:xfrm>
        <a:prstGeom prst="line">
          <a:avLst/>
        </a:pr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4666255-FF1F-4C37-9CB8-EDD556049E2C}">
      <dsp:nvSpPr>
        <dsp:cNvPr id="0" name=""/>
        <dsp:cNvSpPr/>
      </dsp:nvSpPr>
      <dsp:spPr>
        <a:xfrm>
          <a:off x="1683368" y="2558027"/>
          <a:ext cx="2643276" cy="53853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kern="1200"/>
            <a:t>1990</a:t>
          </a:r>
        </a:p>
      </dsp:txBody>
      <dsp:txXfrm>
        <a:off x="1683368" y="2558027"/>
        <a:ext cx="2643276" cy="538532"/>
      </dsp:txXfrm>
    </dsp:sp>
    <dsp:sp modelId="{4241C2DF-4688-458B-92FC-E88F8EB5B727}">
      <dsp:nvSpPr>
        <dsp:cNvPr id="0" name=""/>
        <dsp:cNvSpPr/>
      </dsp:nvSpPr>
      <dsp:spPr>
        <a:xfrm>
          <a:off x="1683368" y="3096559"/>
          <a:ext cx="2643276" cy="779945"/>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b="1" kern="1200" dirty="0"/>
            <a:t>Marshall &amp; </a:t>
          </a:r>
          <a:r>
            <a:rPr lang="en-US" sz="1700" b="1" kern="1200" dirty="0" err="1"/>
            <a:t>Barbaree’s</a:t>
          </a:r>
          <a:r>
            <a:rPr lang="en-US" sz="1700" b="1" kern="1200" dirty="0"/>
            <a:t> integrated theory</a:t>
          </a:r>
        </a:p>
      </dsp:txBody>
      <dsp:txXfrm>
        <a:off x="1683368" y="3096559"/>
        <a:ext cx="2643276" cy="779945"/>
      </dsp:txXfrm>
    </dsp:sp>
    <dsp:sp modelId="{6AD29A12-DA2B-43AA-A205-CA9A380DD63A}">
      <dsp:nvSpPr>
        <dsp:cNvPr id="0" name=""/>
        <dsp:cNvSpPr/>
      </dsp:nvSpPr>
      <dsp:spPr>
        <a:xfrm>
          <a:off x="3005006" y="2243883"/>
          <a:ext cx="0" cy="314143"/>
        </a:xfrm>
        <a:prstGeom prst="line">
          <a:avLst/>
        </a:pr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8B6636B-7545-4FB9-BA73-43E13F76022C}">
      <dsp:nvSpPr>
        <dsp:cNvPr id="0" name=""/>
        <dsp:cNvSpPr/>
      </dsp:nvSpPr>
      <dsp:spPr>
        <a:xfrm rot="2700000">
          <a:off x="1468238" y="2208976"/>
          <a:ext cx="69813" cy="69813"/>
        </a:xfrm>
        <a:prstGeom prst="rect">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77A33B-AEA4-4BE0-B062-8AF45493154B}">
      <dsp:nvSpPr>
        <dsp:cNvPr id="0" name=""/>
        <dsp:cNvSpPr/>
      </dsp:nvSpPr>
      <dsp:spPr>
        <a:xfrm rot="2700000">
          <a:off x="2970100" y="2208976"/>
          <a:ext cx="69813" cy="69813"/>
        </a:xfrm>
        <a:prstGeom prst="rect">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104985-793C-4F8B-8A68-F21A35C556D5}">
      <dsp:nvSpPr>
        <dsp:cNvPr id="0" name=""/>
        <dsp:cNvSpPr/>
      </dsp:nvSpPr>
      <dsp:spPr>
        <a:xfrm>
          <a:off x="3185230" y="1391207"/>
          <a:ext cx="2643276" cy="53853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kern="1200"/>
            <a:t>1992</a:t>
          </a:r>
        </a:p>
      </dsp:txBody>
      <dsp:txXfrm>
        <a:off x="3185230" y="1391207"/>
        <a:ext cx="2643276" cy="538532"/>
      </dsp:txXfrm>
    </dsp:sp>
    <dsp:sp modelId="{832EC917-97F5-4DB0-ACEE-5ABADD41573A}">
      <dsp:nvSpPr>
        <dsp:cNvPr id="0" name=""/>
        <dsp:cNvSpPr/>
      </dsp:nvSpPr>
      <dsp:spPr>
        <a:xfrm>
          <a:off x="3185230" y="611261"/>
          <a:ext cx="2643276" cy="779945"/>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b="1" kern="1200" dirty="0"/>
            <a:t>Hall &amp; </a:t>
          </a:r>
          <a:r>
            <a:rPr lang="en-US" sz="1700" b="1" kern="1200" dirty="0" err="1"/>
            <a:t>Hirschmann’s</a:t>
          </a:r>
          <a:r>
            <a:rPr lang="en-US" sz="1700" b="1" kern="1200" dirty="0"/>
            <a:t> quadripartite model</a:t>
          </a:r>
        </a:p>
      </dsp:txBody>
      <dsp:txXfrm>
        <a:off x="3185230" y="611261"/>
        <a:ext cx="2643276" cy="779945"/>
      </dsp:txXfrm>
    </dsp:sp>
    <dsp:sp modelId="{904EF49E-7298-45AB-9F32-72373C01DF68}">
      <dsp:nvSpPr>
        <dsp:cNvPr id="0" name=""/>
        <dsp:cNvSpPr/>
      </dsp:nvSpPr>
      <dsp:spPr>
        <a:xfrm>
          <a:off x="4506868" y="1929739"/>
          <a:ext cx="0" cy="314143"/>
        </a:xfrm>
        <a:prstGeom prst="line">
          <a:avLst/>
        </a:pr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7E46E83-08AD-41D4-922F-105DBE73CF05}">
      <dsp:nvSpPr>
        <dsp:cNvPr id="0" name=""/>
        <dsp:cNvSpPr/>
      </dsp:nvSpPr>
      <dsp:spPr>
        <a:xfrm>
          <a:off x="4687092" y="2558027"/>
          <a:ext cx="2643276" cy="53853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kern="1200"/>
            <a:t>2002</a:t>
          </a:r>
        </a:p>
      </dsp:txBody>
      <dsp:txXfrm>
        <a:off x="4687092" y="2558027"/>
        <a:ext cx="2643276" cy="538532"/>
      </dsp:txXfrm>
    </dsp:sp>
    <dsp:sp modelId="{2DF32178-F238-4818-BE72-08EE113FEFD1}">
      <dsp:nvSpPr>
        <dsp:cNvPr id="0" name=""/>
        <dsp:cNvSpPr/>
      </dsp:nvSpPr>
      <dsp:spPr>
        <a:xfrm>
          <a:off x="4687092" y="3096559"/>
          <a:ext cx="2643276" cy="1000365"/>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b="1" kern="1200" dirty="0"/>
            <a:t>Ward &amp; </a:t>
          </a:r>
          <a:r>
            <a:rPr lang="en-US" sz="1700" b="1" kern="1200" dirty="0" err="1"/>
            <a:t>Seigert’s</a:t>
          </a:r>
          <a:r>
            <a:rPr lang="en-US" sz="1700" b="1" kern="1200" dirty="0"/>
            <a:t> pathways model</a:t>
          </a:r>
          <a:br>
            <a:rPr lang="en-US" sz="1700" b="1" kern="1200" dirty="0"/>
          </a:br>
          <a:endParaRPr lang="en-US" sz="1700" b="1" kern="1200" dirty="0"/>
        </a:p>
      </dsp:txBody>
      <dsp:txXfrm>
        <a:off x="4687092" y="3096559"/>
        <a:ext cx="2643276" cy="1000365"/>
      </dsp:txXfrm>
    </dsp:sp>
    <dsp:sp modelId="{94E88D09-BE21-46E3-B9C5-C5A32AC3C7BC}">
      <dsp:nvSpPr>
        <dsp:cNvPr id="0" name=""/>
        <dsp:cNvSpPr/>
      </dsp:nvSpPr>
      <dsp:spPr>
        <a:xfrm>
          <a:off x="6008730" y="2243883"/>
          <a:ext cx="0" cy="314143"/>
        </a:xfrm>
        <a:prstGeom prst="line">
          <a:avLst/>
        </a:pr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5E61A7D-0B73-44C0-B296-8BD46D925693}">
      <dsp:nvSpPr>
        <dsp:cNvPr id="0" name=""/>
        <dsp:cNvSpPr/>
      </dsp:nvSpPr>
      <dsp:spPr>
        <a:xfrm rot="2700000">
          <a:off x="4471962" y="2208976"/>
          <a:ext cx="69813" cy="69813"/>
        </a:xfrm>
        <a:prstGeom prst="rect">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9F3FF4-85D9-4C8E-8C40-9F03F929AE2E}">
      <dsp:nvSpPr>
        <dsp:cNvPr id="0" name=""/>
        <dsp:cNvSpPr/>
      </dsp:nvSpPr>
      <dsp:spPr>
        <a:xfrm rot="2700000">
          <a:off x="5973823" y="2208976"/>
          <a:ext cx="69813" cy="69813"/>
        </a:xfrm>
        <a:prstGeom prst="rect">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CC23C7-17A5-4E56-B91B-2F400405322C}">
      <dsp:nvSpPr>
        <dsp:cNvPr id="0" name=""/>
        <dsp:cNvSpPr/>
      </dsp:nvSpPr>
      <dsp:spPr>
        <a:xfrm>
          <a:off x="6188953" y="1402865"/>
          <a:ext cx="2643276" cy="529324"/>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kern="1200"/>
            <a:t>2006</a:t>
          </a:r>
        </a:p>
      </dsp:txBody>
      <dsp:txXfrm>
        <a:off x="6188953" y="1402865"/>
        <a:ext cx="2643276" cy="529324"/>
      </dsp:txXfrm>
    </dsp:sp>
    <dsp:sp modelId="{24A155DB-1D5A-4767-B07E-B4C11000D707}">
      <dsp:nvSpPr>
        <dsp:cNvPr id="0" name=""/>
        <dsp:cNvSpPr/>
      </dsp:nvSpPr>
      <dsp:spPr>
        <a:xfrm>
          <a:off x="6188953" y="360488"/>
          <a:ext cx="2643276" cy="103332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b="1" kern="1200" dirty="0"/>
            <a:t>Ward &amp; Beech’s integrated theory</a:t>
          </a:r>
        </a:p>
      </dsp:txBody>
      <dsp:txXfrm>
        <a:off x="6188953" y="360488"/>
        <a:ext cx="2643276" cy="1033321"/>
      </dsp:txXfrm>
    </dsp:sp>
    <dsp:sp modelId="{93F956CD-C57A-4B4E-913F-08B76D509044}">
      <dsp:nvSpPr>
        <dsp:cNvPr id="0" name=""/>
        <dsp:cNvSpPr/>
      </dsp:nvSpPr>
      <dsp:spPr>
        <a:xfrm>
          <a:off x="7510592" y="1939789"/>
          <a:ext cx="0" cy="308772"/>
        </a:xfrm>
        <a:prstGeom prst="line">
          <a:avLst/>
        </a:pr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2346405-8DF3-42A7-A52A-DCA45366DF7E}">
      <dsp:nvSpPr>
        <dsp:cNvPr id="0" name=""/>
        <dsp:cNvSpPr/>
      </dsp:nvSpPr>
      <dsp:spPr>
        <a:xfrm>
          <a:off x="7690815" y="2558027"/>
          <a:ext cx="2643276" cy="53853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kern="1200"/>
            <a:t>2019</a:t>
          </a:r>
        </a:p>
      </dsp:txBody>
      <dsp:txXfrm>
        <a:off x="7690815" y="2558027"/>
        <a:ext cx="2643276" cy="538532"/>
      </dsp:txXfrm>
    </dsp:sp>
    <dsp:sp modelId="{101E68EB-BCD7-4AB9-8F86-CA1DC5AF63DC}">
      <dsp:nvSpPr>
        <dsp:cNvPr id="0" name=""/>
        <dsp:cNvSpPr/>
      </dsp:nvSpPr>
      <dsp:spPr>
        <a:xfrm>
          <a:off x="7690815" y="3096559"/>
          <a:ext cx="2643276" cy="1000365"/>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b="1" kern="1200" dirty="0" err="1"/>
            <a:t>Seto’s</a:t>
          </a:r>
          <a:r>
            <a:rPr lang="en-US" sz="1700" b="1" kern="1200" dirty="0"/>
            <a:t> motivation-facilitation model</a:t>
          </a:r>
          <a:br>
            <a:rPr lang="en-US" sz="1700" b="1" kern="1200" dirty="0"/>
          </a:br>
          <a:endParaRPr lang="en-US" sz="1700" b="1" kern="1200" dirty="0"/>
        </a:p>
      </dsp:txBody>
      <dsp:txXfrm>
        <a:off x="7690815" y="3096559"/>
        <a:ext cx="2643276" cy="1000365"/>
      </dsp:txXfrm>
    </dsp:sp>
    <dsp:sp modelId="{0C1CBDE1-B297-4DB4-A6CC-EA5776CDC75B}">
      <dsp:nvSpPr>
        <dsp:cNvPr id="0" name=""/>
        <dsp:cNvSpPr/>
      </dsp:nvSpPr>
      <dsp:spPr>
        <a:xfrm>
          <a:off x="9012453" y="2243883"/>
          <a:ext cx="0" cy="314143"/>
        </a:xfrm>
        <a:prstGeom prst="line">
          <a:avLst/>
        </a:pr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7F1576F-9FF7-4F10-9593-7A6215D03D10}">
      <dsp:nvSpPr>
        <dsp:cNvPr id="0" name=""/>
        <dsp:cNvSpPr/>
      </dsp:nvSpPr>
      <dsp:spPr>
        <a:xfrm rot="2700000">
          <a:off x="7476282" y="2218686"/>
          <a:ext cx="68619" cy="68619"/>
        </a:xfrm>
        <a:prstGeom prst="rect">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4CF80E-F486-487E-AA5B-7DD8F32FFA2C}">
      <dsp:nvSpPr>
        <dsp:cNvPr id="0" name=""/>
        <dsp:cNvSpPr/>
      </dsp:nvSpPr>
      <dsp:spPr>
        <a:xfrm rot="2700000">
          <a:off x="8977547" y="2208976"/>
          <a:ext cx="69813" cy="69813"/>
        </a:xfrm>
        <a:prstGeom prst="rect">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B2449F-64DE-49FF-9CD6-5C61E1A6C56C}">
      <dsp:nvSpPr>
        <dsp:cNvPr id="0" name=""/>
        <dsp:cNvSpPr/>
      </dsp:nvSpPr>
      <dsp:spPr>
        <a:xfrm>
          <a:off x="3763409" y="57476"/>
          <a:ext cx="2988781" cy="2988781"/>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GB" sz="1600" b="1" kern="1200" dirty="0"/>
            <a:t>Developmental factors</a:t>
          </a:r>
        </a:p>
      </dsp:txBody>
      <dsp:txXfrm>
        <a:off x="4108268" y="459812"/>
        <a:ext cx="2299062" cy="948363"/>
      </dsp:txXfrm>
    </dsp:sp>
    <dsp:sp modelId="{3324CDE1-FB8A-4188-81E3-E53074C964B7}">
      <dsp:nvSpPr>
        <dsp:cNvPr id="0" name=""/>
        <dsp:cNvSpPr/>
      </dsp:nvSpPr>
      <dsp:spPr>
        <a:xfrm>
          <a:off x="5085370" y="1379437"/>
          <a:ext cx="2988781" cy="2988781"/>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GB" sz="1600" b="1" kern="1200" dirty="0" err="1"/>
            <a:t>Vulner</a:t>
          </a:r>
          <a:r>
            <a:rPr lang="en-GB" sz="1600" b="1" kern="1200" dirty="0"/>
            <a:t>-ability factors</a:t>
          </a:r>
        </a:p>
      </dsp:txBody>
      <dsp:txXfrm>
        <a:off x="6694714" y="1724297"/>
        <a:ext cx="1149531" cy="2299062"/>
      </dsp:txXfrm>
    </dsp:sp>
    <dsp:sp modelId="{DB75B3BF-9307-4C41-938C-82D8E66721E4}">
      <dsp:nvSpPr>
        <dsp:cNvPr id="0" name=""/>
        <dsp:cNvSpPr/>
      </dsp:nvSpPr>
      <dsp:spPr>
        <a:xfrm>
          <a:off x="3763409" y="2701398"/>
          <a:ext cx="2988781" cy="2988781"/>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GB" sz="1600" b="1" kern="1200" dirty="0"/>
            <a:t>Acute, dynamic factors</a:t>
          </a:r>
        </a:p>
      </dsp:txBody>
      <dsp:txXfrm>
        <a:off x="4108268" y="4339481"/>
        <a:ext cx="2299062" cy="948363"/>
      </dsp:txXfrm>
    </dsp:sp>
    <dsp:sp modelId="{2A222A21-B67D-4248-BEEC-D9CE87A17DA1}">
      <dsp:nvSpPr>
        <dsp:cNvPr id="0" name=""/>
        <dsp:cNvSpPr/>
      </dsp:nvSpPr>
      <dsp:spPr>
        <a:xfrm>
          <a:off x="2441448" y="1379437"/>
          <a:ext cx="2988781" cy="2988781"/>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GB" sz="1600" b="1" kern="1200" dirty="0"/>
            <a:t>Context </a:t>
          </a:r>
        </a:p>
      </dsp:txBody>
      <dsp:txXfrm>
        <a:off x="2671354" y="1724297"/>
        <a:ext cx="1149531" cy="22990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4C2B7E-333C-41BC-841E-52C1A3A79169}">
      <dsp:nvSpPr>
        <dsp:cNvPr id="0" name=""/>
        <dsp:cNvSpPr/>
      </dsp:nvSpPr>
      <dsp:spPr>
        <a:xfrm>
          <a:off x="3721805" y="57476"/>
          <a:ext cx="3071989" cy="2988781"/>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GB" sz="1600" b="1" kern="1200" dirty="0"/>
            <a:t>Insecure</a:t>
          </a:r>
        </a:p>
        <a:p>
          <a:pPr marL="0" lvl="0" indent="0" algn="ctr" defTabSz="711200">
            <a:lnSpc>
              <a:spcPct val="90000"/>
            </a:lnSpc>
            <a:spcBef>
              <a:spcPct val="0"/>
            </a:spcBef>
            <a:spcAft>
              <a:spcPct val="35000"/>
            </a:spcAft>
            <a:buNone/>
          </a:pPr>
          <a:r>
            <a:rPr lang="en-GB" sz="1600" b="1" kern="1200" dirty="0"/>
            <a:t>attachment</a:t>
          </a:r>
          <a:endParaRPr lang="en-GB" sz="1200" b="1" kern="1200" dirty="0"/>
        </a:p>
      </dsp:txBody>
      <dsp:txXfrm>
        <a:off x="4076265" y="459812"/>
        <a:ext cx="2363068" cy="948363"/>
      </dsp:txXfrm>
    </dsp:sp>
    <dsp:sp modelId="{11C5ED71-DC46-41AF-9CA5-A6585D4F7F0A}">
      <dsp:nvSpPr>
        <dsp:cNvPr id="0" name=""/>
        <dsp:cNvSpPr/>
      </dsp:nvSpPr>
      <dsp:spPr>
        <a:xfrm>
          <a:off x="5085370" y="1379437"/>
          <a:ext cx="2988781" cy="2988781"/>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GB" sz="1600" b="1" kern="1200" dirty="0"/>
            <a:t>Need for</a:t>
          </a:r>
        </a:p>
        <a:p>
          <a:pPr marL="0" lvl="0" indent="0" algn="ctr" defTabSz="711200">
            <a:lnSpc>
              <a:spcPct val="90000"/>
            </a:lnSpc>
            <a:spcBef>
              <a:spcPct val="0"/>
            </a:spcBef>
            <a:spcAft>
              <a:spcPct val="35000"/>
            </a:spcAft>
            <a:buNone/>
          </a:pPr>
          <a:r>
            <a:rPr lang="en-GB" sz="1600" b="1" kern="1200" dirty="0"/>
            <a:t>Intimacy</a:t>
          </a:r>
        </a:p>
      </dsp:txBody>
      <dsp:txXfrm>
        <a:off x="6694714" y="1724297"/>
        <a:ext cx="1149531" cy="2299062"/>
      </dsp:txXfrm>
    </dsp:sp>
    <dsp:sp modelId="{C1C085E2-FAE5-4E53-990A-0873B3042BCB}">
      <dsp:nvSpPr>
        <dsp:cNvPr id="0" name=""/>
        <dsp:cNvSpPr/>
      </dsp:nvSpPr>
      <dsp:spPr>
        <a:xfrm>
          <a:off x="3769476" y="2701398"/>
          <a:ext cx="3023989" cy="2988781"/>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GB" sz="1600" b="1" kern="1200"/>
            <a:t>Difficulties building relationships</a:t>
          </a:r>
          <a:endParaRPr lang="en-GB" sz="1600" b="1" kern="1200" dirty="0"/>
        </a:p>
      </dsp:txBody>
      <dsp:txXfrm>
        <a:off x="4118398" y="4339481"/>
        <a:ext cx="2326145" cy="948363"/>
      </dsp:txXfrm>
    </dsp:sp>
    <dsp:sp modelId="{5CCD7532-5E69-41FB-BA64-9CEBCD32E0B1}">
      <dsp:nvSpPr>
        <dsp:cNvPr id="0" name=""/>
        <dsp:cNvSpPr/>
      </dsp:nvSpPr>
      <dsp:spPr>
        <a:xfrm>
          <a:off x="2441448" y="1379437"/>
          <a:ext cx="2988781" cy="2988781"/>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GB" sz="1600" b="1" kern="1200" dirty="0"/>
            <a:t>Access to a victim</a:t>
          </a:r>
        </a:p>
      </dsp:txBody>
      <dsp:txXfrm>
        <a:off x="2671354" y="1724297"/>
        <a:ext cx="1149531" cy="229906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39C56-D92B-45A9-9C1B-2A49D0480E2D}">
      <dsp:nvSpPr>
        <dsp:cNvPr id="0" name=""/>
        <dsp:cNvSpPr/>
      </dsp:nvSpPr>
      <dsp:spPr>
        <a:xfrm>
          <a:off x="0" y="335218"/>
          <a:ext cx="3111577" cy="186694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Early childhood / developmental experiences</a:t>
          </a:r>
          <a:endParaRPr lang="en-US" sz="1800" kern="1200" dirty="0"/>
        </a:p>
      </dsp:txBody>
      <dsp:txXfrm>
        <a:off x="0" y="335218"/>
        <a:ext cx="3111577" cy="1866946"/>
      </dsp:txXfrm>
    </dsp:sp>
    <dsp:sp modelId="{03395983-EC4E-4060-A9F4-AB22B98B04A8}">
      <dsp:nvSpPr>
        <dsp:cNvPr id="0" name=""/>
        <dsp:cNvSpPr/>
      </dsp:nvSpPr>
      <dsp:spPr>
        <a:xfrm>
          <a:off x="3422734" y="335218"/>
          <a:ext cx="3111577" cy="186694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Emotional regulation</a:t>
          </a:r>
          <a:endParaRPr lang="en-US" sz="1800" kern="1200" dirty="0"/>
        </a:p>
      </dsp:txBody>
      <dsp:txXfrm>
        <a:off x="3422734" y="335218"/>
        <a:ext cx="3111577" cy="1866946"/>
      </dsp:txXfrm>
    </dsp:sp>
    <dsp:sp modelId="{B0B6D6BC-4995-4BE0-866F-ED3CF8C9DE38}">
      <dsp:nvSpPr>
        <dsp:cNvPr id="0" name=""/>
        <dsp:cNvSpPr/>
      </dsp:nvSpPr>
      <dsp:spPr>
        <a:xfrm>
          <a:off x="6845469" y="335218"/>
          <a:ext cx="3111577" cy="186694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Cognitive distortions</a:t>
          </a:r>
          <a:endParaRPr lang="en-US" sz="1800" kern="1200" dirty="0"/>
        </a:p>
      </dsp:txBody>
      <dsp:txXfrm>
        <a:off x="6845469" y="335218"/>
        <a:ext cx="3111577" cy="1866946"/>
      </dsp:txXfrm>
    </dsp:sp>
    <dsp:sp modelId="{FE70A78D-DBBC-457B-90AA-FB4BC1B098BE}">
      <dsp:nvSpPr>
        <dsp:cNvPr id="0" name=""/>
        <dsp:cNvSpPr/>
      </dsp:nvSpPr>
      <dsp:spPr>
        <a:xfrm>
          <a:off x="1711367" y="2513322"/>
          <a:ext cx="3111577" cy="186694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Deviant patterns of sexual arousal</a:t>
          </a:r>
          <a:endParaRPr lang="en-US" sz="1800" kern="1200" dirty="0"/>
        </a:p>
      </dsp:txBody>
      <dsp:txXfrm>
        <a:off x="1711367" y="2513322"/>
        <a:ext cx="3111577" cy="1866946"/>
      </dsp:txXfrm>
    </dsp:sp>
    <dsp:sp modelId="{F301A607-F697-4035-A7CB-86AE1A573A4B}">
      <dsp:nvSpPr>
        <dsp:cNvPr id="0" name=""/>
        <dsp:cNvSpPr/>
      </dsp:nvSpPr>
      <dsp:spPr>
        <a:xfrm>
          <a:off x="5134102" y="2513322"/>
          <a:ext cx="3111577" cy="186694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Opportunities to offend </a:t>
          </a:r>
          <a:endParaRPr lang="en-US" sz="1800" kern="1200" dirty="0"/>
        </a:p>
      </dsp:txBody>
      <dsp:txXfrm>
        <a:off x="5134102" y="2513322"/>
        <a:ext cx="3111577" cy="186694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57743C-E011-4236-A9DD-58465CA0A9E9}">
      <dsp:nvSpPr>
        <dsp:cNvPr id="0" name=""/>
        <dsp:cNvSpPr/>
      </dsp:nvSpPr>
      <dsp:spPr>
        <a:xfrm>
          <a:off x="2180" y="2200056"/>
          <a:ext cx="1586869" cy="124799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Insecure attachment</a:t>
          </a:r>
        </a:p>
      </dsp:txBody>
      <dsp:txXfrm>
        <a:off x="38733" y="2236609"/>
        <a:ext cx="1513763" cy="1174892"/>
      </dsp:txXfrm>
    </dsp:sp>
    <dsp:sp modelId="{6CBEF5E6-F410-4204-B0C8-7DE6B30258AF}">
      <dsp:nvSpPr>
        <dsp:cNvPr id="0" name=""/>
        <dsp:cNvSpPr/>
      </dsp:nvSpPr>
      <dsp:spPr>
        <a:xfrm>
          <a:off x="1761551" y="2610154"/>
          <a:ext cx="365701" cy="42780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1761551" y="2695714"/>
        <a:ext cx="255991" cy="256681"/>
      </dsp:txXfrm>
    </dsp:sp>
    <dsp:sp modelId="{40CA4F43-C09D-4969-9163-A004CC157C2E}">
      <dsp:nvSpPr>
        <dsp:cNvPr id="0" name=""/>
        <dsp:cNvSpPr/>
      </dsp:nvSpPr>
      <dsp:spPr>
        <a:xfrm>
          <a:off x="2279053" y="2200056"/>
          <a:ext cx="1586869" cy="124799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Adult rejections</a:t>
          </a:r>
        </a:p>
      </dsp:txBody>
      <dsp:txXfrm>
        <a:off x="2315606" y="2236609"/>
        <a:ext cx="1513763" cy="1174892"/>
      </dsp:txXfrm>
    </dsp:sp>
    <dsp:sp modelId="{1D22E6A8-BBB2-4D6B-BBE8-AE4F8B4C704C}">
      <dsp:nvSpPr>
        <dsp:cNvPr id="0" name=""/>
        <dsp:cNvSpPr/>
      </dsp:nvSpPr>
      <dsp:spPr>
        <a:xfrm>
          <a:off x="4038423" y="2610154"/>
          <a:ext cx="365701" cy="42780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4038423" y="2695714"/>
        <a:ext cx="255991" cy="256681"/>
      </dsp:txXfrm>
    </dsp:sp>
    <dsp:sp modelId="{2D336344-D409-4C90-AD66-770F8AF1B6C8}">
      <dsp:nvSpPr>
        <dsp:cNvPr id="0" name=""/>
        <dsp:cNvSpPr/>
      </dsp:nvSpPr>
      <dsp:spPr>
        <a:xfrm>
          <a:off x="4555926" y="2200056"/>
          <a:ext cx="1586869" cy="124799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Social isolation</a:t>
          </a:r>
        </a:p>
      </dsp:txBody>
      <dsp:txXfrm>
        <a:off x="4592479" y="2236609"/>
        <a:ext cx="1513763" cy="1174892"/>
      </dsp:txXfrm>
    </dsp:sp>
    <dsp:sp modelId="{D707E1C1-2EA2-4396-A7C0-1AC7B5003F47}">
      <dsp:nvSpPr>
        <dsp:cNvPr id="0" name=""/>
        <dsp:cNvSpPr/>
      </dsp:nvSpPr>
      <dsp:spPr>
        <a:xfrm>
          <a:off x="6315296" y="2610154"/>
          <a:ext cx="365701" cy="427801"/>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6315296" y="2695714"/>
        <a:ext cx="255991" cy="256681"/>
      </dsp:txXfrm>
    </dsp:sp>
    <dsp:sp modelId="{141408E4-0619-444A-A3BF-B7DA31230E8F}">
      <dsp:nvSpPr>
        <dsp:cNvPr id="0" name=""/>
        <dsp:cNvSpPr/>
      </dsp:nvSpPr>
      <dsp:spPr>
        <a:xfrm>
          <a:off x="6832798" y="2200056"/>
          <a:ext cx="1586869" cy="124799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Children seen as less hostile</a:t>
          </a:r>
        </a:p>
      </dsp:txBody>
      <dsp:txXfrm>
        <a:off x="6869351" y="2236609"/>
        <a:ext cx="1513763" cy="1174892"/>
      </dsp:txXfrm>
    </dsp:sp>
    <dsp:sp modelId="{B8E36EA3-65F8-45FD-979E-F2E6E6882FE6}">
      <dsp:nvSpPr>
        <dsp:cNvPr id="0" name=""/>
        <dsp:cNvSpPr/>
      </dsp:nvSpPr>
      <dsp:spPr>
        <a:xfrm rot="19625565">
          <a:off x="8557658" y="1866038"/>
          <a:ext cx="436968" cy="427801"/>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8567954" y="1986460"/>
        <a:ext cx="308628" cy="256681"/>
      </dsp:txXfrm>
    </dsp:sp>
    <dsp:sp modelId="{AD4170E3-E8D8-4E0D-8A48-EFC4DE33E7A6}">
      <dsp:nvSpPr>
        <dsp:cNvPr id="0" name=""/>
        <dsp:cNvSpPr/>
      </dsp:nvSpPr>
      <dsp:spPr>
        <a:xfrm>
          <a:off x="9111852" y="680565"/>
          <a:ext cx="1725007" cy="124799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Emotional congruence</a:t>
          </a:r>
        </a:p>
      </dsp:txBody>
      <dsp:txXfrm>
        <a:off x="9148405" y="717118"/>
        <a:ext cx="1651901" cy="117489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E3C693-BE20-4921-BA1B-8638C7903D31}" type="datetimeFigureOut">
              <a:rPr lang="en-GB" smtClean="0"/>
              <a:t>23/12/2025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1C98B7-7FD8-48EB-93EB-9E9A80F40A0A}" type="slidenum">
              <a:rPr lang="en-GB" smtClean="0"/>
              <a:t>‹#›</a:t>
            </a:fld>
            <a:endParaRPr lang="en-GB"/>
          </a:p>
        </p:txBody>
      </p:sp>
    </p:spTree>
    <p:extLst>
      <p:ext uri="{BB962C8B-B14F-4D97-AF65-F5344CB8AC3E}">
        <p14:creationId xmlns:p14="http://schemas.microsoft.com/office/powerpoint/2010/main" val="2550290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troubled-desire.com/e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surveymonkey.com/r/PLPParticipantsurvey"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surveymonkey.com/r/PLPFacilitatorsurvey"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theguardian.com/society/2015/oct/16/how-germany-treats-paedophiles-before-they-offend"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1C98B7-7FD8-48EB-93EB-9E9A80F40A0A}" type="slidenum">
              <a:rPr lang="en-GB" smtClean="0"/>
              <a:t>1</a:t>
            </a:fld>
            <a:endParaRPr lang="en-GB"/>
          </a:p>
        </p:txBody>
      </p:sp>
    </p:spTree>
    <p:extLst>
      <p:ext uri="{BB962C8B-B14F-4D97-AF65-F5344CB8AC3E}">
        <p14:creationId xmlns:p14="http://schemas.microsoft.com/office/powerpoint/2010/main" val="3688851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lnSpc>
                <a:spcPct val="80000"/>
              </a:lnSpc>
              <a:buFont typeface="Arial" panose="020B0604020202020204" pitchFamily="34" charset="0"/>
              <a:buNone/>
            </a:pPr>
            <a:r>
              <a:rPr lang="en-GB" altLang="en-US" sz="1200" dirty="0"/>
              <a:t>This slide specifically refers to adult males who have sexually offended against children and whilst there are some similarities, there are also many differences </a:t>
            </a:r>
          </a:p>
          <a:p>
            <a:pPr marL="0" indent="0" eaLnBrk="1" hangingPunct="1">
              <a:lnSpc>
                <a:spcPct val="80000"/>
              </a:lnSpc>
              <a:buFont typeface="Arial" panose="020B0604020202020204" pitchFamily="34" charset="0"/>
              <a:buNone/>
            </a:pPr>
            <a:endParaRPr lang="en-GB" altLang="en-US" sz="1200" dirty="0"/>
          </a:p>
          <a:p>
            <a:pPr marL="171450" indent="-171450" eaLnBrk="1" hangingPunct="1">
              <a:lnSpc>
                <a:spcPct val="80000"/>
              </a:lnSpc>
              <a:buFont typeface="Arial" panose="020B0604020202020204" pitchFamily="34" charset="0"/>
              <a:buChar char="•"/>
            </a:pPr>
            <a:r>
              <a:rPr lang="en-GB" altLang="en-US" sz="1200" dirty="0"/>
              <a:t>Some have abused one child and some many.</a:t>
            </a:r>
          </a:p>
          <a:p>
            <a:pPr marL="171450" indent="-171450" eaLnBrk="1" hangingPunct="1">
              <a:lnSpc>
                <a:spcPct val="80000"/>
              </a:lnSpc>
              <a:buFont typeface="Arial" panose="020B0604020202020204" pitchFamily="34" charset="0"/>
              <a:buChar char="•"/>
            </a:pPr>
            <a:r>
              <a:rPr lang="en-GB" altLang="en-US" sz="1200" dirty="0"/>
              <a:t>Some have a pattern of abusing a child as a ‘one-off’ and then move on.</a:t>
            </a:r>
          </a:p>
          <a:p>
            <a:pPr marL="171450" indent="-171450" eaLnBrk="1" hangingPunct="1">
              <a:lnSpc>
                <a:spcPct val="80000"/>
              </a:lnSpc>
              <a:buFont typeface="Arial" panose="020B0604020202020204" pitchFamily="34" charset="0"/>
              <a:buChar char="•"/>
            </a:pPr>
            <a:r>
              <a:rPr lang="en-GB" altLang="en-US" sz="1200" dirty="0"/>
              <a:t>Others abuse the same child over a long period of time.</a:t>
            </a:r>
          </a:p>
          <a:p>
            <a:pPr marL="171450" indent="-171450" eaLnBrk="1" hangingPunct="1">
              <a:lnSpc>
                <a:spcPct val="80000"/>
              </a:lnSpc>
              <a:buFont typeface="Arial" panose="020B0604020202020204" pitchFamily="34" charset="0"/>
              <a:buChar char="•"/>
            </a:pPr>
            <a:r>
              <a:rPr lang="en-GB" altLang="en-US" sz="1200" dirty="0"/>
              <a:t>Some do both.</a:t>
            </a:r>
          </a:p>
          <a:p>
            <a:pPr marL="171450" indent="-171450" eaLnBrk="1" hangingPunct="1">
              <a:lnSpc>
                <a:spcPct val="80000"/>
              </a:lnSpc>
              <a:buFont typeface="Arial" panose="020B0604020202020204" pitchFamily="34" charset="0"/>
              <a:buChar char="•"/>
            </a:pPr>
            <a:r>
              <a:rPr lang="en-GB" altLang="en-US" sz="1200" dirty="0"/>
              <a:t>Some are risk takers, most are not.</a:t>
            </a:r>
          </a:p>
          <a:p>
            <a:pPr marL="171450" indent="-171450" eaLnBrk="1" hangingPunct="1">
              <a:lnSpc>
                <a:spcPct val="80000"/>
              </a:lnSpc>
              <a:buFont typeface="Arial" panose="020B0604020202020204" pitchFamily="34" charset="0"/>
              <a:buChar char="•"/>
            </a:pPr>
            <a:r>
              <a:rPr lang="en-GB" altLang="en-US" sz="1200" dirty="0"/>
              <a:t>Patterns of arousal vary:  only to children, to one child, to adults and to child/ren, sadistic arousal.</a:t>
            </a:r>
          </a:p>
          <a:p>
            <a:pPr marL="171450" indent="-171450" eaLnBrk="1" hangingPunct="1">
              <a:lnSpc>
                <a:spcPct val="80000"/>
              </a:lnSpc>
              <a:buFont typeface="Arial" panose="020B0604020202020204" pitchFamily="34" charset="0"/>
              <a:buChar char="•"/>
            </a:pPr>
            <a:r>
              <a:rPr lang="en-GB" altLang="en-US" sz="1200" dirty="0"/>
              <a:t>There are different styles of abusing:  seductive/angry/sadistic.</a:t>
            </a:r>
          </a:p>
          <a:p>
            <a:pPr marL="171450" indent="-171450" eaLnBrk="1" hangingPunct="1">
              <a:lnSpc>
                <a:spcPct val="80000"/>
              </a:lnSpc>
              <a:buFont typeface="Arial" panose="020B0604020202020204" pitchFamily="34" charset="0"/>
              <a:buChar char="•"/>
            </a:pPr>
            <a:r>
              <a:rPr lang="en-GB" altLang="en-US" sz="1200" dirty="0"/>
              <a:t>Some people think about offending all the time, but many do not.</a:t>
            </a:r>
          </a:p>
          <a:p>
            <a:pPr marL="171450" indent="-171450" eaLnBrk="1" hangingPunct="1">
              <a:lnSpc>
                <a:spcPct val="80000"/>
              </a:lnSpc>
              <a:buFont typeface="Arial" panose="020B0604020202020204" pitchFamily="34" charset="0"/>
              <a:buChar char="•"/>
            </a:pPr>
            <a:r>
              <a:rPr lang="en-GB" altLang="en-US" sz="1200" dirty="0"/>
              <a:t>Some drift in and out of offending at different times of life.</a:t>
            </a:r>
            <a:endParaRPr lang="en-GB" altLang="en-US" sz="1100" dirty="0"/>
          </a:p>
          <a:p>
            <a:pPr lvl="0"/>
            <a:endParaRPr lang="en-GB" sz="1200" dirty="0"/>
          </a:p>
          <a:p>
            <a:pPr lvl="0"/>
            <a:r>
              <a:rPr lang="en-GB" sz="1200" dirty="0"/>
              <a:t>There are also differences in offending patterns - </a:t>
            </a:r>
          </a:p>
          <a:p>
            <a:pPr lvl="0"/>
            <a:endParaRPr lang="en-GB" sz="1200" dirty="0"/>
          </a:p>
          <a:p>
            <a:pPr lvl="0"/>
            <a:r>
              <a:rPr lang="en-GB" sz="1200" dirty="0"/>
              <a:t>Some offenders: </a:t>
            </a:r>
          </a:p>
          <a:p>
            <a:pPr lvl="0"/>
            <a:endParaRPr lang="en-GB" sz="1200" i="1" dirty="0"/>
          </a:p>
          <a:p>
            <a:pPr marL="171450" lvl="0" indent="-171450">
              <a:buFont typeface="Arial" panose="020B0604020202020204" pitchFamily="34" charset="0"/>
              <a:buChar char="•"/>
            </a:pPr>
            <a:r>
              <a:rPr lang="en-GB" sz="1200" i="1" dirty="0"/>
              <a:t>Only </a:t>
            </a:r>
            <a:r>
              <a:rPr lang="en-GB" sz="1200" b="1" i="1" dirty="0"/>
              <a:t>ever abuse one child </a:t>
            </a:r>
            <a:r>
              <a:rPr lang="en-GB" sz="1200" i="1" dirty="0"/>
              <a:t>/ some only </a:t>
            </a:r>
            <a:r>
              <a:rPr lang="en-GB" sz="1200" b="1" i="1" dirty="0"/>
              <a:t>one child in a family </a:t>
            </a:r>
            <a:r>
              <a:rPr lang="en-GB" sz="1200" i="1" dirty="0"/>
              <a:t>/ </a:t>
            </a:r>
            <a:r>
              <a:rPr lang="en-GB" sz="1200" b="1" i="1" dirty="0"/>
              <a:t>some all the children in a family </a:t>
            </a:r>
            <a:r>
              <a:rPr lang="en-GB" sz="1200" i="1" dirty="0"/>
              <a:t>– Click </a:t>
            </a:r>
            <a:r>
              <a:rPr lang="en-GB" sz="1200" i="1" dirty="0" err="1"/>
              <a:t>Click</a:t>
            </a:r>
            <a:r>
              <a:rPr lang="en-GB" sz="1200" i="1" dirty="0"/>
              <a:t> </a:t>
            </a:r>
          </a:p>
          <a:p>
            <a:pPr marL="171450" lvl="0" indent="-171450">
              <a:buFont typeface="Arial" panose="020B0604020202020204" pitchFamily="34" charset="0"/>
              <a:buChar char="•"/>
            </a:pPr>
            <a:endParaRPr lang="en-GB" sz="1200" dirty="0"/>
          </a:p>
          <a:p>
            <a:pPr marL="171450" lvl="0" indent="-171450">
              <a:buFont typeface="Arial" panose="020B0604020202020204" pitchFamily="34" charset="0"/>
              <a:buChar char="•"/>
            </a:pPr>
            <a:r>
              <a:rPr lang="en-GB" sz="1200" dirty="0"/>
              <a:t>Pattern of abusing a child as a ‘one-off’ and then move on –</a:t>
            </a:r>
            <a:r>
              <a:rPr lang="en-GB" sz="1200" b="1" i="1" dirty="0"/>
              <a:t>May have an arousal to a particular sexual act </a:t>
            </a:r>
            <a:r>
              <a:rPr lang="en-GB" sz="1200" i="1" dirty="0"/>
              <a:t>– do it &amp; move to the next child</a:t>
            </a:r>
          </a:p>
          <a:p>
            <a:pPr marL="171450" lvl="0" indent="-171450">
              <a:buFont typeface="Arial" panose="020B0604020202020204" pitchFamily="34" charset="0"/>
              <a:buChar char="•"/>
            </a:pPr>
            <a:endParaRPr lang="en-GB" sz="1200" dirty="0"/>
          </a:p>
          <a:p>
            <a:pPr marL="171450" lvl="0" indent="-171450">
              <a:buFont typeface="Arial" panose="020B0604020202020204" pitchFamily="34" charset="0"/>
              <a:buChar char="•"/>
            </a:pPr>
            <a:r>
              <a:rPr lang="en-GB" sz="1200" dirty="0"/>
              <a:t>Others abuse the </a:t>
            </a:r>
            <a:r>
              <a:rPr lang="en-GB" sz="1200" b="1" dirty="0"/>
              <a:t>same child over a long period of time </a:t>
            </a:r>
            <a:r>
              <a:rPr lang="en-GB" sz="1200" dirty="0"/>
              <a:t>– </a:t>
            </a:r>
            <a:r>
              <a:rPr lang="en-GB" sz="1200" i="1" dirty="0"/>
              <a:t>A parent in a family may abuse a child over a period of many years – 4-18 </a:t>
            </a:r>
            <a:r>
              <a:rPr lang="en-GB" sz="1200" i="1" dirty="0" err="1"/>
              <a:t>yrs</a:t>
            </a:r>
            <a:r>
              <a:rPr lang="en-GB" sz="1200" i="1" dirty="0"/>
              <a:t> old </a:t>
            </a:r>
          </a:p>
          <a:p>
            <a:pPr marL="171450" lvl="0" indent="-171450">
              <a:buFont typeface="Arial" panose="020B0604020202020204" pitchFamily="34" charset="0"/>
              <a:buChar char="•"/>
            </a:pPr>
            <a:endParaRPr lang="en-GB" sz="1200" dirty="0"/>
          </a:p>
          <a:p>
            <a:pPr marL="171450" lvl="0" indent="-171450">
              <a:buFont typeface="Arial" panose="020B0604020202020204" pitchFamily="34" charset="0"/>
              <a:buChar char="•"/>
            </a:pPr>
            <a:r>
              <a:rPr lang="en-GB" sz="1200" dirty="0"/>
              <a:t>Some are </a:t>
            </a:r>
            <a:r>
              <a:rPr lang="en-GB" sz="1200" b="1" dirty="0"/>
              <a:t>Risk Takers</a:t>
            </a:r>
            <a:r>
              <a:rPr lang="en-GB" sz="1200" dirty="0"/>
              <a:t>, most are not – </a:t>
            </a:r>
            <a:r>
              <a:rPr lang="en-GB" sz="1200" i="1" dirty="0"/>
              <a:t>reading victim statements can help work out if this is a risk-taker or not – for example, a man who abuses a child in the presence of other family members</a:t>
            </a:r>
          </a:p>
          <a:p>
            <a:pPr marL="171450" lvl="0" indent="-171450">
              <a:buFont typeface="Arial" panose="020B0604020202020204" pitchFamily="34" charset="0"/>
              <a:buChar char="•"/>
            </a:pPr>
            <a:endParaRPr lang="en-GB" sz="1200" dirty="0"/>
          </a:p>
          <a:p>
            <a:pPr marL="171450" lvl="0" indent="-171450">
              <a:buFont typeface="Arial" panose="020B0604020202020204" pitchFamily="34" charset="0"/>
              <a:buChar char="•"/>
            </a:pPr>
            <a:r>
              <a:rPr lang="en-GB" sz="1200" b="1" dirty="0"/>
              <a:t>Patterns of Arousal Vary</a:t>
            </a:r>
            <a:r>
              <a:rPr lang="en-GB" sz="1200" dirty="0"/>
              <a:t>:  only to children, to one child, to adults and to child/ren.</a:t>
            </a:r>
          </a:p>
          <a:p>
            <a:pPr marL="171450" lvl="0" indent="-171450">
              <a:buFont typeface="Arial" panose="020B0604020202020204" pitchFamily="34" charset="0"/>
              <a:buChar char="•"/>
            </a:pPr>
            <a:endParaRPr lang="en-GB" sz="1200" dirty="0"/>
          </a:p>
          <a:p>
            <a:pPr marL="171450" lvl="0" indent="-171450">
              <a:buFont typeface="Arial" panose="020B0604020202020204" pitchFamily="34" charset="0"/>
              <a:buChar char="•"/>
            </a:pPr>
            <a:r>
              <a:rPr lang="en-GB" sz="1200" dirty="0"/>
              <a:t>There are </a:t>
            </a:r>
            <a:r>
              <a:rPr lang="en-GB" sz="1200" b="1" dirty="0"/>
              <a:t>different styles of offending</a:t>
            </a:r>
            <a:r>
              <a:rPr lang="en-GB" sz="1200" dirty="0"/>
              <a:t>:  Dependent on mental script / Fantasy and Arousal - seductive/angry/sadistic –</a:t>
            </a:r>
          </a:p>
          <a:p>
            <a:pPr marL="171450" lvl="0" indent="-171450">
              <a:buFont typeface="Arial" panose="020B0604020202020204" pitchFamily="34" charset="0"/>
              <a:buChar char="•"/>
            </a:pPr>
            <a:r>
              <a:rPr lang="en-GB" sz="1200" i="1" dirty="0"/>
              <a:t>How a child has been sexually abused twill make a difference to the impact on them, and how we work with them moving forward</a:t>
            </a:r>
            <a:endParaRPr lang="en-GB" sz="1200" dirty="0"/>
          </a:p>
          <a:p>
            <a:pPr marL="171450" lvl="0" indent="-171450">
              <a:buFont typeface="Arial" panose="020B0604020202020204" pitchFamily="34" charset="0"/>
              <a:buChar char="•"/>
            </a:pPr>
            <a:endParaRPr lang="en-GB" sz="1200" dirty="0"/>
          </a:p>
          <a:p>
            <a:pPr marL="171450" lvl="0" indent="-171450">
              <a:buFont typeface="Arial" panose="020B0604020202020204" pitchFamily="34" charset="0"/>
              <a:buChar char="•"/>
            </a:pPr>
            <a:r>
              <a:rPr lang="en-GB" sz="1200" dirty="0"/>
              <a:t>Some </a:t>
            </a:r>
            <a:r>
              <a:rPr lang="en-GB" sz="1200" b="1" dirty="0"/>
              <a:t>think about offending all the time</a:t>
            </a:r>
            <a:r>
              <a:rPr lang="en-GB" sz="1200" dirty="0"/>
              <a:t>, but many do not – </a:t>
            </a:r>
            <a:r>
              <a:rPr lang="en-GB" sz="1200" i="1" dirty="0"/>
              <a:t>if someone thought about offending all of the time, they would probably need to be held in high security settings.</a:t>
            </a:r>
          </a:p>
          <a:p>
            <a:pPr marL="171450" lvl="0" indent="-171450">
              <a:buFont typeface="Arial" panose="020B0604020202020204" pitchFamily="34" charset="0"/>
              <a:buChar char="•"/>
            </a:pPr>
            <a:endParaRPr lang="en-GB" sz="1200" dirty="0"/>
          </a:p>
          <a:p>
            <a:pPr marL="171450" lvl="0" indent="-171450">
              <a:buFont typeface="Arial" panose="020B0604020202020204" pitchFamily="34" charset="0"/>
              <a:buChar char="•"/>
            </a:pPr>
            <a:r>
              <a:rPr lang="en-GB" sz="1200" b="1" dirty="0"/>
              <a:t>Some drift in and out of offending </a:t>
            </a:r>
            <a:r>
              <a:rPr lang="en-GB" sz="1200" dirty="0"/>
              <a:t>at different times of life – </a:t>
            </a:r>
            <a:r>
              <a:rPr lang="en-GB" sz="1200" i="1" dirty="0"/>
              <a:t>there will be times when someone poses more or less risk, depending on what is going on in their lives – This is why there are assessment tools for managing offenders such as Acute and Stable Assessment </a:t>
            </a:r>
            <a:endParaRPr lang="en-GB" sz="120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120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Times New Roman" panose="02020603050405020304" pitchFamily="18" charset="0"/>
              </a:rPr>
              <a:t>An old quote, but a useful one.  We just cannot tell by looking.  I usually give an example here of a man I worked with who was well dressed, charming (but not overly so), presentable, intelligent – and I had to try hard to keep reminding myself that despite all this, he could still be an abuser, as the media portrayal is hard to shift.  </a:t>
            </a:r>
            <a:endParaRPr lang="en-GB"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196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England and Wales, for example, 7.5% of those released from prison between 2002 and 2012 had been convicted of another sexual offence by October 2015 (Mews et al, 2017). It should be noted, however, that most CSA does not come to the attention of the authorities.</a:t>
            </a:r>
          </a:p>
          <a:p>
            <a:endParaRPr lang="en-GB" dirty="0"/>
          </a:p>
          <a:p>
            <a:r>
              <a:rPr lang="en-GB" dirty="0"/>
              <a:t>In that study, the reconviction rate for offences of any sort over the same period was considerably higher at 38% (Mews et al, 2017). </a:t>
            </a:r>
          </a:p>
          <a:p>
            <a:endParaRPr lang="en-GB" dirty="0"/>
          </a:p>
          <a:p>
            <a:r>
              <a:rPr lang="en-GB" dirty="0"/>
              <a:t>A review of the international literature (Mann et al, 2010) concluded that the following factors were related to sexual reoffending (not specifically CSA offences): </a:t>
            </a:r>
          </a:p>
          <a:p>
            <a:r>
              <a:rPr lang="en-GB" dirty="0"/>
              <a:t>‣ sexual preoccupation and sexual interests supporting offending </a:t>
            </a:r>
          </a:p>
          <a:p>
            <a:r>
              <a:rPr lang="en-GB" dirty="0"/>
              <a:t>‣ offence-supportive attitudes ‣ emotional congruence with children (i.e. feeling more comfortable around children than adults, thinking of children as friends, and being emotionally attracted to children) and a lack of emotionally intimate relationships with adults</a:t>
            </a:r>
          </a:p>
          <a:p>
            <a:r>
              <a:rPr lang="en-GB" dirty="0"/>
              <a:t> ‣ lifestyle impulsivity, general self-regulation problems and poor cognitive problem-solving </a:t>
            </a:r>
          </a:p>
          <a:p>
            <a:r>
              <a:rPr lang="en-GB" dirty="0"/>
              <a:t>‣ resistance to rules and supervision, grievance/ hostility and negative social influences</a:t>
            </a:r>
          </a:p>
          <a:p>
            <a:endParaRPr lang="en-GB" dirty="0"/>
          </a:p>
          <a:p>
            <a:r>
              <a:rPr lang="en-GB" dirty="0"/>
              <a:t>For those men whose motivation is exclusive sexual interest in children, i.e. paedophilia, how have offended, risk for reoffending is significantly higher.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022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999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Large group discussion – 10 mins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944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09" indent="-285734">
              <a:defRPr>
                <a:solidFill>
                  <a:schemeClr val="tx1"/>
                </a:solidFill>
                <a:latin typeface="Arial" charset="0"/>
              </a:defRPr>
            </a:lvl2pPr>
            <a:lvl3pPr marL="1142936" indent="-228587">
              <a:defRPr>
                <a:solidFill>
                  <a:schemeClr val="tx1"/>
                </a:solidFill>
                <a:latin typeface="Arial" charset="0"/>
              </a:defRPr>
            </a:lvl3pPr>
            <a:lvl4pPr marL="1600110" indent="-228587">
              <a:defRPr>
                <a:solidFill>
                  <a:schemeClr val="tx1"/>
                </a:solidFill>
                <a:latin typeface="Arial" charset="0"/>
              </a:defRPr>
            </a:lvl4pPr>
            <a:lvl5pPr marL="2057285" indent="-228587">
              <a:defRPr>
                <a:solidFill>
                  <a:schemeClr val="tx1"/>
                </a:solidFill>
                <a:latin typeface="Arial" charset="0"/>
              </a:defRPr>
            </a:lvl5pPr>
            <a:lvl6pPr marL="2514459" indent="-228587" fontAlgn="base">
              <a:spcBef>
                <a:spcPct val="0"/>
              </a:spcBef>
              <a:spcAft>
                <a:spcPct val="0"/>
              </a:spcAft>
              <a:defRPr>
                <a:solidFill>
                  <a:schemeClr val="tx1"/>
                </a:solidFill>
                <a:latin typeface="Arial" charset="0"/>
              </a:defRPr>
            </a:lvl6pPr>
            <a:lvl7pPr marL="2971634" indent="-228587" fontAlgn="base">
              <a:spcBef>
                <a:spcPct val="0"/>
              </a:spcBef>
              <a:spcAft>
                <a:spcPct val="0"/>
              </a:spcAft>
              <a:defRPr>
                <a:solidFill>
                  <a:schemeClr val="tx1"/>
                </a:solidFill>
                <a:latin typeface="Arial" charset="0"/>
              </a:defRPr>
            </a:lvl7pPr>
            <a:lvl8pPr marL="3428808" indent="-228587" fontAlgn="base">
              <a:spcBef>
                <a:spcPct val="0"/>
              </a:spcBef>
              <a:spcAft>
                <a:spcPct val="0"/>
              </a:spcAft>
              <a:defRPr>
                <a:solidFill>
                  <a:schemeClr val="tx1"/>
                </a:solidFill>
                <a:latin typeface="Arial" charset="0"/>
              </a:defRPr>
            </a:lvl8pPr>
            <a:lvl9pPr marL="3885983" indent="-228587" fontAlgn="base">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66CA29-519E-42D4-892C-3300E1395D46}" type="slidenum">
              <a:rPr kumimoji="0" lang="en-GB"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altLang="en-US" sz="12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b="0" dirty="0"/>
              <a:t>Acknowledge how strange it can feel trying to understand the perspective of an abuser and why they did it – it can feel in some way collusive – however unless we understand why, we won’t be able to stop abuse happening.</a:t>
            </a:r>
          </a:p>
          <a:p>
            <a:pPr eaLnBrk="1" hangingPunct="1">
              <a:spcBef>
                <a:spcPct val="0"/>
              </a:spcBef>
              <a:buFontTx/>
              <a:buNone/>
            </a:pPr>
            <a:endParaRPr lang="en-GB" altLang="en-US" b="1" dirty="0"/>
          </a:p>
          <a:p>
            <a:pPr eaLnBrk="1" hangingPunct="1">
              <a:spcBef>
                <a:spcPct val="0"/>
              </a:spcBef>
              <a:buFontTx/>
              <a:buNone/>
            </a:pPr>
            <a:endParaRPr lang="en-GB" altLang="en-US" b="1" dirty="0"/>
          </a:p>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dirty="0"/>
              <a:t>Important to look holistically at the situation – not just what is happening in the ‘now’ but also exploring events that happened in the past and how the these interact.  Factors change and so therefore can risk. </a:t>
            </a:r>
          </a:p>
          <a:p>
            <a:pPr eaLnBrk="1" hangingPunct="1">
              <a:spcBef>
                <a:spcPct val="0"/>
              </a:spcBef>
              <a:buFontTx/>
              <a:buNone/>
            </a:pPr>
            <a:endParaRPr lang="en-GB" altLang="en-US" b="1"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to show participants that these theories exist.  </a:t>
            </a:r>
          </a:p>
          <a:p>
            <a:r>
              <a:rPr lang="en-GB" dirty="0"/>
              <a:t>Each of these theoretic approaches takes a slightly different view about which of the previous factors is more or less relevant and they each suggest a different process.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couple of key points to mention. Firstly, there is still a lot of the debate about how many of the factors lead specifically to sexual offending rather than other types of offending.   Second is the role of context and opportunity.  Two of these models (</a:t>
            </a:r>
            <a:r>
              <a:rPr lang="en-GB" dirty="0" err="1"/>
              <a:t>Finkelhor</a:t>
            </a:r>
            <a:r>
              <a:rPr lang="en-GB" dirty="0"/>
              <a:t> and Seto) discuss the opportunities to offend but none of the other models do this explicitly.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395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Before we look at some of the theoretical approaches to helping us understand why some adult males sexually abuse children, let’s think about what these approaches might involve – what sorts of things do the different theories talk about?</a:t>
            </a:r>
          </a:p>
          <a:p>
            <a:pPr algn="l"/>
            <a:endParaRPr lang="en-GB" dirty="0"/>
          </a:p>
          <a:p>
            <a:pPr algn="l"/>
            <a:r>
              <a:rPr lang="en-GB" dirty="0"/>
              <a:t>So what might that look like in reality?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895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However, what this still doesn’t quite explain is why most people who don’t develop secure attachments and struggle to build relationships don’t sexually abuse children</a:t>
            </a:r>
          </a:p>
          <a:p>
            <a:pPr algn="l"/>
            <a:endParaRPr lang="en-GB" dirty="0"/>
          </a:p>
          <a:p>
            <a:pPr algn="l"/>
            <a:r>
              <a:rPr lang="en-GB" dirty="0"/>
              <a:t>So what other things do we need to think about when helping us understand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601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a number of different theories to help us understand who someone might sexually abuse a child. Each focuses on something slightly different but broadly speaking there is some agreement that these things are important </a:t>
            </a:r>
          </a:p>
          <a:p>
            <a:endParaRPr lang="en-GB" b="1" dirty="0"/>
          </a:p>
          <a:p>
            <a:pPr lvl="0"/>
            <a:r>
              <a:rPr lang="en-GB" b="1" dirty="0"/>
              <a:t>Early childhood / developmental experiences</a:t>
            </a:r>
          </a:p>
          <a:p>
            <a:pPr lvl="0"/>
            <a:r>
              <a:rPr lang="en-GB" b="0" dirty="0"/>
              <a:t>Attachment</a:t>
            </a:r>
          </a:p>
          <a:p>
            <a:pPr lvl="0"/>
            <a:r>
              <a:rPr lang="en-GB" b="0" dirty="0"/>
              <a:t>Early experiences of abuse</a:t>
            </a:r>
          </a:p>
          <a:p>
            <a:pPr lvl="0"/>
            <a:endParaRPr lang="en-US" b="0" dirty="0"/>
          </a:p>
          <a:p>
            <a:pPr lvl="0"/>
            <a:r>
              <a:rPr lang="en-GB" b="1" dirty="0"/>
              <a:t>Emotion regulation</a:t>
            </a:r>
          </a:p>
          <a:p>
            <a:pPr lvl="0"/>
            <a:r>
              <a:rPr lang="en-GB" b="0" dirty="0"/>
              <a:t>How you make sense of and manage your emotions</a:t>
            </a:r>
          </a:p>
          <a:p>
            <a:pPr lvl="0"/>
            <a:endParaRPr lang="en-US" b="0" dirty="0"/>
          </a:p>
          <a:p>
            <a:pPr lvl="0"/>
            <a:r>
              <a:rPr lang="en-GB" b="1" dirty="0"/>
              <a:t>Cognitive distortions</a:t>
            </a:r>
          </a:p>
          <a:p>
            <a:pPr lvl="0"/>
            <a:r>
              <a:rPr lang="en-GB" b="0" dirty="0"/>
              <a:t>The scripts you develop to justify your actions to yourself</a:t>
            </a:r>
          </a:p>
          <a:p>
            <a:pPr lvl="0"/>
            <a:endParaRPr lang="en-US" b="0" dirty="0"/>
          </a:p>
          <a:p>
            <a:pPr lvl="0"/>
            <a:r>
              <a:rPr lang="en-GB" b="1" dirty="0"/>
              <a:t>Deviant patterns of sexual arousal</a:t>
            </a:r>
          </a:p>
          <a:p>
            <a:pPr lvl="0"/>
            <a:endParaRPr lang="en-US" b="1" dirty="0"/>
          </a:p>
          <a:p>
            <a:pPr lvl="0"/>
            <a:r>
              <a:rPr lang="en-GB" b="1" dirty="0"/>
              <a:t>Opportunities to offend </a:t>
            </a:r>
          </a:p>
          <a:p>
            <a:pPr lvl="0"/>
            <a:endParaRPr lang="en-GB" b="1" dirty="0"/>
          </a:p>
          <a:p>
            <a:pPr lvl="0"/>
            <a:r>
              <a:rPr lang="en-GB" b="0" dirty="0"/>
              <a:t>Move to next slides for two examples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338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548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1" dirty="0"/>
              <a:t>This relates to intimacy deficits pathway.</a:t>
            </a:r>
          </a:p>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104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examples of the factors on the previous slide and demonstrate how they may interact and lead to a sexual offence</a:t>
            </a:r>
          </a:p>
          <a:p>
            <a:endParaRPr lang="en-GB" dirty="0"/>
          </a:p>
          <a:p>
            <a:r>
              <a:rPr lang="en-GB" dirty="0"/>
              <a:t>E.G </a:t>
            </a:r>
          </a:p>
          <a:p>
            <a:pPr lvl="0"/>
            <a:r>
              <a:rPr lang="en-GB" b="1" dirty="0"/>
              <a:t>Early childhood / developmental experiences</a:t>
            </a:r>
          </a:p>
          <a:p>
            <a:pPr lvl="0"/>
            <a:r>
              <a:rPr lang="en-US" b="0" dirty="0"/>
              <a:t>Sexual abuse as a child</a:t>
            </a:r>
          </a:p>
          <a:p>
            <a:pPr lvl="0"/>
            <a:endParaRPr lang="en-US" b="0" dirty="0"/>
          </a:p>
          <a:p>
            <a:pPr lvl="0"/>
            <a:r>
              <a:rPr lang="en-GB" b="1" dirty="0"/>
              <a:t>Emotion regulation</a:t>
            </a:r>
          </a:p>
          <a:p>
            <a:pPr lvl="0"/>
            <a:r>
              <a:rPr lang="en-GB" b="0" dirty="0"/>
              <a:t>Learning to manage emotions through sex</a:t>
            </a:r>
          </a:p>
          <a:p>
            <a:pPr lvl="0"/>
            <a:endParaRPr lang="en-US" b="0" dirty="0"/>
          </a:p>
          <a:p>
            <a:pPr lvl="0"/>
            <a:r>
              <a:rPr lang="en-GB" b="1" dirty="0"/>
              <a:t>Cognitive distortions</a:t>
            </a:r>
          </a:p>
          <a:p>
            <a:pPr lvl="0"/>
            <a:r>
              <a:rPr lang="en-GB" b="0" dirty="0"/>
              <a:t>Children are sexual beings and enjoy sex</a:t>
            </a:r>
          </a:p>
          <a:p>
            <a:pPr lvl="0"/>
            <a:endParaRPr lang="en-US" b="0" dirty="0"/>
          </a:p>
          <a:p>
            <a:pPr lvl="0"/>
            <a:r>
              <a:rPr lang="en-GB" b="1" dirty="0"/>
              <a:t>Deviant patterns of sexual arousal</a:t>
            </a:r>
          </a:p>
          <a:p>
            <a:pPr lvl="0"/>
            <a:r>
              <a:rPr lang="en-GB" b="0" dirty="0"/>
              <a:t>Masturbate to thoughts of a child or children</a:t>
            </a:r>
          </a:p>
          <a:p>
            <a:pPr lvl="0"/>
            <a:endParaRPr lang="en-US" b="1" dirty="0"/>
          </a:p>
          <a:p>
            <a:pPr lvl="0"/>
            <a:r>
              <a:rPr lang="en-GB" b="1" dirty="0"/>
              <a:t>Opportunities to offend </a:t>
            </a:r>
          </a:p>
          <a:p>
            <a:r>
              <a:rPr lang="en-GB" dirty="0"/>
              <a:t>Left alone with a child</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776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Questions on what we have covered so far</a:t>
            </a:r>
          </a:p>
          <a:p>
            <a:r>
              <a:rPr lang="en-GB" dirty="0"/>
              <a:t>Initial reflections?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0121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8B918-5319-4E55-B0B1-BB8422E45A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59E7F5-2AAA-2A92-CAAB-6E16A8E2B4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2853A0-33EA-6E70-BA20-2896D987E0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08D2F2-C687-0BA1-97E2-0235BB6A73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348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215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u="none" kern="1200" dirty="0">
                <a:solidFill>
                  <a:schemeClr val="tx1"/>
                </a:solidFill>
                <a:effectLst/>
                <a:latin typeface="+mn-lt"/>
                <a:ea typeface="+mn-ea"/>
                <a:cs typeface="+mn-cs"/>
              </a:rPr>
              <a:t>Introducing a possible framework for assessing concerns of sexual abuse.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sessions 1 and 2 we thought about the signs and indicators of sexual abuse.                   </a:t>
            </a:r>
          </a:p>
          <a:p>
            <a:r>
              <a:rPr lang="en-GB" sz="1200" kern="1200" dirty="0">
                <a:solidFill>
                  <a:schemeClr val="tx1"/>
                </a:solidFill>
                <a:effectLst/>
                <a:latin typeface="+mn-lt"/>
                <a:ea typeface="+mn-ea"/>
                <a:cs typeface="+mn-cs"/>
              </a:rPr>
              <a:t>Today we are going to focus on steps 2 and 3 of this framework.</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95A2F-3FA0-4359-B7A6-0AFA5678C3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8640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Thought to Action.</a:t>
            </a:r>
          </a:p>
          <a:p>
            <a:r>
              <a:rPr lang="en-GB" sz="1200" kern="1200" dirty="0">
                <a:solidFill>
                  <a:schemeClr val="tx1"/>
                </a:solidFill>
                <a:effectLst/>
                <a:latin typeface="+mn-lt"/>
                <a:ea typeface="+mn-ea"/>
                <a:cs typeface="+mn-cs"/>
              </a:rPr>
              <a:t> </a:t>
            </a:r>
          </a:p>
          <a:p>
            <a:r>
              <a:rPr lang="en-GB" sz="1200" b="1" u="sng" kern="1200" dirty="0">
                <a:solidFill>
                  <a:schemeClr val="tx1"/>
                </a:solidFill>
                <a:effectLst/>
                <a:latin typeface="+mn-lt"/>
                <a:ea typeface="+mn-ea"/>
                <a:cs typeface="+mn-cs"/>
              </a:rPr>
              <a:t>Trainer Note - This is a group exercise where the participants are asked to think about how they get from thinking about something to doing it – it is an experiential exercise which will lead to the introduction of </a:t>
            </a:r>
            <a:r>
              <a:rPr lang="en-GB" sz="1200" b="1" u="sng" kern="1200" dirty="0" err="1">
                <a:solidFill>
                  <a:schemeClr val="tx1"/>
                </a:solidFill>
                <a:effectLst/>
                <a:latin typeface="+mn-lt"/>
                <a:ea typeface="+mn-ea"/>
                <a:cs typeface="+mn-cs"/>
              </a:rPr>
              <a:t>Finkelhor’s</a:t>
            </a:r>
            <a:r>
              <a:rPr lang="en-GB" sz="1200" b="1" u="sng" kern="1200" dirty="0">
                <a:solidFill>
                  <a:schemeClr val="tx1"/>
                </a:solidFill>
                <a:effectLst/>
                <a:latin typeface="+mn-lt"/>
                <a:ea typeface="+mn-ea"/>
                <a:cs typeface="+mn-cs"/>
              </a:rPr>
              <a:t> 4 Pre-conditions Model (Covered in the following Slides).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participants are to use the handout ‘</a:t>
            </a:r>
            <a:r>
              <a:rPr lang="en-GB" sz="1200" kern="1200" dirty="0" err="1">
                <a:solidFill>
                  <a:schemeClr val="tx1"/>
                </a:solidFill>
                <a:effectLst/>
                <a:latin typeface="+mn-lt"/>
                <a:ea typeface="+mn-ea"/>
                <a:cs typeface="+mn-cs"/>
              </a:rPr>
              <a:t>Tasksheet</a:t>
            </a:r>
            <a:r>
              <a:rPr lang="en-GB" sz="1200" kern="1200" dirty="0">
                <a:solidFill>
                  <a:schemeClr val="tx1"/>
                </a:solidFill>
                <a:effectLst/>
                <a:latin typeface="+mn-lt"/>
                <a:ea typeface="+mn-ea"/>
                <a:cs typeface="+mn-cs"/>
              </a:rPr>
              <a:t> 1’ to document their thoughts and responses.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Trainer - Read instructions from the slide.</a:t>
            </a:r>
          </a:p>
          <a:p>
            <a:r>
              <a:rPr lang="en-GB" sz="1200" kern="1200" dirty="0">
                <a:solidFill>
                  <a:schemeClr val="tx1"/>
                </a:solidFill>
                <a:effectLst/>
                <a:latin typeface="+mn-lt"/>
                <a:ea typeface="+mn-ea"/>
                <a:cs typeface="+mn-cs"/>
              </a:rPr>
              <a:t>Slowly uncover each section of the Slide and then allow the participants time to complete the task.</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Once they are done - Move onto the next slide.</a:t>
            </a:r>
          </a:p>
          <a:p>
            <a:r>
              <a:rPr lang="en-GB" sz="1200" kern="1200" dirty="0">
                <a:solidFill>
                  <a:schemeClr val="tx1"/>
                </a:solidFill>
                <a:effectLst/>
                <a:latin typeface="+mn-lt"/>
                <a:ea typeface="+mn-ea"/>
                <a:cs typeface="+mn-cs"/>
              </a:rPr>
              <a:t> </a:t>
            </a:r>
          </a:p>
          <a:p>
            <a:endParaRPr lang="en-GB" dirty="0"/>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Not to be reproduced without permission</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2697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Thought to Action.</a:t>
            </a:r>
          </a:p>
          <a:p>
            <a:r>
              <a:rPr lang="en-GB" sz="1200" kern="1200" dirty="0">
                <a:solidFill>
                  <a:schemeClr val="tx1"/>
                </a:solidFill>
                <a:effectLst/>
                <a:latin typeface="+mn-lt"/>
                <a:ea typeface="+mn-ea"/>
                <a:cs typeface="+mn-cs"/>
              </a:rPr>
              <a:t> </a:t>
            </a:r>
          </a:p>
          <a:p>
            <a:r>
              <a:rPr lang="en-GB" sz="1200" b="1" u="sng" kern="1200" dirty="0">
                <a:solidFill>
                  <a:schemeClr val="tx1"/>
                </a:solidFill>
                <a:effectLst/>
                <a:latin typeface="+mn-lt"/>
                <a:ea typeface="+mn-ea"/>
                <a:cs typeface="+mn-cs"/>
              </a:rPr>
              <a:t>Trainer Note - This is a group exercise where the participants are asked to think about how they get from thinking about something to doing it – it is an experiential exercise which will lead to the introduction of </a:t>
            </a:r>
            <a:r>
              <a:rPr lang="en-GB" sz="1200" b="1" u="sng" kern="1200" dirty="0" err="1">
                <a:solidFill>
                  <a:schemeClr val="tx1"/>
                </a:solidFill>
                <a:effectLst/>
                <a:latin typeface="+mn-lt"/>
                <a:ea typeface="+mn-ea"/>
                <a:cs typeface="+mn-cs"/>
              </a:rPr>
              <a:t>Finkelhor’s</a:t>
            </a:r>
            <a:r>
              <a:rPr lang="en-GB" sz="1200" b="1" u="sng" kern="1200" dirty="0">
                <a:solidFill>
                  <a:schemeClr val="tx1"/>
                </a:solidFill>
                <a:effectLst/>
                <a:latin typeface="+mn-lt"/>
                <a:ea typeface="+mn-ea"/>
                <a:cs typeface="+mn-cs"/>
              </a:rPr>
              <a:t> 4 Pre-conditions Model (Covered in the following Slides).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participants are to use the handout to document their thoughts and responses.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Trainer - Read instructions from the slide.</a:t>
            </a:r>
          </a:p>
          <a:p>
            <a:r>
              <a:rPr lang="en-GB" sz="1200" kern="1200" dirty="0">
                <a:solidFill>
                  <a:schemeClr val="tx1"/>
                </a:solidFill>
                <a:effectLst/>
                <a:latin typeface="+mn-lt"/>
                <a:ea typeface="+mn-ea"/>
                <a:cs typeface="+mn-cs"/>
              </a:rPr>
              <a:t>Slowly uncover each section of the Slide and then allow the participants time to complete the task.</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Once they are done - Move onto the next slide.</a:t>
            </a:r>
          </a:p>
          <a:p>
            <a:r>
              <a:rPr lang="en-GB" sz="1200" kern="1200" dirty="0">
                <a:solidFill>
                  <a:schemeClr val="tx1"/>
                </a:solidFill>
                <a:effectLst/>
                <a:latin typeface="+mn-lt"/>
                <a:ea typeface="+mn-ea"/>
                <a:cs typeface="+mn-cs"/>
              </a:rPr>
              <a:t> </a:t>
            </a:r>
          </a:p>
          <a:p>
            <a:endParaRPr lang="en-GB" dirty="0"/>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Not to be reproduced without permission</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1193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Thought to Action.</a:t>
            </a:r>
          </a:p>
          <a:p>
            <a:r>
              <a:rPr lang="en-GB" sz="1200" kern="1200" dirty="0">
                <a:solidFill>
                  <a:schemeClr val="tx1"/>
                </a:solidFill>
                <a:effectLst/>
                <a:latin typeface="+mn-lt"/>
                <a:ea typeface="+mn-ea"/>
                <a:cs typeface="+mn-cs"/>
              </a:rPr>
              <a:t> </a:t>
            </a:r>
          </a:p>
          <a:p>
            <a:r>
              <a:rPr lang="en-GB" sz="1200" b="1" u="sng" kern="1200" dirty="0">
                <a:solidFill>
                  <a:schemeClr val="tx1"/>
                </a:solidFill>
                <a:effectLst/>
                <a:latin typeface="+mn-lt"/>
                <a:ea typeface="+mn-ea"/>
                <a:cs typeface="+mn-cs"/>
              </a:rPr>
              <a:t>Trainer Note - This is a group exercise where the participants are asked to think about how they get from thinking about something to doing it – it is an experiential exercise which will lead to the introduction of </a:t>
            </a:r>
            <a:r>
              <a:rPr lang="en-GB" sz="1200" b="1" u="sng" kern="1200" dirty="0" err="1">
                <a:solidFill>
                  <a:schemeClr val="tx1"/>
                </a:solidFill>
                <a:effectLst/>
                <a:latin typeface="+mn-lt"/>
                <a:ea typeface="+mn-ea"/>
                <a:cs typeface="+mn-cs"/>
              </a:rPr>
              <a:t>Finkelhor’s</a:t>
            </a:r>
            <a:r>
              <a:rPr lang="en-GB" sz="1200" b="1" u="sng" kern="1200" dirty="0">
                <a:solidFill>
                  <a:schemeClr val="tx1"/>
                </a:solidFill>
                <a:effectLst/>
                <a:latin typeface="+mn-lt"/>
                <a:ea typeface="+mn-ea"/>
                <a:cs typeface="+mn-cs"/>
              </a:rPr>
              <a:t> 4 Pre-conditions Model (Covered in the following Slides).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participants are to use the handout to document their thoughts and responses.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Trainer - Read instructions from the slide.</a:t>
            </a:r>
          </a:p>
          <a:p>
            <a:r>
              <a:rPr lang="en-GB" sz="1200" kern="1200" dirty="0">
                <a:solidFill>
                  <a:schemeClr val="tx1"/>
                </a:solidFill>
                <a:effectLst/>
                <a:latin typeface="+mn-lt"/>
                <a:ea typeface="+mn-ea"/>
                <a:cs typeface="+mn-cs"/>
              </a:rPr>
              <a:t>Slowly uncover each section of the Slide and then allow the participants time to complete the task.</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Once they are done - Move onto the next slide.</a:t>
            </a:r>
          </a:p>
          <a:p>
            <a:r>
              <a:rPr lang="en-GB" sz="1200" kern="1200" dirty="0">
                <a:solidFill>
                  <a:schemeClr val="tx1"/>
                </a:solidFill>
                <a:effectLst/>
                <a:latin typeface="+mn-lt"/>
                <a:ea typeface="+mn-ea"/>
                <a:cs typeface="+mn-cs"/>
              </a:rPr>
              <a:t> </a:t>
            </a:r>
          </a:p>
          <a:p>
            <a:endParaRPr lang="en-GB" dirty="0"/>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Not to be reproduced without permission</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05297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Column 1.</a:t>
            </a:r>
          </a:p>
          <a:p>
            <a:r>
              <a:rPr lang="en-GB" sz="1200" kern="1200" dirty="0">
                <a:solidFill>
                  <a:schemeClr val="tx1"/>
                </a:solidFill>
                <a:effectLst/>
                <a:latin typeface="+mn-lt"/>
                <a:ea typeface="+mn-ea"/>
                <a:cs typeface="+mn-cs"/>
              </a:rPr>
              <a:t>Talk through the sorts of things that may have been on people’s worksheets – or depending on time ask them what they wrote down</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C31D7-F9E7-43C4-A1E4-7AF4781AC1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03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1C98B7-7FD8-48EB-93EB-9E9A80F40A0A}" type="slidenum">
              <a:rPr lang="en-GB" smtClean="0"/>
              <a:t>3</a:t>
            </a:fld>
            <a:endParaRPr lang="en-GB"/>
          </a:p>
        </p:txBody>
      </p:sp>
    </p:spTree>
    <p:extLst>
      <p:ext uri="{BB962C8B-B14F-4D97-AF65-F5344CB8AC3E}">
        <p14:creationId xmlns:p14="http://schemas.microsoft.com/office/powerpoint/2010/main" val="39140256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Column 2.</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Talk through the sorts of things that may have been on people’s worksheets or if time, what they have written down</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Move to next slide.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C31D7-F9E7-43C4-A1E4-7AF4781AC1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696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Column 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Talk through the sorts of things that may have been on people’s worksheets, or if time, what they have written down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Move to next slide to show them the model.</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C31D7-F9E7-43C4-A1E4-7AF4781AC1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8033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02D0709D-BF00-45AB-AA1A-24CD5E9CC725}"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32</a:t>
            </a:fld>
            <a:endParaRPr kumimoji="0" lang="en-GB"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45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B31E0C3-1FB4-4C89-B32D-74817EDCECB5}"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32</a:t>
            </a:fld>
            <a:endParaRPr kumimoji="0" lang="en-GB"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451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300" dirty="0"/>
              <a:t>Having undertaken the above exercise you can discuss how this applies to the 4 stages of this model.  </a:t>
            </a:r>
          </a:p>
          <a:p>
            <a:endParaRPr lang="en-US" sz="1300" dirty="0"/>
          </a:p>
          <a:p>
            <a:r>
              <a:rPr lang="en-US" sz="1300" dirty="0"/>
              <a:t>It is an opportunity to get participants thinking about what factors may make it easier or harder to overcome internal inhibitors, external barriers and the victim.  </a:t>
            </a:r>
            <a:endParaRPr lang="en-GB" sz="1300" dirty="0"/>
          </a:p>
          <a:p>
            <a:r>
              <a:rPr lang="en-US" sz="1300" dirty="0"/>
              <a:t> </a:t>
            </a:r>
            <a:endParaRPr lang="en-GB" sz="1300" dirty="0"/>
          </a:p>
          <a:p>
            <a:r>
              <a:rPr lang="en-US" sz="1300" dirty="0"/>
              <a:t>Note the following points:</a:t>
            </a:r>
            <a:endParaRPr lang="en-GB" sz="1300" dirty="0"/>
          </a:p>
          <a:p>
            <a:r>
              <a:rPr lang="en-US" sz="1300" dirty="0"/>
              <a:t> </a:t>
            </a:r>
            <a:endParaRPr lang="en-GB" sz="1300" dirty="0"/>
          </a:p>
          <a:p>
            <a:pPr lvl="0"/>
            <a:r>
              <a:rPr lang="en-US" sz="1300" dirty="0"/>
              <a:t>This model was created with adult male ‘contact’ offenders in mind.</a:t>
            </a:r>
          </a:p>
          <a:p>
            <a:pPr lvl="0"/>
            <a:r>
              <a:rPr lang="en-US" sz="1300" dirty="0"/>
              <a:t>it is not a model that was created in relation to internet offenders, young people, or female offenders.  </a:t>
            </a:r>
          </a:p>
          <a:p>
            <a:pPr lvl="0"/>
            <a:endParaRPr lang="en-US" sz="1300" dirty="0"/>
          </a:p>
          <a:p>
            <a:pPr lvl="0"/>
            <a:r>
              <a:rPr lang="en-US" sz="1300" dirty="0"/>
              <a:t>It can however be used with internet offenders (in particular the first three stages); to support assessment and intervention with some young people; and there are one or two examples in research of it being applied to females, but we will focus on adult males today.  </a:t>
            </a:r>
            <a:endParaRPr lang="en-GB" sz="1300" dirty="0"/>
          </a:p>
          <a:p>
            <a:pPr lvl="0"/>
            <a:endParaRPr lang="en-US" sz="1300" dirty="0"/>
          </a:p>
          <a:p>
            <a:pPr lvl="0"/>
            <a:r>
              <a:rPr lang="en-US" sz="1300" dirty="0"/>
              <a:t>The hurdles get smaller after each jump – essentially the hardest thing to overcome is your own internal inhibitors, hence that being the highest hurdle.  </a:t>
            </a:r>
            <a:endParaRPr lang="en-GB" sz="1300" dirty="0"/>
          </a:p>
          <a:p>
            <a:r>
              <a:rPr lang="en-US" sz="1300" dirty="0"/>
              <a:t> </a:t>
            </a:r>
            <a:endParaRPr lang="en-GB" sz="1300" dirty="0"/>
          </a:p>
          <a:p>
            <a:r>
              <a:rPr lang="en-US" sz="1300" dirty="0"/>
              <a:t>Some suggested questions/areas to explore:</a:t>
            </a:r>
            <a:endParaRPr lang="en-GB" sz="1300" dirty="0"/>
          </a:p>
          <a:p>
            <a:r>
              <a:rPr lang="en-US" sz="1300" dirty="0"/>
              <a:t> </a:t>
            </a:r>
            <a:endParaRPr lang="en-GB" sz="1300" dirty="0"/>
          </a:p>
          <a:p>
            <a:pPr lvl="0"/>
            <a:r>
              <a:rPr lang="en-US" sz="1300" b="1" dirty="0"/>
              <a:t>Don’t Abuse </a:t>
            </a:r>
          </a:p>
          <a:p>
            <a:pPr lvl="0"/>
            <a:r>
              <a:rPr lang="en-US" sz="1300" dirty="0"/>
              <a:t>There will be some people who at one time or another feel sexually attracted to a child or a young person, but who know that to act on it is illegal, immoral and wrong – so they don’t act on it.  They never persuade themselves that it is ok for them to abuse a child.   </a:t>
            </a:r>
          </a:p>
          <a:p>
            <a:pPr lvl="0"/>
            <a:endParaRPr lang="en-US" sz="1300" dirty="0"/>
          </a:p>
          <a:p>
            <a:pPr lvl="0"/>
            <a:r>
              <a:rPr lang="en-US" sz="1300" b="1" dirty="0"/>
              <a:t>Do Abuse </a:t>
            </a:r>
          </a:p>
          <a:p>
            <a:pPr lvl="0"/>
            <a:endParaRPr lang="en-US" sz="1300" b="1" dirty="0"/>
          </a:p>
          <a:p>
            <a:pPr lvl="0"/>
            <a:r>
              <a:rPr lang="en-US" sz="1300" b="1" dirty="0"/>
              <a:t>1. Internal Inhibitors </a:t>
            </a:r>
          </a:p>
          <a:p>
            <a:pPr lvl="0"/>
            <a:endParaRPr lang="en-US" sz="1300" b="1" dirty="0"/>
          </a:p>
          <a:p>
            <a:pPr lvl="0"/>
            <a:r>
              <a:rPr lang="en-US" sz="1300" dirty="0"/>
              <a:t>However, there are some who do manage to persuade themselves it’s ok – </a:t>
            </a:r>
            <a:endParaRPr lang="en-GB" sz="1300" dirty="0"/>
          </a:p>
          <a:p>
            <a:pPr lvl="0"/>
            <a:r>
              <a:rPr lang="en-US" sz="1300" b="1" dirty="0"/>
              <a:t>What might they tell themselves to make it ok?  </a:t>
            </a:r>
            <a:endParaRPr lang="en-GB" sz="1300" b="1" dirty="0"/>
          </a:p>
          <a:p>
            <a:pPr lvl="1"/>
            <a:r>
              <a:rPr lang="en-US" sz="1300" dirty="0"/>
              <a:t>Compare across to participants’ answers from last exercise</a:t>
            </a:r>
            <a:endParaRPr lang="en-GB" sz="1300" dirty="0"/>
          </a:p>
          <a:p>
            <a:pPr lvl="0"/>
            <a:r>
              <a:rPr lang="en-US" sz="1300" b="1" dirty="0"/>
              <a:t>What might be going on in their lives that makes it harder/easier to resist acting on their thoughts?</a:t>
            </a:r>
            <a:r>
              <a:rPr lang="en-US" sz="1300" dirty="0"/>
              <a:t>  </a:t>
            </a:r>
          </a:p>
          <a:p>
            <a:pPr lvl="0"/>
            <a:endParaRPr lang="en-US" sz="1300" dirty="0"/>
          </a:p>
          <a:p>
            <a:pPr lvl="0"/>
            <a:r>
              <a:rPr lang="en-US" sz="1300" dirty="0"/>
              <a:t>E.g. drugs/alcohol/stress/mental health</a:t>
            </a:r>
            <a:endParaRPr lang="en-GB" sz="1300" dirty="0"/>
          </a:p>
          <a:p>
            <a:pPr lvl="1"/>
            <a:r>
              <a:rPr lang="en-US" sz="1300" dirty="0"/>
              <a:t>Compare across to participants’ answers from last exercise</a:t>
            </a:r>
            <a:endParaRPr lang="en-GB" sz="1300" dirty="0"/>
          </a:p>
          <a:p>
            <a:r>
              <a:rPr lang="en-US" sz="1300" dirty="0"/>
              <a:t> </a:t>
            </a:r>
            <a:endParaRPr lang="en-GB" sz="1300" dirty="0"/>
          </a:p>
          <a:p>
            <a:pPr lvl="0"/>
            <a:r>
              <a:rPr lang="en-US" sz="1300" dirty="0"/>
              <a:t>If </a:t>
            </a:r>
            <a:r>
              <a:rPr lang="en-US" sz="1300" b="1" dirty="0"/>
              <a:t>overcome their internal inhibitors NEXT </a:t>
            </a:r>
          </a:p>
          <a:p>
            <a:pPr lvl="0"/>
            <a:endParaRPr lang="en-US" sz="1300" b="1" dirty="0"/>
          </a:p>
          <a:p>
            <a:pPr lvl="0"/>
            <a:r>
              <a:rPr lang="en-US" sz="1300" b="1" dirty="0"/>
              <a:t>2. External Inhibitor - Protective People around Child </a:t>
            </a:r>
          </a:p>
          <a:p>
            <a:pPr lvl="0"/>
            <a:endParaRPr lang="en-US" sz="1300" dirty="0"/>
          </a:p>
          <a:p>
            <a:pPr lvl="0"/>
            <a:r>
              <a:rPr lang="en-US" sz="1300" dirty="0"/>
              <a:t>Overcome the </a:t>
            </a:r>
            <a:r>
              <a:rPr lang="en-US" sz="1300" b="1" dirty="0"/>
              <a:t>protective people around the child </a:t>
            </a:r>
            <a:r>
              <a:rPr lang="en-US" sz="1300" dirty="0"/>
              <a:t>– </a:t>
            </a:r>
          </a:p>
          <a:p>
            <a:pPr lvl="0"/>
            <a:endParaRPr lang="en-US" sz="1300" dirty="0"/>
          </a:p>
          <a:p>
            <a:pPr lvl="0"/>
            <a:r>
              <a:rPr lang="en-US" sz="1300" dirty="0"/>
              <a:t>Protective Parent has a strong relationship with their child, is robust, has limited vulnerabilities – Not overcome by abuser </a:t>
            </a:r>
          </a:p>
          <a:p>
            <a:pPr lvl="0"/>
            <a:endParaRPr lang="en-US" sz="1300" dirty="0"/>
          </a:p>
          <a:p>
            <a:pPr lvl="0"/>
            <a:r>
              <a:rPr lang="en-US" sz="1300" b="1" dirty="0"/>
              <a:t>Q2C - What factors may make it easier for the abuser to overcome the non-abusing parent/</a:t>
            </a:r>
            <a:r>
              <a:rPr lang="en-US" sz="1300" b="1" dirty="0" err="1"/>
              <a:t>carer</a:t>
            </a:r>
            <a:r>
              <a:rPr lang="en-US" sz="1300" b="1" dirty="0"/>
              <a:t> </a:t>
            </a:r>
            <a:r>
              <a:rPr lang="en-US" sz="1300" dirty="0"/>
              <a:t>?</a:t>
            </a:r>
            <a:endParaRPr lang="en-GB" sz="1300" dirty="0"/>
          </a:p>
          <a:p>
            <a:pPr lvl="0"/>
            <a:endParaRPr lang="en-GB" sz="1300" dirty="0"/>
          </a:p>
          <a:p>
            <a:pPr lvl="0"/>
            <a:r>
              <a:rPr lang="en-US" sz="1300" dirty="0"/>
              <a:t>Encourage participants to name all possible vulnerabilities – mental health, learning disability, physical disability, substance/alcohol misuse, low self esteem/dependency; domestic abuse; etc.  We will be going into more detail on this in the next session (4).</a:t>
            </a:r>
            <a:endParaRPr lang="en-GB" sz="1300" dirty="0"/>
          </a:p>
          <a:p>
            <a:pPr lvl="0"/>
            <a:endParaRPr lang="en-GB" sz="1300" dirty="0"/>
          </a:p>
          <a:p>
            <a:pPr lvl="0"/>
            <a:r>
              <a:rPr lang="en-US" sz="1300" dirty="0"/>
              <a:t>Compare across to participants’ answers from last exercise</a:t>
            </a:r>
            <a:endParaRPr lang="en-GB" sz="1300" dirty="0"/>
          </a:p>
          <a:p>
            <a:r>
              <a:rPr lang="en-US" sz="1300" dirty="0"/>
              <a:t> </a:t>
            </a:r>
            <a:endParaRPr lang="en-GB" sz="1300" dirty="0"/>
          </a:p>
          <a:p>
            <a:pPr lvl="0"/>
            <a:r>
              <a:rPr lang="en-US" sz="1300" dirty="0"/>
              <a:t>Generally abusers need to interrupt the relationship between the non-abusing parent and the child in order to abuse the child.  </a:t>
            </a:r>
          </a:p>
          <a:p>
            <a:pPr lvl="0"/>
            <a:endParaRPr lang="en-US" sz="1300" dirty="0"/>
          </a:p>
          <a:p>
            <a:pPr lvl="0"/>
            <a:r>
              <a:rPr lang="en-US" sz="1300" dirty="0"/>
              <a:t>For some, there was never a good relationship – e.g. post natal depression which affected attachment, lack of attunement, never very close, so it is not so difficult to interrupt this relationship.  </a:t>
            </a:r>
          </a:p>
          <a:p>
            <a:pPr lvl="0"/>
            <a:endParaRPr lang="en-US" sz="1300" dirty="0"/>
          </a:p>
          <a:p>
            <a:pPr lvl="0"/>
            <a:r>
              <a:rPr lang="en-US" sz="1300" dirty="0"/>
              <a:t>For others there needs to be an active interruption of the relationship – </a:t>
            </a:r>
            <a:endParaRPr lang="en-GB" sz="1300" dirty="0"/>
          </a:p>
          <a:p>
            <a:pPr lvl="0"/>
            <a:r>
              <a:rPr lang="en-US" sz="1300" dirty="0"/>
              <a:t>What ways may an abuser actively interrupt the relationship?</a:t>
            </a:r>
            <a:endParaRPr lang="en-GB" sz="1300" dirty="0"/>
          </a:p>
          <a:p>
            <a:pPr marL="800100" lvl="1" indent="-342900">
              <a:buFont typeface="+mj-lt"/>
              <a:buAutoNum type="arabicPeriod"/>
            </a:pPr>
            <a:r>
              <a:rPr lang="en-US" sz="1300" dirty="0"/>
              <a:t>Putting the mother down by telling the child she is stupid / Physical / Verbal abuse </a:t>
            </a:r>
          </a:p>
          <a:p>
            <a:pPr marL="800100" lvl="1" indent="-342900">
              <a:buFont typeface="+mj-lt"/>
              <a:buAutoNum type="arabicPeriod"/>
            </a:pPr>
            <a:r>
              <a:rPr lang="en-US" sz="1300" dirty="0"/>
              <a:t>Telling the mother that the child doesn’t love her</a:t>
            </a:r>
          </a:p>
          <a:p>
            <a:pPr marL="800100" lvl="1" indent="-342900">
              <a:buFont typeface="+mj-lt"/>
              <a:buAutoNum type="arabicPeriod"/>
            </a:pPr>
            <a:r>
              <a:rPr lang="en-US" sz="1300" dirty="0"/>
              <a:t>Making the mother and child ‘love rivals’ – use example  </a:t>
            </a:r>
          </a:p>
          <a:p>
            <a:pPr lvl="1"/>
            <a:endParaRPr lang="en-GB" sz="1300" dirty="0"/>
          </a:p>
          <a:p>
            <a:r>
              <a:rPr lang="en-US" sz="1300" dirty="0"/>
              <a:t> </a:t>
            </a:r>
            <a:endParaRPr lang="en-GB" sz="1300" dirty="0"/>
          </a:p>
          <a:p>
            <a:pPr lvl="0"/>
            <a:r>
              <a:rPr lang="en-US" sz="1300" b="1" dirty="0"/>
              <a:t>3. Overcome the Child </a:t>
            </a:r>
          </a:p>
          <a:p>
            <a:pPr lvl="0"/>
            <a:r>
              <a:rPr lang="en-US" sz="1300" dirty="0"/>
              <a:t>Some children will be too difficult/risky to overcome because they are robust, have strong relationships with family and friends, lack of vulnerabilities.  </a:t>
            </a:r>
          </a:p>
          <a:p>
            <a:pPr lvl="0"/>
            <a:r>
              <a:rPr lang="en-US" sz="1300" dirty="0"/>
              <a:t>Some children’s vulnerabilities can be targeted by abusers – </a:t>
            </a:r>
            <a:endParaRPr lang="en-GB" sz="1300" dirty="0"/>
          </a:p>
          <a:p>
            <a:pPr lvl="0"/>
            <a:endParaRPr lang="en-US" sz="1300" dirty="0"/>
          </a:p>
          <a:p>
            <a:pPr lvl="0"/>
            <a:r>
              <a:rPr lang="en-US" sz="1300" b="1" dirty="0"/>
              <a:t>Q2C - What may these vulnerabilities be?</a:t>
            </a:r>
            <a:endParaRPr lang="en-GB" sz="1300" b="1" dirty="0"/>
          </a:p>
          <a:p>
            <a:pPr lvl="1"/>
            <a:r>
              <a:rPr lang="en-US" sz="1300" dirty="0"/>
              <a:t>encourage participants to name all possible vulnerabilities –low self esteem, no friends, isolated, personal issues etc.</a:t>
            </a:r>
            <a:endParaRPr lang="en-GB" sz="1300" dirty="0"/>
          </a:p>
          <a:p>
            <a:pPr lvl="1"/>
            <a:r>
              <a:rPr lang="en-US" sz="1300" dirty="0"/>
              <a:t>Sadly - The higher the need in the child, the easier it is for abusers to groom the child by meeting those needs – i.e. a child who is neglected within their family will crave attention.</a:t>
            </a:r>
          </a:p>
          <a:p>
            <a:pPr lvl="1"/>
            <a:endParaRPr lang="en-US" sz="1300" dirty="0"/>
          </a:p>
          <a:p>
            <a:pPr lvl="1"/>
            <a:r>
              <a:rPr lang="en-US" sz="1300" b="1" dirty="0"/>
              <a:t>NOTE: Abusers who  have worked with professionals after conviction and indicated that they can target a child just by watching them in a community </a:t>
            </a:r>
            <a:endParaRPr lang="en-GB" sz="1300" b="1" dirty="0"/>
          </a:p>
          <a:p>
            <a:pPr eaLnBrk="1" hangingPunct="1">
              <a:spcBef>
                <a:spcPct val="0"/>
              </a:spcBef>
              <a:buFontTx/>
              <a:buNone/>
            </a:pPr>
            <a:endParaRPr lang="en-GB" altLang="en-US" b="1"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Return to the point that this does not excuse behaviors but serves to highlight that by understanding how someone ends up committing an offence helps us understand how offences can be prevented</a:t>
            </a:r>
            <a:endParaRPr lang="en-GB" sz="1200" b="1" kern="1200" dirty="0">
              <a:solidFill>
                <a:schemeClr val="tx1"/>
              </a:solidFill>
              <a:effectLst/>
              <a:latin typeface="+mn-lt"/>
              <a:ea typeface="+mn-ea"/>
              <a:cs typeface="+mn-cs"/>
            </a:endParaRPr>
          </a:p>
          <a:p>
            <a:pPr eaLnBrk="1" hangingPunct="1">
              <a:spcBef>
                <a:spcPct val="0"/>
              </a:spcBef>
              <a:buFontTx/>
              <a:buNone/>
            </a:pPr>
            <a:endParaRPr lang="en-GB" altLang="en-US" b="1" dirty="0"/>
          </a:p>
          <a:p>
            <a:pPr eaLnBrk="1" hangingPunct="1">
              <a:spcBef>
                <a:spcPct val="0"/>
              </a:spcBef>
              <a:buFontTx/>
              <a:buNone/>
            </a:pPr>
            <a:endParaRPr lang="en-GB" altLang="en-US" b="1" dirty="0"/>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Not to be reproduced without permission</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52565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dirty="0"/>
              <a:t>Task 2:  Group to read the case study and fill out task sheet 2 in relation to Simon’s father </a:t>
            </a:r>
          </a:p>
          <a:p>
            <a:pPr eaLnBrk="1" hangingPunct="1"/>
            <a:endParaRPr lang="en-GB" altLang="en-US" dirty="0"/>
          </a:p>
          <a:p>
            <a:pPr eaLnBrk="1" hangingPunct="1"/>
            <a:r>
              <a:rPr lang="en-GB" altLang="en-US" dirty="0"/>
              <a:t>Everyone will have been sent the case study which includes a part 1 and part 2.  They have already seen part one in the previous session when they did the signs and indicators exercise, so this is a reminder. Task sheet 2, which they need to complete, has the four columns one with motivation, overcoming internal inhibitors etc.</a:t>
            </a:r>
          </a:p>
          <a:p>
            <a:pPr eaLnBrk="1" hangingPunct="1"/>
            <a:endParaRPr lang="en-GB" altLang="en-US" dirty="0"/>
          </a:p>
          <a:p>
            <a:pPr eaLnBrk="1" hangingPunct="1"/>
            <a:r>
              <a:rPr lang="en-GB" altLang="en-US" dirty="0"/>
              <a:t>As you go through next few slides you can gather feedback from the groups.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BF0926-B361-4BA6-8182-3B33A61BE7F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dirty="0">
                <a:solidFill>
                  <a:srgbClr val="000000"/>
                </a:solidFill>
                <a:effectLst/>
                <a:latin typeface="Book Antiqua" panose="02040602050305030304" pitchFamily="18" charset="0"/>
              </a:rPr>
              <a:t>Emotional congruence</a:t>
            </a:r>
            <a:r>
              <a:rPr lang="en-GB" b="0" i="0" dirty="0">
                <a:solidFill>
                  <a:srgbClr val="000000"/>
                </a:solidFill>
                <a:effectLst/>
                <a:latin typeface="Book Antiqua" panose="02040602050305030304" pitchFamily="18" charset="0"/>
              </a:rPr>
              <a:t> involves a fit between an adult’s emotional needs and the characteristics of a child. For example, the need to feel powerful and in control or the identification with young children due to the adults own emotional or cognitive development. </a:t>
            </a:r>
          </a:p>
          <a:p>
            <a:pPr algn="l"/>
            <a:endParaRPr lang="en-GB" b="0" i="0" dirty="0">
              <a:solidFill>
                <a:srgbClr val="000000"/>
              </a:solidFill>
              <a:effectLst/>
              <a:latin typeface="Book Antiqua" panose="0204060205030503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C31D7-F9E7-43C4-A1E4-7AF4781AC1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3058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09" indent="-285734">
              <a:defRPr>
                <a:solidFill>
                  <a:schemeClr val="tx1"/>
                </a:solidFill>
                <a:latin typeface="Arial" charset="0"/>
              </a:defRPr>
            </a:lvl2pPr>
            <a:lvl3pPr marL="1142936" indent="-228587">
              <a:defRPr>
                <a:solidFill>
                  <a:schemeClr val="tx1"/>
                </a:solidFill>
                <a:latin typeface="Arial" charset="0"/>
              </a:defRPr>
            </a:lvl3pPr>
            <a:lvl4pPr marL="1600110" indent="-228587">
              <a:defRPr>
                <a:solidFill>
                  <a:schemeClr val="tx1"/>
                </a:solidFill>
                <a:latin typeface="Arial" charset="0"/>
              </a:defRPr>
            </a:lvl4pPr>
            <a:lvl5pPr marL="2057285" indent="-228587">
              <a:defRPr>
                <a:solidFill>
                  <a:schemeClr val="tx1"/>
                </a:solidFill>
                <a:latin typeface="Arial" charset="0"/>
              </a:defRPr>
            </a:lvl5pPr>
            <a:lvl6pPr marL="2514459" indent="-228587" fontAlgn="base">
              <a:spcBef>
                <a:spcPct val="0"/>
              </a:spcBef>
              <a:spcAft>
                <a:spcPct val="0"/>
              </a:spcAft>
              <a:defRPr>
                <a:solidFill>
                  <a:schemeClr val="tx1"/>
                </a:solidFill>
                <a:latin typeface="Arial" charset="0"/>
              </a:defRPr>
            </a:lvl6pPr>
            <a:lvl7pPr marL="2971634" indent="-228587" fontAlgn="base">
              <a:spcBef>
                <a:spcPct val="0"/>
              </a:spcBef>
              <a:spcAft>
                <a:spcPct val="0"/>
              </a:spcAft>
              <a:defRPr>
                <a:solidFill>
                  <a:schemeClr val="tx1"/>
                </a:solidFill>
                <a:latin typeface="Arial" charset="0"/>
              </a:defRPr>
            </a:lvl7pPr>
            <a:lvl8pPr marL="3428808" indent="-228587" fontAlgn="base">
              <a:spcBef>
                <a:spcPct val="0"/>
              </a:spcBef>
              <a:spcAft>
                <a:spcPct val="0"/>
              </a:spcAft>
              <a:defRPr>
                <a:solidFill>
                  <a:schemeClr val="tx1"/>
                </a:solidFill>
                <a:latin typeface="Arial" charset="0"/>
              </a:defRPr>
            </a:lvl8pPr>
            <a:lvl9pPr marL="3885983" indent="-228587" fontAlgn="base">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C8262-EA16-4E95-B8F7-3D242EFD6FF5}" type="slidenum">
              <a:rPr kumimoji="0" lang="en-GB"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altLang="en-US" sz="12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6656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AAD2BC-4AFF-445B-B144-DEEB5D26BF72}" type="slidenum">
              <a:rPr kumimoji="0" lang="en-GB" altLang="en-US" sz="1200" b="0" i="0" u="none" strike="noStrike" kern="1200" cap="none" spc="0" normalizeH="0" baseline="0" noProof="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altLang="en-US"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6656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0A987C-D98C-4B72-924A-FBEE7CCEB133}" type="slidenum">
              <a:rPr kumimoji="0" lang="en-GB" altLang="en-US" sz="1200" b="0" i="0" u="none" strike="noStrike" kern="1200" cap="none" spc="0" normalizeH="0" baseline="0" noProof="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altLang="en-US"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6656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GB" altLang="en-US" b="0" dirty="0"/>
              <a:t>An internal inhibiter can be thought of as some thing within the individual that prevents a behaviour</a:t>
            </a:r>
          </a:p>
          <a:p>
            <a:pPr eaLnBrk="1" hangingPunct="1">
              <a:spcBef>
                <a:spcPct val="0"/>
              </a:spcBef>
              <a:buFontTx/>
              <a:buChar char="•"/>
            </a:pPr>
            <a:endParaRPr lang="en-GB" altLang="en-US" b="0" dirty="0"/>
          </a:p>
          <a:p>
            <a:pPr eaLnBrk="1" hangingPunct="1">
              <a:spcBef>
                <a:spcPct val="0"/>
              </a:spcBef>
            </a:pPr>
            <a:r>
              <a:rPr lang="en-GB" altLang="en-US" b="0" dirty="0"/>
              <a:t>Thinking back to you own example we can overcome out internal inhibitors by making excuses for behaviour, justifying it for some reason or another. I know I shouldn’t have a chocolate bar because I'm on a diet but maybe I can because I’ve had a stressful morning and deserve it. </a:t>
            </a:r>
          </a:p>
          <a:p>
            <a:pPr eaLnBrk="1" hangingPunct="1">
              <a:spcBef>
                <a:spcPct val="0"/>
              </a:spcBef>
            </a:pPr>
            <a:endParaRPr lang="en-GB" altLang="en-US" b="0" dirty="0"/>
          </a:p>
          <a:p>
            <a:pPr eaLnBrk="1" hangingPunct="1">
              <a:spcBef>
                <a:spcPct val="0"/>
              </a:spcBef>
            </a:pPr>
            <a:endParaRPr lang="en-GB" altLang="en-US" b="0" dirty="0"/>
          </a:p>
          <a:p>
            <a:pPr eaLnBrk="1" hangingPunct="1">
              <a:spcBef>
                <a:spcPct val="0"/>
              </a:spcBef>
            </a:pPr>
            <a:endParaRPr lang="en-GB" altLang="en-US" b="0" dirty="0"/>
          </a:p>
          <a:p>
            <a:pPr eaLnBrk="1" hangingPunct="1">
              <a:spcBef>
                <a:spcPct val="0"/>
              </a:spcBef>
            </a:pPr>
            <a:endParaRPr lang="en-GB" altLang="en-US" b="0" dirty="0"/>
          </a:p>
        </p:txBody>
      </p:sp>
    </p:spTree>
    <p:extLst>
      <p:ext uri="{BB962C8B-B14F-4D97-AF65-F5344CB8AC3E}">
        <p14:creationId xmlns:p14="http://schemas.microsoft.com/office/powerpoint/2010/main" val="2714064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09" indent="-285734">
              <a:defRPr>
                <a:solidFill>
                  <a:schemeClr val="tx1"/>
                </a:solidFill>
                <a:latin typeface="Arial" charset="0"/>
              </a:defRPr>
            </a:lvl2pPr>
            <a:lvl3pPr marL="1142936" indent="-228587">
              <a:defRPr>
                <a:solidFill>
                  <a:schemeClr val="tx1"/>
                </a:solidFill>
                <a:latin typeface="Arial" charset="0"/>
              </a:defRPr>
            </a:lvl3pPr>
            <a:lvl4pPr marL="1600110" indent="-228587">
              <a:defRPr>
                <a:solidFill>
                  <a:schemeClr val="tx1"/>
                </a:solidFill>
                <a:latin typeface="Arial" charset="0"/>
              </a:defRPr>
            </a:lvl4pPr>
            <a:lvl5pPr marL="2057285" indent="-228587">
              <a:defRPr>
                <a:solidFill>
                  <a:schemeClr val="tx1"/>
                </a:solidFill>
                <a:latin typeface="Arial" charset="0"/>
              </a:defRPr>
            </a:lvl5pPr>
            <a:lvl6pPr marL="2514459" indent="-228587" fontAlgn="base">
              <a:spcBef>
                <a:spcPct val="0"/>
              </a:spcBef>
              <a:spcAft>
                <a:spcPct val="0"/>
              </a:spcAft>
              <a:defRPr>
                <a:solidFill>
                  <a:schemeClr val="tx1"/>
                </a:solidFill>
                <a:latin typeface="Arial" charset="0"/>
              </a:defRPr>
            </a:lvl6pPr>
            <a:lvl7pPr marL="2971634" indent="-228587" fontAlgn="base">
              <a:spcBef>
                <a:spcPct val="0"/>
              </a:spcBef>
              <a:spcAft>
                <a:spcPct val="0"/>
              </a:spcAft>
              <a:defRPr>
                <a:solidFill>
                  <a:schemeClr val="tx1"/>
                </a:solidFill>
                <a:latin typeface="Arial" charset="0"/>
              </a:defRPr>
            </a:lvl7pPr>
            <a:lvl8pPr marL="3428808" indent="-228587" fontAlgn="base">
              <a:spcBef>
                <a:spcPct val="0"/>
              </a:spcBef>
              <a:spcAft>
                <a:spcPct val="0"/>
              </a:spcAft>
              <a:defRPr>
                <a:solidFill>
                  <a:schemeClr val="tx1"/>
                </a:solidFill>
                <a:latin typeface="Arial" charset="0"/>
              </a:defRPr>
            </a:lvl8pPr>
            <a:lvl9pPr marL="3885983" indent="-228587" fontAlgn="base">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5B5662-C25C-415F-922F-B65E6ED73857}" type="slidenum">
              <a:rPr kumimoji="0" lang="en-GB"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altLang="en-US" sz="12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6758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91EA01-339C-428D-9082-C1BD4358CC5F}" type="slidenum">
              <a:rPr kumimoji="0" lang="en-GB" altLang="en-US" sz="1200" b="0" i="0" u="none" strike="noStrike" kern="1200" cap="none" spc="0" normalizeH="0" baseline="0" noProof="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altLang="en-US"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6758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119107-0E35-470E-BEDD-4EAFA2BD6D73}" type="slidenum">
              <a:rPr kumimoji="0" lang="en-GB" altLang="en-US" sz="1200" b="0" i="0" u="none" strike="noStrike" kern="1200" cap="none" spc="0" normalizeH="0" baseline="0" noProof="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altLang="en-US"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6758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9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None/>
            </a:pPr>
            <a:r>
              <a:rPr lang="en-GB" altLang="en-US" b="0" dirty="0"/>
              <a:t>Where internal inhibitors are related to intrapersonal factors, external inhibitors relate to situational and environmental factors. </a:t>
            </a:r>
          </a:p>
        </p:txBody>
      </p:sp>
    </p:spTree>
    <p:extLst>
      <p:ext uri="{BB962C8B-B14F-4D97-AF65-F5344CB8AC3E}">
        <p14:creationId xmlns:p14="http://schemas.microsoft.com/office/powerpoint/2010/main" val="17799178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627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Zoom whiteboard if possible to demonstrate this live…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12404-ACD7-493A-9FBD-3926F708C8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78923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Zoom whiteboard if possible to demonstrate this live…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12404-ACD7-493A-9FBD-3926F708C8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62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mn-lt"/>
                <a:ea typeface="+mn-ea"/>
                <a:cs typeface="+mn-cs"/>
              </a:rPr>
              <a:t>Assessment or intervention in cases of intra-familial CSA needs to take account of </a:t>
            </a:r>
            <a:r>
              <a:rPr lang="en-US" sz="1400" b="1" kern="1200" dirty="0">
                <a:solidFill>
                  <a:schemeClr val="tx1"/>
                </a:solidFill>
                <a:effectLst/>
                <a:latin typeface="+mn-lt"/>
                <a:ea typeface="+mn-ea"/>
                <a:cs typeface="+mn-cs"/>
              </a:rPr>
              <a:t>all family members.  </a:t>
            </a:r>
          </a:p>
          <a:p>
            <a:endParaRPr lang="en-US" sz="1400" kern="1200" dirty="0">
              <a:solidFill>
                <a:schemeClr val="tx1"/>
              </a:solidFill>
              <a:effectLst/>
              <a:latin typeface="+mn-lt"/>
              <a:ea typeface="+mn-ea"/>
              <a:cs typeface="+mn-cs"/>
            </a:endParaRPr>
          </a:p>
          <a:p>
            <a:r>
              <a:rPr lang="en-GB" sz="1400" kern="1200" dirty="0">
                <a:solidFill>
                  <a:schemeClr val="tx1"/>
                </a:solidFill>
                <a:effectLst/>
                <a:latin typeface="+mn-lt"/>
                <a:ea typeface="+mn-ea"/>
                <a:cs typeface="+mn-cs"/>
              </a:rPr>
              <a:t>Intra-familial CSA  does not happen in a vacuum – NEED the WHOLE FAMILY CONTEXT (statutory guidance advises this approach) </a:t>
            </a:r>
          </a:p>
          <a:p>
            <a:endParaRPr lang="en-GB" sz="1400" kern="1200" dirty="0">
              <a:solidFill>
                <a:schemeClr val="tx1"/>
              </a:solidFill>
              <a:effectLst/>
              <a:latin typeface="+mn-lt"/>
              <a:ea typeface="+mn-ea"/>
              <a:cs typeface="+mn-cs"/>
            </a:endParaRPr>
          </a:p>
          <a:p>
            <a:r>
              <a:rPr lang="en-GB" sz="1400" kern="1200" dirty="0">
                <a:solidFill>
                  <a:schemeClr val="tx1"/>
                </a:solidFill>
                <a:effectLst/>
                <a:latin typeface="+mn-lt"/>
                <a:ea typeface="+mn-ea"/>
                <a:cs typeface="+mn-cs"/>
              </a:rPr>
              <a:t>Already an approach in use for NEGLECT </a:t>
            </a:r>
          </a:p>
          <a:p>
            <a:endParaRPr lang="en-GB" sz="1400" kern="1200" dirty="0">
              <a:solidFill>
                <a:schemeClr val="tx1"/>
              </a:solidFill>
              <a:effectLst/>
              <a:latin typeface="+mn-lt"/>
              <a:ea typeface="+mn-ea"/>
              <a:cs typeface="+mn-cs"/>
            </a:endParaRPr>
          </a:p>
          <a:p>
            <a:r>
              <a:rPr lang="en-GB" sz="1400" b="1" kern="1200" dirty="0">
                <a:solidFill>
                  <a:schemeClr val="tx1"/>
                </a:solidFill>
                <a:effectLst/>
                <a:latin typeface="+mn-lt"/>
                <a:ea typeface="+mn-ea"/>
                <a:cs typeface="+mn-cs"/>
              </a:rPr>
              <a:t>WHY? </a:t>
            </a:r>
          </a:p>
          <a:p>
            <a:pPr marL="171450" indent="-171450">
              <a:buFont typeface="Arial" panose="020B0604020202020204" pitchFamily="34" charset="0"/>
              <a:buChar char="•"/>
            </a:pPr>
            <a:r>
              <a:rPr lang="en-GB" sz="1400" kern="1200" dirty="0">
                <a:solidFill>
                  <a:schemeClr val="tx1"/>
                </a:solidFill>
                <a:effectLst/>
                <a:latin typeface="+mn-lt"/>
                <a:ea typeface="+mn-ea"/>
                <a:cs typeface="+mn-cs"/>
              </a:rPr>
              <a:t>Risk Assessment – Must consider all family members </a:t>
            </a:r>
          </a:p>
          <a:p>
            <a:pPr marL="171450" indent="-171450">
              <a:buFont typeface="Arial" panose="020B0604020202020204" pitchFamily="34" charset="0"/>
              <a:buChar char="•"/>
            </a:pPr>
            <a:r>
              <a:rPr lang="en-GB" sz="1400" kern="1200" dirty="0">
                <a:solidFill>
                  <a:schemeClr val="tx1"/>
                </a:solidFill>
                <a:effectLst/>
                <a:latin typeface="+mn-lt"/>
                <a:ea typeface="+mn-ea"/>
                <a:cs typeface="+mn-cs"/>
              </a:rPr>
              <a:t>Risk changes over time </a:t>
            </a:r>
          </a:p>
          <a:p>
            <a:pPr marL="171450" indent="-171450">
              <a:buFont typeface="Arial" panose="020B0604020202020204" pitchFamily="34" charset="0"/>
              <a:buChar char="•"/>
            </a:pPr>
            <a:r>
              <a:rPr lang="en-GB" sz="1400" kern="1200" dirty="0">
                <a:solidFill>
                  <a:schemeClr val="tx1"/>
                </a:solidFill>
                <a:effectLst/>
                <a:latin typeface="+mn-lt"/>
                <a:ea typeface="+mn-ea"/>
                <a:cs typeface="+mn-cs"/>
              </a:rPr>
              <a:t>Consider what is happening in the family to stop children from telling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Examples </a:t>
            </a:r>
          </a:p>
          <a:p>
            <a:r>
              <a:rPr lang="en-GB" sz="1200" kern="1200" dirty="0">
                <a:solidFill>
                  <a:schemeClr val="tx1"/>
                </a:solidFill>
                <a:effectLst/>
                <a:latin typeface="+mn-lt"/>
                <a:ea typeface="+mn-ea"/>
                <a:cs typeface="+mn-cs"/>
              </a:rPr>
              <a:t>1. Alleged abuser high risk – Non-Abusing parent/s protective, robust and have minimal vulnerabilities and recognise the risks – Children are confident and have a strong relationship with non abusing parent – Consequently the risks may be manageable in this scenario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Alleged abuser relatively low risk of harm – </a:t>
            </a:r>
            <a:r>
              <a:rPr lang="en-US" sz="1200" b="1" kern="1200" dirty="0">
                <a:solidFill>
                  <a:schemeClr val="tx1"/>
                </a:solidFill>
                <a:effectLst/>
                <a:latin typeface="+mn-lt"/>
                <a:ea typeface="+mn-ea"/>
                <a:cs typeface="+mn-cs"/>
              </a:rPr>
              <a:t>BUT </a:t>
            </a:r>
            <a:r>
              <a:rPr lang="en-US" sz="1200" kern="1200" dirty="0">
                <a:solidFill>
                  <a:schemeClr val="tx1"/>
                </a:solidFill>
                <a:effectLst/>
                <a:latin typeface="+mn-lt"/>
                <a:ea typeface="+mn-ea"/>
                <a:cs typeface="+mn-cs"/>
              </a:rPr>
              <a:t>Non-abusing parent has multiple vulnerabilities, cannot recognize the risks and struggles to keep children safe - Child/ren also have vulnerabilities, poor relationship with their non-abusing parent. – Consequently, the risks may be much harder to manage.</a:t>
            </a:r>
          </a:p>
          <a:p>
            <a:pPr lv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What is happening in the family to stop children from telling?  </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In order to </a:t>
            </a:r>
            <a:r>
              <a:rPr lang="en-GB" sz="1200" b="1" kern="1200" dirty="0">
                <a:solidFill>
                  <a:schemeClr val="tx1"/>
                </a:solidFill>
                <a:effectLst/>
                <a:latin typeface="+mn-lt"/>
                <a:ea typeface="+mn-ea"/>
                <a:cs typeface="+mn-cs"/>
              </a:rPr>
              <a:t>reduce risk</a:t>
            </a:r>
            <a:r>
              <a:rPr lang="en-GB" sz="1200" kern="1200" dirty="0">
                <a:solidFill>
                  <a:schemeClr val="tx1"/>
                </a:solidFill>
                <a:effectLst/>
                <a:latin typeface="+mn-lt"/>
                <a:ea typeface="+mn-ea"/>
                <a:cs typeface="+mn-cs"/>
              </a:rPr>
              <a:t>, we need to think about all family members – </a:t>
            </a:r>
          </a:p>
          <a:p>
            <a:pPr lvl="0"/>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What are the vulnerabilities of the non-abusing parent/carer;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What are the vulnerabilities of the child; and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How has the alleged offender manipulated these in order to abuse the child – ******Remember professionals and communities can be groomed and manipulated! </a:t>
            </a:r>
          </a:p>
          <a:p>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CDD99-691D-49F4-BE35-7822B63881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816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Zoom whiteboard if possible to demonstrate this live…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12404-ACD7-493A-9FBD-3926F708C8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50853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u="none" kern="1200" dirty="0">
                <a:solidFill>
                  <a:schemeClr val="tx1"/>
                </a:solidFill>
                <a:effectLst/>
                <a:latin typeface="+mn-lt"/>
                <a:ea typeface="+mn-ea"/>
                <a:cs typeface="+mn-cs"/>
              </a:rPr>
              <a:t>Considerations for Assessment - Family Dynamics - How does the person of concern behave…</a:t>
            </a:r>
          </a:p>
          <a:p>
            <a:endParaRPr lang="en-GB" sz="1200" u="none"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above.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EC4EE-FDC2-4137-9B1B-EC705C60B5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0847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3010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sz="1200" dirty="0"/>
              <a:t>Ask the group to think about these questions specifically </a:t>
            </a:r>
          </a:p>
          <a:p>
            <a:endParaRPr lang="en-GB" altLang="en-US" sz="1200" dirty="0"/>
          </a:p>
          <a:p>
            <a:pPr marL="257175" indent="-257175">
              <a:buFont typeface="Arial" panose="020B0604020202020204" pitchFamily="34" charset="0"/>
              <a:buChar char="•"/>
            </a:pPr>
            <a:r>
              <a:rPr lang="en-GB" altLang="en-US" sz="1200" dirty="0"/>
              <a:t>Do plans (in whatever context) put adult offenders in situations where they can wield power?</a:t>
            </a:r>
          </a:p>
          <a:p>
            <a:pPr marL="257175" indent="-257175">
              <a:buFont typeface="Arial" panose="020B0604020202020204" pitchFamily="34" charset="0"/>
              <a:buChar char="•"/>
            </a:pPr>
            <a:r>
              <a:rPr lang="en-GB" altLang="en-US" sz="1200" dirty="0"/>
              <a:t>What about attendance at meetings - what do they say to the victim about this?</a:t>
            </a:r>
          </a:p>
          <a:p>
            <a:pPr marL="257175" indent="-257175">
              <a:buFont typeface="Arial" panose="020B0604020202020204" pitchFamily="34" charset="0"/>
              <a:buChar char="•"/>
            </a:pPr>
            <a:r>
              <a:rPr lang="en-GB" altLang="en-US" sz="1200" dirty="0"/>
              <a:t>What tasks are they given to do – like providing financially, taking children to school, decorating the house?</a:t>
            </a:r>
          </a:p>
          <a:p>
            <a:pPr marL="257175" indent="-257175">
              <a:buFont typeface="Arial" panose="020B0604020202020204" pitchFamily="34" charset="0"/>
              <a:buChar char="•"/>
            </a:pPr>
            <a:r>
              <a:rPr lang="en-GB" altLang="en-US" sz="1200" dirty="0"/>
              <a:t>Do we provide situational opportunities unintentionally?</a:t>
            </a:r>
          </a:p>
          <a:p>
            <a:pPr marL="257175" indent="-257175">
              <a:buFont typeface="Arial" panose="020B0604020202020204" pitchFamily="34" charset="0"/>
              <a:buChar char="•"/>
            </a:pPr>
            <a:r>
              <a:rPr lang="en-GB" altLang="en-US" sz="1200" dirty="0"/>
              <a:t>Do we help adult offenders overcome external barriers unintentionally?</a:t>
            </a:r>
          </a:p>
          <a:p>
            <a:pPr marL="257175" indent="-257175">
              <a:buFont typeface="Arial" panose="020B0604020202020204" pitchFamily="34" charset="0"/>
              <a:buChar char="•"/>
            </a:pPr>
            <a:r>
              <a:rPr lang="en-GB" altLang="en-US" sz="1200" dirty="0"/>
              <a:t>Do we help adult offenders gain access to children unintentionally?</a:t>
            </a:r>
          </a:p>
          <a:p>
            <a:pPr marL="257175" indent="-257175">
              <a:buFont typeface="Arial" panose="020B0604020202020204" pitchFamily="34" charset="0"/>
              <a:buChar char="•"/>
            </a:pPr>
            <a:r>
              <a:rPr lang="en-GB" altLang="en-US" sz="1200" dirty="0"/>
              <a:t>Do you have your own examples?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5761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E8CD2-D9B4-1251-CE1F-E5249F4ADE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809D7D-B5C8-64EE-E9A0-2B2783344C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8BF545-8CE1-C3A0-48AC-A5AA9A7B6CC2}"/>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To show group as an example of resources available for those who are worried about their thoughts about children.</a:t>
            </a:r>
          </a:p>
          <a:p>
            <a:r>
              <a:rPr lang="en-US" sz="1200" b="1" kern="1200" dirty="0">
                <a:solidFill>
                  <a:schemeClr val="tx1"/>
                </a:solidFill>
                <a:effectLst/>
                <a:latin typeface="+mn-lt"/>
                <a:ea typeface="+mn-ea"/>
                <a:cs typeface="+mn-cs"/>
              </a:rPr>
              <a:t>Trainer Note -</a:t>
            </a:r>
            <a:r>
              <a:rPr lang="en-US" sz="1200" kern="1200" dirty="0">
                <a:solidFill>
                  <a:schemeClr val="tx1"/>
                </a:solidFill>
                <a:effectLst/>
                <a:latin typeface="+mn-lt"/>
                <a:ea typeface="+mn-ea"/>
                <a:cs typeface="+mn-cs"/>
              </a:rPr>
              <a:t> See the website for more info                                                </a:t>
            </a:r>
          </a:p>
          <a:p>
            <a:r>
              <a:rPr lang="en-GB" altLang="en-US" dirty="0">
                <a:hlinkClick r:id="rId3"/>
              </a:rPr>
              <a:t>https://troubled-desire.com/en/</a:t>
            </a:r>
            <a:r>
              <a:rPr lang="en-GB" altLang="en-US" dirty="0"/>
              <a:t> - includes online self management programme </a:t>
            </a:r>
          </a:p>
          <a:p>
            <a:endParaRPr lang="en-GB" sz="120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E833DE3E-B62C-220F-1604-44587E5E117A}"/>
              </a:ext>
            </a:extLst>
          </p:cNvPr>
          <p:cNvSpPr>
            <a:spLocks noGrp="1"/>
          </p:cNvSpPr>
          <p:nvPr>
            <p:ph type="sldNum" sz="quarter" idx="5"/>
          </p:nvPr>
        </p:nvSpPr>
        <p:spPr/>
        <p:txBody>
          <a:bodyPr/>
          <a:lstStyle/>
          <a:p>
            <a:fld id="{EEDA6B9B-6D66-43CB-88EC-2056C521B4C8}" type="slidenum">
              <a:rPr lang="en-GB" smtClean="0"/>
              <a:t>48</a:t>
            </a:fld>
            <a:endParaRPr lang="en-GB"/>
          </a:p>
        </p:txBody>
      </p:sp>
    </p:spTree>
    <p:extLst>
      <p:ext uri="{BB962C8B-B14F-4D97-AF65-F5344CB8AC3E}">
        <p14:creationId xmlns:p14="http://schemas.microsoft.com/office/powerpoint/2010/main" val="10685883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300"/>
              </a:spcBef>
              <a:spcAft>
                <a:spcPts val="600"/>
              </a:spcAft>
              <a:buClr>
                <a:srgbClr val="702474"/>
              </a:buClr>
            </a:pPr>
            <a:r>
              <a:rPr lang="en-US" sz="1200" dirty="0">
                <a:solidFill>
                  <a:srgbClr val="555859"/>
                </a:solidFill>
                <a:effectLst/>
                <a:latin typeface="Arial" panose="020B0604020202020204" pitchFamily="34" charset="0"/>
                <a:ea typeface="SimHei" panose="02010609060101010101" pitchFamily="49" charset="-122"/>
                <a:cs typeface="Arial" panose="020B0604020202020204" pitchFamily="34" charset="0"/>
              </a:rPr>
              <a:t>People can search by location, or by clicking on a region on the map. It contains support services for all those who may be impacted by child sexual abuse, including children and young people, parents and carers, and adult victims and survivors of child sexual abuse.  </a:t>
            </a:r>
          </a:p>
          <a:p>
            <a:pPr lvl="0">
              <a:spcBef>
                <a:spcPts val="300"/>
              </a:spcBef>
              <a:spcAft>
                <a:spcPts val="600"/>
              </a:spcAft>
              <a:buClr>
                <a:srgbClr val="702474"/>
              </a:buClr>
            </a:pPr>
            <a:endParaRPr lang="en-GB" sz="1200" dirty="0">
              <a:solidFill>
                <a:srgbClr val="555859"/>
              </a:solidFill>
              <a:effectLst/>
              <a:latin typeface="Arial" panose="020B0604020202020204" pitchFamily="34" charset="0"/>
              <a:ea typeface="SimHei" panose="02010609060101010101" pitchFamily="49" charset="-122"/>
              <a:cs typeface="Arial" panose="020B0604020202020204" pitchFamily="34" charset="0"/>
            </a:endParaRPr>
          </a:p>
          <a:p>
            <a:pPr lvl="0">
              <a:spcBef>
                <a:spcPts val="300"/>
              </a:spcBef>
              <a:spcAft>
                <a:spcPts val="600"/>
              </a:spcAft>
              <a:buClr>
                <a:srgbClr val="702474"/>
              </a:buClr>
            </a:pPr>
            <a:r>
              <a:rPr lang="en-US" sz="1200" dirty="0">
                <a:solidFill>
                  <a:srgbClr val="555859"/>
                </a:solidFill>
                <a:effectLst/>
                <a:latin typeface="Arial" panose="020B0604020202020204" pitchFamily="34" charset="0"/>
                <a:ea typeface="SimHei" panose="02010609060101010101" pitchFamily="49" charset="-122"/>
                <a:cs typeface="Arial" panose="020B0604020202020204" pitchFamily="34" charset="0"/>
              </a:rPr>
              <a:t>It is completely confidential to access - no sign-up is required, and no information is saved when people search for support.</a:t>
            </a:r>
          </a:p>
          <a:p>
            <a:pPr lvl="0">
              <a:spcBef>
                <a:spcPts val="300"/>
              </a:spcBef>
              <a:spcAft>
                <a:spcPts val="600"/>
              </a:spcAft>
              <a:buClr>
                <a:srgbClr val="702474"/>
              </a:buClr>
            </a:pPr>
            <a:endParaRPr lang="en-GB" sz="1200" dirty="0">
              <a:solidFill>
                <a:srgbClr val="555859"/>
              </a:solidFill>
              <a:effectLst/>
              <a:latin typeface="Arial" panose="020B0604020202020204" pitchFamily="34" charset="0"/>
              <a:ea typeface="SimHei" panose="02010609060101010101" pitchFamily="49" charset="-122"/>
              <a:cs typeface="Arial" panose="020B0604020202020204" pitchFamily="34" charset="0"/>
            </a:endParaRPr>
          </a:p>
          <a:p>
            <a:pPr marL="0" marR="0" lvl="0" indent="0" algn="l" defTabSz="914400" rtl="0" eaLnBrk="1" fontAlgn="auto" latinLnBrk="0" hangingPunct="1">
              <a:lnSpc>
                <a:spcPct val="100000"/>
              </a:lnSpc>
              <a:spcBef>
                <a:spcPts val="300"/>
              </a:spcBef>
              <a:spcAft>
                <a:spcPts val="600"/>
              </a:spcAft>
              <a:buClr>
                <a:srgbClr val="702474"/>
              </a:buClr>
              <a:buSzTx/>
              <a:buFontTx/>
              <a:buNone/>
              <a:tabLst/>
              <a:defRPr/>
            </a:pPr>
            <a:r>
              <a:rPr lang="en-US" sz="1200" dirty="0">
                <a:solidFill>
                  <a:srgbClr val="555859"/>
                </a:solidFill>
                <a:effectLst/>
                <a:latin typeface="Arial" panose="020B0604020202020204" pitchFamily="34" charset="0"/>
                <a:ea typeface="SimHei" panose="02010609060101010101" pitchFamily="49" charset="-122"/>
                <a:cs typeface="Arial" panose="020B0604020202020204" pitchFamily="34" charset="0"/>
              </a:rPr>
              <a:t>Those seeking help can also find local and national services offering focused support for women and girls, men and boys, LGBTQ+ people, disabled people and for people specifically from ethnic minority backgrounds.</a:t>
            </a:r>
          </a:p>
          <a:p>
            <a:pPr marL="0" marR="0" lvl="0" indent="0" algn="l" defTabSz="914400" rtl="0" eaLnBrk="1" fontAlgn="auto" latinLnBrk="0" hangingPunct="1">
              <a:lnSpc>
                <a:spcPct val="100000"/>
              </a:lnSpc>
              <a:spcBef>
                <a:spcPts val="300"/>
              </a:spcBef>
              <a:spcAft>
                <a:spcPts val="600"/>
              </a:spcAft>
              <a:buClr>
                <a:srgbClr val="702474"/>
              </a:buClr>
              <a:buSzTx/>
              <a:buFontTx/>
              <a:buNone/>
              <a:tabLst/>
              <a:defRPr/>
            </a:pPr>
            <a:endParaRPr lang="en-GB" sz="1200" dirty="0">
              <a:solidFill>
                <a:srgbClr val="555859"/>
              </a:solidFill>
              <a:effectLst/>
              <a:latin typeface="Arial" panose="020B0604020202020204" pitchFamily="34" charset="0"/>
              <a:ea typeface="SimHei" panose="02010609060101010101" pitchFamily="49" charset="-122"/>
              <a:cs typeface="Arial" panose="020B0604020202020204" pitchFamily="34" charset="0"/>
            </a:endParaRPr>
          </a:p>
          <a:p>
            <a:pPr lvl="0">
              <a:spcBef>
                <a:spcPts val="300"/>
              </a:spcBef>
              <a:spcAft>
                <a:spcPts val="600"/>
              </a:spcAft>
              <a:buClr>
                <a:srgbClr val="702474"/>
              </a:buClr>
            </a:pPr>
            <a:r>
              <a:rPr lang="en-US" sz="1200" dirty="0">
                <a:solidFill>
                  <a:srgbClr val="555859"/>
                </a:solidFill>
                <a:effectLst/>
                <a:latin typeface="Arial" panose="020B0604020202020204" pitchFamily="34" charset="0"/>
                <a:ea typeface="SimHei" panose="02010609060101010101" pitchFamily="49" charset="-122"/>
                <a:cs typeface="Arial" panose="020B0604020202020204" pitchFamily="34" charset="0"/>
              </a:rPr>
              <a:t>It’s a particularly valuable tool for professionals working with those affected by childhood sexual abuse to quickly find and recommend support for the children and adults they work with.</a:t>
            </a:r>
          </a:p>
          <a:p>
            <a:pPr lvl="0">
              <a:spcBef>
                <a:spcPts val="300"/>
              </a:spcBef>
              <a:spcAft>
                <a:spcPts val="600"/>
              </a:spcAft>
              <a:buClr>
                <a:srgbClr val="702474"/>
              </a:buClr>
            </a:pPr>
            <a:endParaRPr lang="en-GB" sz="1200" dirty="0">
              <a:solidFill>
                <a:srgbClr val="555859"/>
              </a:solidFill>
              <a:effectLst/>
              <a:latin typeface="Arial" panose="020B0604020202020204" pitchFamily="34" charset="0"/>
              <a:ea typeface="SimHei" panose="02010609060101010101" pitchFamily="49" charset="-122"/>
              <a:cs typeface="Arial" panose="020B0604020202020204" pitchFamily="34" charset="0"/>
            </a:endParaRPr>
          </a:p>
          <a:p>
            <a:pPr lvl="0">
              <a:spcBef>
                <a:spcPts val="300"/>
              </a:spcBef>
              <a:spcAft>
                <a:spcPts val="600"/>
              </a:spcAft>
              <a:buClr>
                <a:srgbClr val="702474"/>
              </a:buClr>
            </a:pPr>
            <a:r>
              <a:rPr lang="en-US" sz="1200" dirty="0">
                <a:solidFill>
                  <a:srgbClr val="555859"/>
                </a:solidFill>
                <a:effectLst/>
                <a:latin typeface="Arial" panose="020B0604020202020204" pitchFamily="34" charset="0"/>
                <a:ea typeface="SimHei" panose="02010609060101010101" pitchFamily="49" charset="-122"/>
                <a:cs typeface="Arial" panose="020B0604020202020204" pitchFamily="34" charset="0"/>
              </a:rPr>
              <a:t>Sadly, as evidenced in the CSA Centre’s Support Matters report, there remains a shortage of support services for those who have experienced child sexual abuse.</a:t>
            </a:r>
          </a:p>
          <a:p>
            <a:pPr lvl="0">
              <a:spcBef>
                <a:spcPts val="300"/>
              </a:spcBef>
              <a:spcAft>
                <a:spcPts val="600"/>
              </a:spcAft>
              <a:buClr>
                <a:srgbClr val="702474"/>
              </a:buClr>
            </a:pPr>
            <a:endParaRPr lang="en-US" sz="1200" dirty="0">
              <a:solidFill>
                <a:srgbClr val="555859"/>
              </a:solidFill>
              <a:effectLst/>
              <a:latin typeface="Arial" panose="020B0604020202020204" pitchFamily="34" charset="0"/>
              <a:ea typeface="SimHei" panose="02010609060101010101" pitchFamily="49" charset="-122"/>
              <a:cs typeface="Arial" panose="020B0604020202020204" pitchFamily="34" charset="0"/>
            </a:endParaRPr>
          </a:p>
          <a:p>
            <a:pPr lvl="0">
              <a:spcBef>
                <a:spcPts val="300"/>
              </a:spcBef>
              <a:spcAft>
                <a:spcPts val="600"/>
              </a:spcAft>
              <a:buClr>
                <a:srgbClr val="702474"/>
              </a:buClr>
            </a:pPr>
            <a:r>
              <a:rPr lang="en-US" sz="1200" dirty="0">
                <a:solidFill>
                  <a:srgbClr val="555859"/>
                </a:solidFill>
                <a:effectLst/>
                <a:latin typeface="Arial" panose="020B0604020202020204" pitchFamily="34" charset="0"/>
                <a:ea typeface="SimHei" panose="02010609060101010101" pitchFamily="49" charset="-122"/>
                <a:cs typeface="Arial" panose="020B0604020202020204" pitchFamily="34" charset="0"/>
              </a:rPr>
              <a:t>Whilst getting support can play a large role in victims and survivors feeling able to move forward from sexual abuse in childhood, </a:t>
            </a:r>
            <a:r>
              <a:rPr lang="en-GB" sz="1200" dirty="0">
                <a:solidFill>
                  <a:srgbClr val="555859"/>
                </a:solidFill>
                <a:effectLst/>
                <a:latin typeface="Arial" panose="020B0604020202020204" pitchFamily="34" charset="0"/>
                <a:ea typeface="SimHei" panose="02010609060101010101" pitchFamily="49" charset="-122"/>
                <a:cs typeface="Arial" panose="020B0604020202020204" pitchFamily="34" charset="0"/>
              </a:rPr>
              <a:t>children and adults are still waiting too long to receive help. </a:t>
            </a:r>
          </a:p>
          <a:p>
            <a:pPr lvl="0">
              <a:spcBef>
                <a:spcPts val="300"/>
              </a:spcBef>
              <a:spcAft>
                <a:spcPts val="600"/>
              </a:spcAft>
              <a:buClr>
                <a:srgbClr val="702474"/>
              </a:buClr>
            </a:pPr>
            <a:endParaRPr lang="en-GB" sz="1200" dirty="0">
              <a:solidFill>
                <a:srgbClr val="555859"/>
              </a:solidFill>
              <a:effectLst/>
              <a:latin typeface="Arial" panose="020B0604020202020204" pitchFamily="34" charset="0"/>
              <a:ea typeface="SimHei" panose="02010609060101010101" pitchFamily="49" charset="-122"/>
              <a:cs typeface="Arial" panose="020B0604020202020204" pitchFamily="34" charset="0"/>
            </a:endParaRPr>
          </a:p>
          <a:p>
            <a:pPr lvl="0">
              <a:spcBef>
                <a:spcPts val="300"/>
              </a:spcBef>
              <a:spcAft>
                <a:spcPts val="600"/>
              </a:spcAft>
              <a:buClr>
                <a:srgbClr val="702474"/>
              </a:buClr>
            </a:pPr>
            <a:r>
              <a:rPr lang="en-US" sz="1200" dirty="0">
                <a:solidFill>
                  <a:srgbClr val="555859"/>
                </a:solidFill>
                <a:effectLst/>
                <a:latin typeface="Arial" panose="020B0604020202020204" pitchFamily="34" charset="0"/>
                <a:ea typeface="SimHei" panose="02010609060101010101" pitchFamily="49" charset="-122"/>
                <a:cs typeface="Arial" panose="020B0604020202020204" pitchFamily="34" charset="0"/>
              </a:rPr>
              <a:t>In addressing this, the new support services directory can also be used, </a:t>
            </a:r>
            <a:r>
              <a:rPr lang="en-GB" sz="1200" dirty="0">
                <a:solidFill>
                  <a:srgbClr val="555859"/>
                </a:solidFill>
                <a:effectLst/>
                <a:latin typeface="Arial" panose="020B0604020202020204" pitchFamily="34" charset="0"/>
                <a:ea typeface="SimHei" panose="02010609060101010101" pitchFamily="49" charset="-122"/>
                <a:cs typeface="Arial" panose="020B0604020202020204" pitchFamily="34" charset="0"/>
              </a:rPr>
              <a:t>alongside our Data Insights Hub, </a:t>
            </a:r>
            <a:r>
              <a:rPr lang="en-US" sz="1200" dirty="0">
                <a:solidFill>
                  <a:srgbClr val="555859"/>
                </a:solidFill>
                <a:effectLst/>
                <a:latin typeface="Arial" panose="020B0604020202020204" pitchFamily="34" charset="0"/>
                <a:ea typeface="SimHei" panose="02010609060101010101" pitchFamily="49" charset="-122"/>
                <a:cs typeface="Arial" panose="020B0604020202020204" pitchFamily="34" charset="0"/>
              </a:rPr>
              <a:t>to better understand the support landscape in England and Wales, for commissioners of services and those seeking change.</a:t>
            </a:r>
            <a:endParaRPr lang="en-GB" sz="1200" dirty="0">
              <a:solidFill>
                <a:srgbClr val="555859"/>
              </a:solidFill>
              <a:effectLst/>
              <a:latin typeface="Arial" panose="020B0604020202020204" pitchFamily="34" charset="0"/>
              <a:ea typeface="SimHei" panose="02010609060101010101" pitchFamily="49" charset="-122"/>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903D5A04-0BD2-4C4F-B397-B46A5D3B32E9}" type="slidenum">
              <a:rPr lang="en-US" smtClean="0"/>
              <a:t>50</a:t>
            </a:fld>
            <a:endParaRPr lang="en-US"/>
          </a:p>
        </p:txBody>
      </p:sp>
    </p:spTree>
    <p:extLst>
      <p:ext uri="{BB962C8B-B14F-4D97-AF65-F5344CB8AC3E}">
        <p14:creationId xmlns:p14="http://schemas.microsoft.com/office/powerpoint/2010/main" val="25416881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COPY INTO CHAT IF UNABLE TO USE QR CODE: Practice Leads Programme (PLP) Participant Sessional Survey: </a:t>
            </a:r>
            <a:r>
              <a:rPr lang="fr-FR" u="sng" dirty="0">
                <a:hlinkClick r:id="rId3" tooltip="https://www.surveymonkey.com/r/PLPParticipantsurvey"/>
              </a:rPr>
              <a:t>https://www.surveymonkey.com/r/PLPParticipantsurvey</a:t>
            </a:r>
            <a:endParaRPr lang="en-GB" sz="1400" dirty="0"/>
          </a:p>
          <a:p>
            <a:endParaRPr lang="en-GB" dirty="0"/>
          </a:p>
          <a:p>
            <a:endParaRPr lang="en-GB" dirty="0"/>
          </a:p>
          <a:p>
            <a:pPr fontAlgn="base"/>
            <a:r>
              <a:rPr lang="en-GB" b="1" u="sng" dirty="0"/>
              <a:t>FACILITATORS!  </a:t>
            </a:r>
            <a:r>
              <a:rPr lang="en-GB" dirty="0"/>
              <a:t>Don’t forget your survey too: </a:t>
            </a:r>
            <a:r>
              <a:rPr lang="en-GB" sz="1200" kern="1200" dirty="0">
                <a:solidFill>
                  <a:schemeClr val="tx1"/>
                </a:solidFill>
                <a:effectLst/>
                <a:latin typeface="+mn-lt"/>
                <a:ea typeface="+mn-ea"/>
                <a:cs typeface="+mn-cs"/>
              </a:rPr>
              <a:t>Practice Leads Programme (PLP) Facilitator Sessional Survey: </a:t>
            </a:r>
            <a:r>
              <a:rPr lang="en-GB" sz="1200" u="sng" kern="1200" dirty="0">
                <a:solidFill>
                  <a:schemeClr val="tx1"/>
                </a:solidFill>
                <a:effectLst/>
                <a:latin typeface="+mn-lt"/>
                <a:ea typeface="+mn-ea"/>
                <a:cs typeface="+mn-cs"/>
                <a:hlinkClick r:id="rId4" tooltip="https://www.surveymonkey.com/r/PLPFacilitatorsurvey"/>
              </a:rPr>
              <a:t>https://www.surveymonkey.com/r/PLPFacilitatorsurvey</a:t>
            </a:r>
            <a:endParaRPr lang="en-GB"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5"/>
          </p:nvPr>
        </p:nvSpPr>
        <p:spPr/>
        <p:txBody>
          <a:bodyPr/>
          <a:lstStyle/>
          <a:p>
            <a:fld id="{903D5A04-0BD2-4C4F-B397-B46A5D3B32E9}" type="slidenum">
              <a:rPr lang="en-US" smtClean="0"/>
              <a:t>52</a:t>
            </a:fld>
            <a:endParaRPr lang="en-US"/>
          </a:p>
        </p:txBody>
      </p:sp>
    </p:spTree>
    <p:extLst>
      <p:ext uri="{BB962C8B-B14F-4D97-AF65-F5344CB8AC3E}">
        <p14:creationId xmlns:p14="http://schemas.microsoft.com/office/powerpoint/2010/main" val="3290806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i="0" dirty="0">
                <a:solidFill>
                  <a:srgbClr val="0F0F0F"/>
                </a:solidFill>
                <a:effectLst/>
                <a:latin typeface="Roboto" panose="02000000000000000000" pitchFamily="2" charset="0"/>
              </a:rPr>
              <a:t>lieben sie kinder mehr, als ihnen lieb ist? Means </a:t>
            </a:r>
            <a:r>
              <a:rPr lang="en-GB" b="0" i="0" dirty="0">
                <a:solidFill>
                  <a:srgbClr val="111111"/>
                </a:solidFill>
                <a:effectLst/>
                <a:latin typeface="Roboto" panose="02000000000000000000" pitchFamily="2" charset="0"/>
              </a:rPr>
              <a:t>Do they love children more than they love themselves?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11111"/>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11111"/>
                </a:solidFill>
                <a:effectLst/>
                <a:latin typeface="Roboto" panose="02000000000000000000" pitchFamily="2" charset="0"/>
              </a:rPr>
              <a:t>This is from the </a:t>
            </a:r>
            <a:r>
              <a:rPr lang="en-GB" b="0" i="0" dirty="0" err="1">
                <a:solidFill>
                  <a:srgbClr val="111111"/>
                </a:solidFill>
                <a:effectLst/>
                <a:latin typeface="Roboto" panose="02000000000000000000" pitchFamily="2" charset="0"/>
              </a:rPr>
              <a:t>Dunkelfeld</a:t>
            </a:r>
            <a:r>
              <a:rPr lang="en-GB" b="0" i="0" dirty="0">
                <a:solidFill>
                  <a:srgbClr val="111111"/>
                </a:solidFill>
                <a:effectLst/>
                <a:latin typeface="Roboto" panose="02000000000000000000" pitchFamily="2" charset="0"/>
              </a:rPr>
              <a:t> project – it is played on TV in Germany.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11111"/>
              </a:solidFill>
              <a:effectLst/>
              <a:latin typeface="Roboto" panose="02000000000000000000" pitchFamily="2" charset="0"/>
            </a:endParaRPr>
          </a:p>
          <a:p>
            <a:r>
              <a:rPr lang="en-US" sz="1200" b="1" kern="1200" dirty="0">
                <a:solidFill>
                  <a:schemeClr val="tx1"/>
                </a:solidFill>
                <a:effectLst/>
                <a:latin typeface="+mn-lt"/>
                <a:ea typeface="+mn-ea"/>
                <a:cs typeface="+mn-cs"/>
              </a:rPr>
              <a:t>Trainer Note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Read here for information about the </a:t>
            </a:r>
            <a:r>
              <a:rPr lang="en-US" sz="1200" kern="1200" dirty="0" err="1">
                <a:solidFill>
                  <a:schemeClr val="tx1"/>
                </a:solidFill>
                <a:effectLst/>
                <a:latin typeface="+mn-lt"/>
                <a:ea typeface="+mn-ea"/>
                <a:cs typeface="+mn-cs"/>
              </a:rPr>
              <a:t>Dunkelfeld</a:t>
            </a:r>
            <a:r>
              <a:rPr lang="en-US" sz="1200" kern="1200" dirty="0">
                <a:solidFill>
                  <a:schemeClr val="tx1"/>
                </a:solidFill>
                <a:effectLst/>
                <a:latin typeface="+mn-lt"/>
                <a:ea typeface="+mn-ea"/>
                <a:cs typeface="+mn-cs"/>
              </a:rPr>
              <a:t> Project. </a:t>
            </a:r>
          </a:p>
          <a:p>
            <a:r>
              <a:rPr lang="en-US" sz="1200" u="sng" kern="1200" dirty="0">
                <a:solidFill>
                  <a:schemeClr val="tx1"/>
                </a:solidFill>
                <a:effectLst/>
                <a:latin typeface="+mn-lt"/>
                <a:ea typeface="+mn-ea"/>
                <a:cs typeface="+mn-cs"/>
                <a:hlinkClick r:id="rId3"/>
              </a:rPr>
              <a:t>https://www.theguardian.com/society/2015/oct/16/how-germany-treats-paedophiles-before-they-offend</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i="0" dirty="0">
              <a:solidFill>
                <a:srgbClr val="0F0F0F"/>
              </a:solidFill>
              <a:effectLst/>
              <a:latin typeface="Roboto" panose="02000000000000000000" pitchFamily="2" charset="0"/>
            </a:endParaRPr>
          </a:p>
          <a:p>
            <a:endParaRPr lang="en-GB" dirty="0"/>
          </a:p>
        </p:txBody>
      </p:sp>
      <p:sp>
        <p:nvSpPr>
          <p:cNvPr id="4" name="Slide Number Placeholder 3"/>
          <p:cNvSpPr>
            <a:spLocks noGrp="1"/>
          </p:cNvSpPr>
          <p:nvPr>
            <p:ph type="sldNum" sz="quarter" idx="5"/>
          </p:nvPr>
        </p:nvSpPr>
        <p:spPr/>
        <p:txBody>
          <a:bodyPr/>
          <a:lstStyle/>
          <a:p>
            <a:fld id="{5E1C98B7-7FD8-48EB-93EB-9E9A80F40A0A}" type="slidenum">
              <a:rPr lang="en-GB" smtClean="0"/>
              <a:t>5</a:t>
            </a:fld>
            <a:endParaRPr lang="en-GB"/>
          </a:p>
        </p:txBody>
      </p:sp>
    </p:spTree>
    <p:extLst>
      <p:ext uri="{BB962C8B-B14F-4D97-AF65-F5344CB8AC3E}">
        <p14:creationId xmlns:p14="http://schemas.microsoft.com/office/powerpoint/2010/main" val="580971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kern="1200" dirty="0">
                <a:solidFill>
                  <a:schemeClr val="tx1"/>
                </a:solidFill>
                <a:effectLst/>
                <a:latin typeface="+mn-lt"/>
                <a:ea typeface="+mn-ea"/>
                <a:cs typeface="+mn-cs"/>
              </a:rPr>
              <a:t>15 mins – groups of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kern="1200" dirty="0">
                <a:solidFill>
                  <a:schemeClr val="tx1"/>
                </a:solidFill>
                <a:effectLst/>
                <a:latin typeface="+mn-lt"/>
                <a:ea typeface="+mn-ea"/>
                <a:cs typeface="+mn-cs"/>
              </a:rPr>
              <a:t>Discussion - Working with people who have Committed Sexual Offences.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dirty="0"/>
              <a:t>An opportunity for people to talk about how they feel about this area of work and how this may affect their practice (in small groups and feedback key points)</a:t>
            </a:r>
          </a:p>
          <a:p>
            <a:endParaRPr lang="en-GB" dirty="0"/>
          </a:p>
          <a:p>
            <a:r>
              <a:rPr lang="en-GB" dirty="0"/>
              <a:t>For large group discussion:</a:t>
            </a:r>
          </a:p>
          <a:p>
            <a:r>
              <a:rPr lang="en-GB" dirty="0"/>
              <a:t>Encourage discussion in large group, could include:</a:t>
            </a:r>
          </a:p>
          <a:p>
            <a:endParaRPr lang="en-GB" dirty="0"/>
          </a:p>
          <a:p>
            <a:pPr marL="171450" indent="-171450">
              <a:buFontTx/>
              <a:buChar char="-"/>
            </a:pPr>
            <a:r>
              <a:rPr lang="en-GB" dirty="0"/>
              <a:t>Natural to feel aversion </a:t>
            </a:r>
          </a:p>
          <a:p>
            <a:pPr marL="171450" indent="-171450">
              <a:buFontTx/>
              <a:buChar char="-"/>
            </a:pPr>
            <a:r>
              <a:rPr lang="en-GB" dirty="0"/>
              <a:t>Hard to work empathically with people who harm when you are also working with the people who they harmed</a:t>
            </a:r>
          </a:p>
          <a:p>
            <a:pPr marL="171450" indent="-171450">
              <a:buFontTx/>
              <a:buChar char="-"/>
            </a:pPr>
            <a:r>
              <a:rPr lang="en-GB" dirty="0"/>
              <a:t>People are more than one part of their behaviour – first and foremost they are human beings.</a:t>
            </a:r>
          </a:p>
          <a:p>
            <a:pPr marL="171450" indent="-171450">
              <a:buFontTx/>
              <a:buChar char="-"/>
            </a:pPr>
            <a:r>
              <a:rPr lang="en-GB" dirty="0"/>
              <a:t>Even those with sexual offences can and do change behaviour – harder when they are ‘paedophilic’ – explain difference between a paedophile and a ‘sex offender’</a:t>
            </a:r>
          </a:p>
          <a:p>
            <a:r>
              <a:rPr lang="en-US" sz="1200" dirty="0">
                <a:effectLst/>
                <a:latin typeface="Arial" panose="020B0604020202020204" pitchFamily="34" charset="0"/>
                <a:ea typeface="Times New Roman" panose="02020603050405020304" pitchFamily="18" charset="0"/>
              </a:rPr>
              <a:t>There is a difference between the terms </a:t>
            </a:r>
            <a:r>
              <a:rPr lang="en-US" sz="1200" dirty="0" err="1">
                <a:effectLst/>
                <a:latin typeface="Arial" panose="020B0604020202020204" pitchFamily="34" charset="0"/>
                <a:ea typeface="Times New Roman" panose="02020603050405020304" pitchFamily="18" charset="0"/>
              </a:rPr>
              <a:t>paedophile</a:t>
            </a:r>
            <a:r>
              <a:rPr lang="en-US" sz="1200" dirty="0">
                <a:effectLst/>
                <a:latin typeface="Arial" panose="020B0604020202020204" pitchFamily="34" charset="0"/>
                <a:ea typeface="Times New Roman" panose="02020603050405020304" pitchFamily="18" charset="0"/>
              </a:rPr>
              <a:t> and ‘sex offender’ – the ICD-10 and DSM-V have slightly different definitions for diagnosis.  In the US they tend to refer to anyone who has sex with someone under 18 ‘a </a:t>
            </a:r>
            <a:r>
              <a:rPr lang="en-US" sz="1200" dirty="0" err="1">
                <a:effectLst/>
                <a:latin typeface="Arial" panose="020B0604020202020204" pitchFamily="34" charset="0"/>
                <a:ea typeface="Times New Roman" panose="02020603050405020304" pitchFamily="18" charset="0"/>
              </a:rPr>
              <a:t>paedophile</a:t>
            </a:r>
            <a:r>
              <a:rPr lang="en-US" sz="1200" dirty="0">
                <a:effectLst/>
                <a:latin typeface="Arial" panose="020B0604020202020204" pitchFamily="34" charset="0"/>
                <a:ea typeface="Times New Roman" panose="02020603050405020304" pitchFamily="18" charset="0"/>
              </a:rPr>
              <a:t>’ and in the UK the media often reports anyone who has sex with someone under 16 as a ‘</a:t>
            </a:r>
            <a:r>
              <a:rPr lang="en-US" sz="1200" dirty="0" err="1">
                <a:effectLst/>
                <a:latin typeface="Arial" panose="020B0604020202020204" pitchFamily="34" charset="0"/>
                <a:ea typeface="Times New Roman" panose="02020603050405020304" pitchFamily="18" charset="0"/>
              </a:rPr>
              <a:t>pedo</a:t>
            </a:r>
            <a:r>
              <a:rPr lang="en-US" sz="1200" dirty="0">
                <a:effectLst/>
                <a:latin typeface="Arial" panose="020B0604020202020204" pitchFamily="34" charset="0"/>
                <a:ea typeface="Times New Roman" panose="02020603050405020304" pitchFamily="18" charset="0"/>
              </a:rPr>
              <a:t>’.  However, </a:t>
            </a:r>
            <a:r>
              <a:rPr lang="en-US" sz="1200" dirty="0" err="1">
                <a:effectLst/>
                <a:latin typeface="Arial" panose="020B0604020202020204" pitchFamily="34" charset="0"/>
                <a:ea typeface="Times New Roman" panose="02020603050405020304" pitchFamily="18" charset="0"/>
              </a:rPr>
              <a:t>paedophile</a:t>
            </a:r>
            <a:r>
              <a:rPr lang="en-US" sz="1200" dirty="0">
                <a:effectLst/>
                <a:latin typeface="Arial" panose="020B0604020202020204" pitchFamily="34" charset="0"/>
                <a:ea typeface="Times New Roman" panose="02020603050405020304" pitchFamily="18" charset="0"/>
              </a:rPr>
              <a:t> actually means someone who has an exclusive (or main) sexual interest in pre-pubescent children, while the term ‘</a:t>
            </a:r>
            <a:r>
              <a:rPr lang="en-US" sz="1200" dirty="0" err="1">
                <a:effectLst/>
                <a:latin typeface="Arial" panose="020B0604020202020204" pitchFamily="34" charset="0"/>
                <a:ea typeface="Times New Roman" panose="02020603050405020304" pitchFamily="18" charset="0"/>
              </a:rPr>
              <a:t>hebophile</a:t>
            </a:r>
            <a:r>
              <a:rPr lang="en-US" sz="1200" dirty="0">
                <a:effectLst/>
                <a:latin typeface="Arial" panose="020B0604020202020204" pitchFamily="34" charset="0"/>
                <a:ea typeface="Times New Roman" panose="02020603050405020304" pitchFamily="18" charset="0"/>
              </a:rPr>
              <a:t>’ relates to those with a sexual interest in post-pubescent children.  </a:t>
            </a:r>
            <a:endParaRPr lang="en-GB"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In this sense, a </a:t>
            </a:r>
            <a:r>
              <a:rPr lang="en-US" sz="1200" dirty="0" err="1">
                <a:effectLst/>
                <a:latin typeface="Arial" panose="020B0604020202020204" pitchFamily="34" charset="0"/>
                <a:ea typeface="Times New Roman" panose="02020603050405020304" pitchFamily="18" charset="0"/>
              </a:rPr>
              <a:t>paedophile</a:t>
            </a:r>
            <a:r>
              <a:rPr lang="en-US" sz="1200" dirty="0">
                <a:effectLst/>
                <a:latin typeface="Arial" panose="020B0604020202020204" pitchFamily="34" charset="0"/>
                <a:ea typeface="Times New Roman" panose="02020603050405020304" pitchFamily="18" charset="0"/>
              </a:rPr>
              <a:t> is not necessarily a ‘sex offender’ as they may not have acted on their fantasies.  On the flip side a ‘sex offender’ is someone who has offended sexually against children, but whose motivation may or may not have been </a:t>
            </a:r>
            <a:r>
              <a:rPr lang="en-US" sz="1200" dirty="0" err="1">
                <a:effectLst/>
                <a:latin typeface="Arial" panose="020B0604020202020204" pitchFamily="34" charset="0"/>
                <a:ea typeface="Times New Roman" panose="02020603050405020304" pitchFamily="18" charset="0"/>
              </a:rPr>
              <a:t>paedophilic</a:t>
            </a:r>
            <a:r>
              <a:rPr lang="en-US" sz="1200" dirty="0">
                <a:effectLst/>
                <a:latin typeface="Arial" panose="020B0604020202020204" pitchFamily="34" charset="0"/>
                <a:ea typeface="Times New Roman" panose="02020603050405020304" pitchFamily="18" charset="0"/>
              </a:rPr>
              <a:t> interest, even if they abused a pre-pubescent child.</a:t>
            </a:r>
            <a:endParaRPr lang="en-GB" sz="1200" dirty="0">
              <a:effectLst/>
              <a:latin typeface="Times New Roman" panose="02020603050405020304" pitchFamily="18" charset="0"/>
              <a:ea typeface="Times New Roman" panose="02020603050405020304" pitchFamily="18" charset="0"/>
            </a:endParaRPr>
          </a:p>
          <a:p>
            <a:pPr marL="0" indent="0">
              <a:buFontTx/>
              <a:buNone/>
            </a:pPr>
            <a:endParaRPr lang="en-GB" dirty="0"/>
          </a:p>
          <a:p>
            <a:endParaRPr lang="en-GB"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*A note on language</a:t>
            </a:r>
            <a:endParaRPr lang="en-GB"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This is also an opportunity to discuss how people feel about the label ‘sex offender’</a:t>
            </a:r>
            <a:endParaRPr lang="en-GB"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We have moved away from labeling people as their behavior in other fields – for example, we don’t say ‘alcoholic’, but someone who abuses alcohol, or has problematic alcohol use; we don’t say ‘schizophrenic’, rather someone with schizophrenia etc.  We accept this in these other circumstances as we recognize:</a:t>
            </a:r>
            <a:endParaRPr lang="en-GB"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The impact of labeling on people’s views of themselves (we want them to move away from seeing themselves just as an ‘alcoholic’, but someone who has a whole host  of other qualities and characteristics, with one part of their behavior being alcoholism.</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That people are more likely to move forward if they believe they can change – this is supported by changing the narrative</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That if we call them by their negative behavior we portray that we believe they can never change, they will always be this person.</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We have moved also moved away from this when we think about children and young people who have sexually harmed others – we no longer see them as ‘sex offenders in the making’, but young people who can change.  We haven’t yet managed to do this with adults who have sexually abused.  </a:t>
            </a:r>
            <a:endParaRPr lang="en-GB"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As professionals working with people – we tend to hold a belief that the people we work with can change – that’s what gets us up in the morning, helps us do our work.  However when it comes to those who have sexually offended, we tend to hold a strong belief that they can never change.  Yet, interestingly, reconviction rates for those who have sexually offended are lower than any other crime.</a:t>
            </a:r>
            <a:endParaRPr lang="en-GB"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You will find that people may respond with comments such as – but we don’t know about most abuse, so we don’t know that they don’t reoffend.  While this is an important point, we may also want to consider that prison or other intervention may be effective for some.</a:t>
            </a:r>
            <a:endParaRPr lang="en-GB"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Finally, labeling someone as ‘sex offender’ further feeds in to our tendency to see them as someone ‘other’, someone monstrous – and as we have seen in our previous slide, this is unhelpful for feeding into the narrative that we can ‘tell by looking’.</a:t>
            </a:r>
            <a:endParaRPr lang="en-GB"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So, it would be useful for you to try, wherever possible, to use the term ‘people who have sexually abused’ – although we recognize this doesn’t necessary come easily.</a:t>
            </a:r>
            <a:endParaRPr lang="en-GB"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For further reading see Gwenda Willis’ summary of her paper in NOTA New (article to be provided)</a:t>
            </a:r>
            <a:endParaRPr lang="en-GB" sz="1200" dirty="0">
              <a:effectLst/>
              <a:latin typeface="Times New Roman" panose="02020603050405020304" pitchFamily="18" charset="0"/>
              <a:ea typeface="Times New Roman" panose="02020603050405020304" pitchFamily="18" charset="0"/>
            </a:endParaRPr>
          </a:p>
          <a:p>
            <a:pPr marL="0" indent="0">
              <a:buFontTx/>
              <a:buNone/>
            </a:pPr>
            <a:endParaRPr lang="en-GB" dirty="0"/>
          </a:p>
          <a:p>
            <a:r>
              <a:rPr lang="en-US"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A6B9B-6D66-43CB-88EC-2056C521B4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800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further video from </a:t>
            </a:r>
            <a:r>
              <a:rPr lang="en-GB" dirty="0" err="1"/>
              <a:t>Dunkelfeld</a:t>
            </a:r>
            <a:r>
              <a:rPr lang="en-GB" dirty="0"/>
              <a:t> project:</a:t>
            </a:r>
          </a:p>
          <a:p>
            <a:endParaRPr lang="en-GB" dirty="0"/>
          </a:p>
          <a:p>
            <a:r>
              <a:rPr lang="en-US" sz="1200" kern="1200" dirty="0">
                <a:solidFill>
                  <a:schemeClr val="tx1"/>
                </a:solidFill>
                <a:effectLst/>
                <a:latin typeface="+mn-lt"/>
                <a:ea typeface="+mn-ea"/>
                <a:cs typeface="+mn-cs"/>
              </a:rPr>
              <a:t>There is a line about </a:t>
            </a:r>
            <a:r>
              <a:rPr lang="en-US" sz="1200" kern="1200" dirty="0" err="1">
                <a:solidFill>
                  <a:schemeClr val="tx1"/>
                </a:solidFill>
                <a:effectLst/>
                <a:latin typeface="+mn-lt"/>
                <a:ea typeface="+mn-ea"/>
                <a:cs typeface="+mn-cs"/>
              </a:rPr>
              <a:t>paedophilia</a:t>
            </a:r>
            <a:r>
              <a:rPr lang="en-US" sz="1200" kern="1200" dirty="0">
                <a:solidFill>
                  <a:schemeClr val="tx1"/>
                </a:solidFill>
                <a:effectLst/>
                <a:latin typeface="+mn-lt"/>
                <a:ea typeface="+mn-ea"/>
                <a:cs typeface="+mn-cs"/>
              </a:rPr>
              <a:t> being a sexual preference in this video – this feels controversial because:</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Homosexuality is a sexual preference, but this is legal (when over the age of consent), and if we start to look at </a:t>
            </a:r>
            <a:r>
              <a:rPr lang="en-US" sz="1200" kern="1200" dirty="0" err="1">
                <a:solidFill>
                  <a:schemeClr val="tx1"/>
                </a:solidFill>
                <a:effectLst/>
                <a:latin typeface="+mn-lt"/>
                <a:ea typeface="+mn-ea"/>
                <a:cs typeface="+mn-cs"/>
              </a:rPr>
              <a:t>paedophilia</a:t>
            </a:r>
            <a:r>
              <a:rPr lang="en-US" sz="1200" kern="1200" dirty="0">
                <a:solidFill>
                  <a:schemeClr val="tx1"/>
                </a:solidFill>
                <a:effectLst/>
                <a:latin typeface="+mn-lt"/>
                <a:ea typeface="+mn-ea"/>
                <a:cs typeface="+mn-cs"/>
              </a:rPr>
              <a:t> as a sexual preference, then is there a danger that people start to argue that this too should be legal? There are networks of </a:t>
            </a:r>
            <a:r>
              <a:rPr lang="en-US" sz="1200" kern="1200" dirty="0" err="1">
                <a:solidFill>
                  <a:schemeClr val="tx1"/>
                </a:solidFill>
                <a:effectLst/>
                <a:latin typeface="+mn-lt"/>
                <a:ea typeface="+mn-ea"/>
                <a:cs typeface="+mn-cs"/>
              </a:rPr>
              <a:t>paedophiles</a:t>
            </a:r>
            <a:r>
              <a:rPr lang="en-US" sz="1200" kern="1200" dirty="0">
                <a:solidFill>
                  <a:schemeClr val="tx1"/>
                </a:solidFill>
                <a:effectLst/>
                <a:latin typeface="+mn-lt"/>
                <a:ea typeface="+mn-ea"/>
                <a:cs typeface="+mn-cs"/>
              </a:rPr>
              <a:t> who have used this to justify their behavior – i.e. if it is a sexual preference, it must be natural; and, we used to judge homosexuality as unnatural, but now view it is natural – we are just slower to do this with </a:t>
            </a:r>
            <a:r>
              <a:rPr lang="en-US" sz="1200" kern="1200" dirty="0" err="1">
                <a:solidFill>
                  <a:schemeClr val="tx1"/>
                </a:solidFill>
                <a:effectLst/>
                <a:latin typeface="+mn-lt"/>
                <a:ea typeface="+mn-ea"/>
                <a:cs typeface="+mn-cs"/>
              </a:rPr>
              <a:t>paedophilia</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Does calling it a preference risk excusing the behavior?  The advert is clear that they are different things, but again some people, in particular survivors of sexual abuse, find this reference offensive.</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However, there is some evidence/theory that there are differences in the brain/brain development between ‘true </a:t>
            </a:r>
            <a:r>
              <a:rPr lang="en-US" sz="1200" kern="1200" dirty="0" err="1">
                <a:solidFill>
                  <a:schemeClr val="tx1"/>
                </a:solidFill>
                <a:effectLst/>
                <a:latin typeface="+mn-lt"/>
                <a:ea typeface="+mn-ea"/>
                <a:cs typeface="+mn-cs"/>
              </a:rPr>
              <a:t>paedophiles’</a:t>
            </a:r>
            <a:r>
              <a:rPr lang="en-US" sz="1200" kern="1200" dirty="0">
                <a:solidFill>
                  <a:schemeClr val="tx1"/>
                </a:solidFill>
                <a:effectLst/>
                <a:latin typeface="+mn-lt"/>
                <a:ea typeface="+mn-ea"/>
                <a:cs typeface="+mn-cs"/>
              </a:rPr>
              <a:t> and non-</a:t>
            </a:r>
            <a:r>
              <a:rPr lang="en-US" sz="1200" kern="1200" dirty="0" err="1">
                <a:solidFill>
                  <a:schemeClr val="tx1"/>
                </a:solidFill>
                <a:effectLst/>
                <a:latin typeface="+mn-lt"/>
                <a:ea typeface="+mn-ea"/>
                <a:cs typeface="+mn-cs"/>
              </a:rPr>
              <a:t>paedophiles</a:t>
            </a:r>
            <a:r>
              <a:rPr lang="en-US" sz="1200" kern="1200" dirty="0">
                <a:solidFill>
                  <a:schemeClr val="tx1"/>
                </a:solidFill>
                <a:effectLst/>
                <a:latin typeface="+mn-lt"/>
                <a:ea typeface="+mn-ea"/>
                <a:cs typeface="+mn-cs"/>
              </a:rPr>
              <a:t> –Dr K Beier who works on the project, being one doctor who argues this.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none of the participants raise these points, it is important to do so.</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5E1C98B7-7FD8-48EB-93EB-9E9A80F40A0A}" type="slidenum">
              <a:rPr lang="en-GB" smtClean="0"/>
              <a:t>7</a:t>
            </a:fld>
            <a:endParaRPr lang="en-GB"/>
          </a:p>
        </p:txBody>
      </p:sp>
    </p:spTree>
    <p:extLst>
      <p:ext uri="{BB962C8B-B14F-4D97-AF65-F5344CB8AC3E}">
        <p14:creationId xmlns:p14="http://schemas.microsoft.com/office/powerpoint/2010/main" val="388019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424242"/>
                </a:solidFill>
                <a:effectLst/>
                <a:latin typeface="verdana" panose="020B0604030504040204" pitchFamily="34" charset="0"/>
              </a:rPr>
              <a:t>This is a quote by Bryan Stevenson, a public interest lawyer. It is taken from a Ted talk called ‘we need to talk about injustice’. During the talk Bryan spoke about identity, and how the identity we hold of ourselves and the identity assigned to us by others has tremendous power in what we believe we can do and how we are treated by others.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517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4656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425701"/>
            <a:ext cx="10363200" cy="1541463"/>
          </a:xfrm>
        </p:spPr>
        <p:txBody>
          <a:bodyPr anchor="b">
            <a:normAutofit/>
          </a:bodyPr>
          <a:lstStyle>
            <a:lvl1pPr algn="l">
              <a:defRPr sz="4000"/>
            </a:lvl1pPr>
          </a:lstStyle>
          <a:p>
            <a:r>
              <a:rPr lang="en-US"/>
              <a:t>Click to edit Master title style</a:t>
            </a:r>
            <a:endParaRPr lang="en-US" dirty="0"/>
          </a:p>
        </p:txBody>
      </p:sp>
      <p:sp>
        <p:nvSpPr>
          <p:cNvPr id="3" name="Subtitle 2"/>
          <p:cNvSpPr>
            <a:spLocks noGrp="1"/>
          </p:cNvSpPr>
          <p:nvPr>
            <p:ph type="subTitle" idx="1"/>
          </p:nvPr>
        </p:nvSpPr>
        <p:spPr>
          <a:xfrm>
            <a:off x="914400" y="4059237"/>
            <a:ext cx="10363200" cy="1477963"/>
          </a:xfrm>
        </p:spPr>
        <p:txBody>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914400" y="5800727"/>
            <a:ext cx="2743200" cy="365125"/>
          </a:xfrm>
          <a:prstGeom prst="rect">
            <a:avLst/>
          </a:prstGeom>
        </p:spPr>
        <p:txBody>
          <a:bodyPr/>
          <a:lstStyle>
            <a:lvl1pPr>
              <a:defRPr>
                <a:solidFill>
                  <a:schemeClr val="tx2"/>
                </a:solidFill>
              </a:defRPr>
            </a:lvl1pPr>
          </a:lstStyle>
          <a:p>
            <a:fld id="{DA22B642-3B70-DE4E-94CF-75503C8C16D6}" type="datetime4">
              <a:rPr lang="en-GB" smtClean="0"/>
              <a:t>23 December 2025</a:t>
            </a:fld>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t>‹#›</a:t>
            </a:fld>
            <a:endParaRPr lang="en-US"/>
          </a:p>
        </p:txBody>
      </p:sp>
      <p:pic>
        <p:nvPicPr>
          <p:cNvPr id="8" name="Picture 7">
            <a:extLst>
              <a:ext uri="{FF2B5EF4-FFF2-40B4-BE49-F238E27FC236}">
                <a16:creationId xmlns:a16="http://schemas.microsoft.com/office/drawing/2014/main" id="{AAB8EAC8-72CA-4F4C-B60D-5122FB5AB3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868" t="6637" r="16794" b="5546"/>
          <a:stretch/>
        </p:blipFill>
        <p:spPr>
          <a:xfrm>
            <a:off x="1048396" y="-1"/>
            <a:ext cx="2149307" cy="2162175"/>
          </a:xfrm>
          <a:prstGeom prst="rect">
            <a:avLst/>
          </a:prstGeom>
        </p:spPr>
      </p:pic>
    </p:spTree>
    <p:extLst>
      <p:ext uri="{BB962C8B-B14F-4D97-AF65-F5344CB8AC3E}">
        <p14:creationId xmlns:p14="http://schemas.microsoft.com/office/powerpoint/2010/main" val="3541423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C11CBED-4DDC-AC4E-9915-6DA92D84706F}"/>
              </a:ext>
            </a:extLst>
          </p:cNvPr>
          <p:cNvSpPr>
            <a:spLocks noGrp="1"/>
          </p:cNvSpPr>
          <p:nvPr>
            <p:ph sz="half" idx="14"/>
          </p:nvPr>
        </p:nvSpPr>
        <p:spPr>
          <a:xfrm>
            <a:off x="6181608" y="1461477"/>
            <a:ext cx="5181600" cy="4351339"/>
          </a:xfrm>
        </p:spPr>
        <p:txBody>
          <a:bodyPr>
            <a:normAutofit/>
          </a:bodyPr>
          <a:lstStyle>
            <a:lvl1pPr>
              <a:defRPr sz="1600"/>
            </a:lvl1pPr>
            <a:lvl2pPr marL="212395" indent="-212395">
              <a:defRPr sz="1600"/>
            </a:lvl2pPr>
            <a:lvl3pPr marL="572386" indent="-212395">
              <a:defRPr sz="1600"/>
            </a:lvl3pPr>
            <a:lvl4pPr marL="932377" indent="-212395">
              <a:defRPr sz="1600"/>
            </a:lvl4pPr>
            <a:lvl5pPr marL="1292368" indent="-212395">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461477"/>
            <a:ext cx="5181600" cy="4351339"/>
          </a:xfrm>
        </p:spPr>
        <p:txBody>
          <a:bodyPr>
            <a:normAutofit/>
          </a:bodyPr>
          <a:lstStyle>
            <a:lvl1pPr>
              <a:defRPr sz="1600"/>
            </a:lvl1pPr>
            <a:lvl2pPr marL="212395" indent="-212395">
              <a:defRPr sz="1600"/>
            </a:lvl2pPr>
            <a:lvl3pPr marL="572386" indent="-212395">
              <a:defRPr sz="1600"/>
            </a:lvl3pPr>
            <a:lvl4pPr marL="932377" indent="-212395">
              <a:defRPr sz="1600"/>
            </a:lvl4pPr>
            <a:lvl5pPr marL="1292368" indent="-212395">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10" name="TextBox 9">
            <a:extLst>
              <a:ext uri="{FF2B5EF4-FFF2-40B4-BE49-F238E27FC236}">
                <a16:creationId xmlns:a16="http://schemas.microsoft.com/office/drawing/2014/main" id="{3D0203ED-4535-8D48-8BF1-BD081B081106}"/>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
        <p:nvSpPr>
          <p:cNvPr id="9" name="TextBox 8">
            <a:extLst>
              <a:ext uri="{FF2B5EF4-FFF2-40B4-BE49-F238E27FC236}">
                <a16:creationId xmlns:a16="http://schemas.microsoft.com/office/drawing/2014/main" id="{CA27B72E-16E2-AF4B-98AA-257736C98E02}"/>
              </a:ext>
            </a:extLst>
          </p:cNvPr>
          <p:cNvSpPr txBox="1"/>
          <p:nvPr userDrawn="1"/>
        </p:nvSpPr>
        <p:spPr>
          <a:xfrm>
            <a:off x="838207" y="6229323"/>
            <a:ext cx="2178804" cy="43088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Tree>
    <p:extLst>
      <p:ext uri="{BB962C8B-B14F-4D97-AF65-F5344CB8AC3E}">
        <p14:creationId xmlns:p14="http://schemas.microsoft.com/office/powerpoint/2010/main" val="663979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18599"/>
            <a:ext cx="10320581" cy="84832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417692"/>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24160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417692"/>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24160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5512AD5A-2C28-1D42-B971-4292A709C8F6}" type="slidenum">
              <a:rPr lang="en-US" smtClean="0"/>
              <a:t>‹#›</a:t>
            </a:fld>
            <a:endParaRPr lang="en-US"/>
          </a:p>
        </p:txBody>
      </p:sp>
      <p:sp>
        <p:nvSpPr>
          <p:cNvPr id="14" name="TextBox 13">
            <a:extLst>
              <a:ext uri="{FF2B5EF4-FFF2-40B4-BE49-F238E27FC236}">
                <a16:creationId xmlns:a16="http://schemas.microsoft.com/office/drawing/2014/main" id="{19B14DE5-8ABB-6A46-ACC8-25D20D95F6CC}"/>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
        <p:nvSpPr>
          <p:cNvPr id="10" name="TextBox 9">
            <a:extLst>
              <a:ext uri="{FF2B5EF4-FFF2-40B4-BE49-F238E27FC236}">
                <a16:creationId xmlns:a16="http://schemas.microsoft.com/office/drawing/2014/main" id="{1CDB5494-B8E0-2F4A-A1FB-235B053BCB6B}"/>
              </a:ext>
            </a:extLst>
          </p:cNvPr>
          <p:cNvSpPr txBox="1"/>
          <p:nvPr userDrawn="1"/>
        </p:nvSpPr>
        <p:spPr>
          <a:xfrm>
            <a:off x="838207" y="6229323"/>
            <a:ext cx="2178804" cy="43088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Tree>
    <p:extLst>
      <p:ext uri="{BB962C8B-B14F-4D97-AF65-F5344CB8AC3E}">
        <p14:creationId xmlns:p14="http://schemas.microsoft.com/office/powerpoint/2010/main" val="2507080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hart &amp; diagram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5512AD5A-2C28-1D42-B971-4292A709C8F6}" type="slidenum">
              <a:rPr lang="en-US" smtClean="0"/>
              <a:t>‹#›</a:t>
            </a:fld>
            <a:endParaRPr lang="en-US"/>
          </a:p>
        </p:txBody>
      </p:sp>
      <p:sp>
        <p:nvSpPr>
          <p:cNvPr id="7" name="TextBox 6">
            <a:extLst>
              <a:ext uri="{FF2B5EF4-FFF2-40B4-BE49-F238E27FC236}">
                <a16:creationId xmlns:a16="http://schemas.microsoft.com/office/drawing/2014/main" id="{521F4ADD-9203-8A41-8628-E841BA5FD0E4}"/>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
        <p:nvSpPr>
          <p:cNvPr id="9" name="Content Placeholder 2">
            <a:extLst>
              <a:ext uri="{FF2B5EF4-FFF2-40B4-BE49-F238E27FC236}">
                <a16:creationId xmlns:a16="http://schemas.microsoft.com/office/drawing/2014/main" id="{E7292226-EC88-AC48-BEC5-3D29C7647384}"/>
              </a:ext>
            </a:extLst>
          </p:cNvPr>
          <p:cNvSpPr>
            <a:spLocks noGrp="1"/>
          </p:cNvSpPr>
          <p:nvPr>
            <p:ph idx="13"/>
          </p:nvPr>
        </p:nvSpPr>
        <p:spPr>
          <a:xfrm>
            <a:off x="838202" y="1461478"/>
            <a:ext cx="10515599" cy="4487767"/>
          </a:xfrm>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p:txBody>
      </p:sp>
      <p:sp>
        <p:nvSpPr>
          <p:cNvPr id="6" name="TextBox 5">
            <a:extLst>
              <a:ext uri="{FF2B5EF4-FFF2-40B4-BE49-F238E27FC236}">
                <a16:creationId xmlns:a16="http://schemas.microsoft.com/office/drawing/2014/main" id="{833E60FA-16C1-F741-ABA5-287A0F0189E0}"/>
              </a:ext>
            </a:extLst>
          </p:cNvPr>
          <p:cNvSpPr txBox="1"/>
          <p:nvPr userDrawn="1"/>
        </p:nvSpPr>
        <p:spPr>
          <a:xfrm>
            <a:off x="838207" y="6229323"/>
            <a:ext cx="2178804" cy="43088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Tree>
    <p:extLst>
      <p:ext uri="{BB962C8B-B14F-4D97-AF65-F5344CB8AC3E}">
        <p14:creationId xmlns:p14="http://schemas.microsoft.com/office/powerpoint/2010/main" val="1723144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2AD5A-2C28-1D42-B971-4292A709C8F6}" type="slidenum">
              <a:rPr lang="en-US" smtClean="0"/>
              <a:t>‹#›</a:t>
            </a:fld>
            <a:endParaRPr lang="en-US"/>
          </a:p>
        </p:txBody>
      </p:sp>
      <p:sp>
        <p:nvSpPr>
          <p:cNvPr id="6" name="TextBox 5">
            <a:extLst>
              <a:ext uri="{FF2B5EF4-FFF2-40B4-BE49-F238E27FC236}">
                <a16:creationId xmlns:a16="http://schemas.microsoft.com/office/drawing/2014/main" id="{C0F77B8E-943B-C349-BA13-ACE051C28835}"/>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
        <p:nvSpPr>
          <p:cNvPr id="5" name="TextBox 4">
            <a:extLst>
              <a:ext uri="{FF2B5EF4-FFF2-40B4-BE49-F238E27FC236}">
                <a16:creationId xmlns:a16="http://schemas.microsoft.com/office/drawing/2014/main" id="{5AE240E5-84EC-1C4B-8020-AA28CDAEC501}"/>
              </a:ext>
            </a:extLst>
          </p:cNvPr>
          <p:cNvSpPr txBox="1"/>
          <p:nvPr userDrawn="1"/>
        </p:nvSpPr>
        <p:spPr>
          <a:xfrm>
            <a:off x="838207" y="6229323"/>
            <a:ext cx="2178804" cy="43088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Tree>
    <p:extLst>
      <p:ext uri="{BB962C8B-B14F-4D97-AF65-F5344CB8AC3E}">
        <p14:creationId xmlns:p14="http://schemas.microsoft.com/office/powerpoint/2010/main" val="4133671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9" name="TextBox 8">
            <a:extLst>
              <a:ext uri="{FF2B5EF4-FFF2-40B4-BE49-F238E27FC236}">
                <a16:creationId xmlns:a16="http://schemas.microsoft.com/office/drawing/2014/main" id="{2E05D63C-6A68-8241-8E91-FF5ECD26414F}"/>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
        <p:nvSpPr>
          <p:cNvPr id="8" name="TextBox 7">
            <a:extLst>
              <a:ext uri="{FF2B5EF4-FFF2-40B4-BE49-F238E27FC236}">
                <a16:creationId xmlns:a16="http://schemas.microsoft.com/office/drawing/2014/main" id="{AC6B21F5-F2B1-634D-9F80-07B32A0E3C1C}"/>
              </a:ext>
            </a:extLst>
          </p:cNvPr>
          <p:cNvSpPr txBox="1"/>
          <p:nvPr userDrawn="1"/>
        </p:nvSpPr>
        <p:spPr>
          <a:xfrm>
            <a:off x="838207" y="6229323"/>
            <a:ext cx="2178804" cy="43088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Tree>
    <p:extLst>
      <p:ext uri="{BB962C8B-B14F-4D97-AF65-F5344CB8AC3E}">
        <p14:creationId xmlns:p14="http://schemas.microsoft.com/office/powerpoint/2010/main" val="4128127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9" name="TextBox 8">
            <a:extLst>
              <a:ext uri="{FF2B5EF4-FFF2-40B4-BE49-F238E27FC236}">
                <a16:creationId xmlns:a16="http://schemas.microsoft.com/office/drawing/2014/main" id="{CEBA9D34-3FD9-4A4B-8B30-695ABCD3449C}"/>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
        <p:nvSpPr>
          <p:cNvPr id="8" name="TextBox 7">
            <a:extLst>
              <a:ext uri="{FF2B5EF4-FFF2-40B4-BE49-F238E27FC236}">
                <a16:creationId xmlns:a16="http://schemas.microsoft.com/office/drawing/2014/main" id="{9897661E-0C21-FE48-B815-A7B9DAD303A9}"/>
              </a:ext>
            </a:extLst>
          </p:cNvPr>
          <p:cNvSpPr txBox="1"/>
          <p:nvPr userDrawn="1"/>
        </p:nvSpPr>
        <p:spPr>
          <a:xfrm>
            <a:off x="838207" y="6229323"/>
            <a:ext cx="2178804" cy="43088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Tree>
    <p:extLst>
      <p:ext uri="{BB962C8B-B14F-4D97-AF65-F5344CB8AC3E}">
        <p14:creationId xmlns:p14="http://schemas.microsoft.com/office/powerpoint/2010/main" val="1047038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t>‹#›</a:t>
            </a:fld>
            <a:endParaRPr lang="en-US"/>
          </a:p>
        </p:txBody>
      </p:sp>
      <p:sp>
        <p:nvSpPr>
          <p:cNvPr id="8" name="TextBox 7">
            <a:extLst>
              <a:ext uri="{FF2B5EF4-FFF2-40B4-BE49-F238E27FC236}">
                <a16:creationId xmlns:a16="http://schemas.microsoft.com/office/drawing/2014/main" id="{FFD8E567-7F32-D24C-A402-337B62206995}"/>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
        <p:nvSpPr>
          <p:cNvPr id="7" name="TextBox 6">
            <a:extLst>
              <a:ext uri="{FF2B5EF4-FFF2-40B4-BE49-F238E27FC236}">
                <a16:creationId xmlns:a16="http://schemas.microsoft.com/office/drawing/2014/main" id="{5AAB65B4-3C6D-A94D-AA98-0370962E54C7}"/>
              </a:ext>
            </a:extLst>
          </p:cNvPr>
          <p:cNvSpPr txBox="1"/>
          <p:nvPr userDrawn="1"/>
        </p:nvSpPr>
        <p:spPr>
          <a:xfrm>
            <a:off x="838207" y="6229323"/>
            <a:ext cx="2178804" cy="43088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Tree>
    <p:extLst>
      <p:ext uri="{BB962C8B-B14F-4D97-AF65-F5344CB8AC3E}">
        <p14:creationId xmlns:p14="http://schemas.microsoft.com/office/powerpoint/2010/main" val="1605839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t>‹#›</a:t>
            </a:fld>
            <a:endParaRPr lang="en-US"/>
          </a:p>
        </p:txBody>
      </p:sp>
      <p:sp>
        <p:nvSpPr>
          <p:cNvPr id="8" name="TextBox 7">
            <a:extLst>
              <a:ext uri="{FF2B5EF4-FFF2-40B4-BE49-F238E27FC236}">
                <a16:creationId xmlns:a16="http://schemas.microsoft.com/office/drawing/2014/main" id="{7D919947-BD8B-084F-9C86-27A373071C04}"/>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
        <p:nvSpPr>
          <p:cNvPr id="7" name="TextBox 6">
            <a:extLst>
              <a:ext uri="{FF2B5EF4-FFF2-40B4-BE49-F238E27FC236}">
                <a16:creationId xmlns:a16="http://schemas.microsoft.com/office/drawing/2014/main" id="{FE808252-DBE1-3946-B411-B81ECA1D6D7B}"/>
              </a:ext>
            </a:extLst>
          </p:cNvPr>
          <p:cNvSpPr txBox="1"/>
          <p:nvPr userDrawn="1"/>
        </p:nvSpPr>
        <p:spPr>
          <a:xfrm>
            <a:off x="838207" y="6229323"/>
            <a:ext cx="2178804" cy="43088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Tree>
    <p:extLst>
      <p:ext uri="{BB962C8B-B14F-4D97-AF65-F5344CB8AC3E}">
        <p14:creationId xmlns:p14="http://schemas.microsoft.com/office/powerpoint/2010/main" val="3339346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End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18599"/>
            <a:ext cx="10363200" cy="1541463"/>
          </a:xfrm>
        </p:spPr>
        <p:txBody>
          <a:bodyPr anchor="b">
            <a:normAutofit/>
          </a:bodyPr>
          <a:lstStyle>
            <a:lvl1pPr algn="l">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2193471"/>
            <a:ext cx="10363200" cy="1477963"/>
          </a:xfrm>
        </p:spPr>
        <p:txBody>
          <a:bodyPr>
            <a:normAutofit/>
          </a:bodyPr>
          <a:lstStyle>
            <a:lvl1pPr marL="0" indent="0" algn="l">
              <a:lnSpc>
                <a:spcPct val="100000"/>
              </a:lnSpc>
              <a:spcBef>
                <a:spcPts val="0"/>
              </a:spcBef>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cxnSp>
        <p:nvCxnSpPr>
          <p:cNvPr id="18" name="Straight Connector 17">
            <a:extLst>
              <a:ext uri="{FF2B5EF4-FFF2-40B4-BE49-F238E27FC236}">
                <a16:creationId xmlns:a16="http://schemas.microsoft.com/office/drawing/2014/main" id="{F7CB45E8-2563-8044-ADA9-7EF7E98B475E}"/>
              </a:ext>
            </a:extLst>
          </p:cNvPr>
          <p:cNvCxnSpPr/>
          <p:nvPr/>
        </p:nvCxnSpPr>
        <p:spPr>
          <a:xfrm>
            <a:off x="1048395" y="5182785"/>
            <a:ext cx="1022920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Footer Placeholder 3">
            <a:extLst>
              <a:ext uri="{FF2B5EF4-FFF2-40B4-BE49-F238E27FC236}">
                <a16:creationId xmlns:a16="http://schemas.microsoft.com/office/drawing/2014/main" id="{D225F92D-823C-974F-8DC5-86221D18E5AF}"/>
              </a:ext>
            </a:extLst>
          </p:cNvPr>
          <p:cNvSpPr txBox="1">
            <a:spLocks/>
          </p:cNvSpPr>
          <p:nvPr userDrawn="1"/>
        </p:nvSpPr>
        <p:spPr>
          <a:xfrm>
            <a:off x="2232526" y="5305121"/>
            <a:ext cx="2178804" cy="1131895"/>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pPr>
            <a:r>
              <a:rPr lang="en-GB" sz="1100" b="1" dirty="0">
                <a:solidFill>
                  <a:schemeClr val="bg1"/>
                </a:solidFill>
              </a:rPr>
              <a:t>Centre of expertise</a:t>
            </a:r>
          </a:p>
          <a:p>
            <a:pPr>
              <a:spcBef>
                <a:spcPts val="0"/>
              </a:spcBef>
            </a:pPr>
            <a:r>
              <a:rPr lang="en-GB" sz="1100" b="1" dirty="0">
                <a:solidFill>
                  <a:schemeClr val="bg1"/>
                </a:solidFill>
              </a:rPr>
              <a:t>on child sexual abuse</a:t>
            </a:r>
          </a:p>
          <a:p>
            <a:pPr>
              <a:spcBef>
                <a:spcPts val="600"/>
              </a:spcBef>
            </a:pPr>
            <a:r>
              <a:rPr lang="en-GB" sz="1100" dirty="0">
                <a:solidFill>
                  <a:schemeClr val="bg1"/>
                </a:solidFill>
              </a:rPr>
              <a:t>Tanners Lane</a:t>
            </a:r>
          </a:p>
          <a:p>
            <a:pPr>
              <a:spcBef>
                <a:spcPts val="0"/>
              </a:spcBef>
            </a:pPr>
            <a:r>
              <a:rPr lang="en-GB" sz="1100" dirty="0">
                <a:solidFill>
                  <a:schemeClr val="bg1"/>
                </a:solidFill>
              </a:rPr>
              <a:t>Barkingside, </a:t>
            </a:r>
            <a:r>
              <a:rPr lang="en-GB" sz="1100" dirty="0" err="1">
                <a:solidFill>
                  <a:schemeClr val="bg1"/>
                </a:solidFill>
              </a:rPr>
              <a:t>Illford</a:t>
            </a:r>
            <a:endParaRPr lang="en-GB" sz="1100" dirty="0">
              <a:solidFill>
                <a:schemeClr val="bg1"/>
              </a:solidFill>
            </a:endParaRPr>
          </a:p>
          <a:p>
            <a:pPr>
              <a:spcBef>
                <a:spcPts val="0"/>
              </a:spcBef>
            </a:pPr>
            <a:r>
              <a:rPr lang="en-GB" sz="1100" dirty="0">
                <a:solidFill>
                  <a:schemeClr val="bg1"/>
                </a:solidFill>
              </a:rPr>
              <a:t>Essex IG6 1QG</a:t>
            </a:r>
          </a:p>
        </p:txBody>
      </p:sp>
      <p:sp>
        <p:nvSpPr>
          <p:cNvPr id="4" name="Rectangle 3">
            <a:extLst>
              <a:ext uri="{FF2B5EF4-FFF2-40B4-BE49-F238E27FC236}">
                <a16:creationId xmlns:a16="http://schemas.microsoft.com/office/drawing/2014/main" id="{0A972BEE-8832-F448-A1D9-6C7532D69224}"/>
              </a:ext>
            </a:extLst>
          </p:cNvPr>
          <p:cNvSpPr/>
          <p:nvPr userDrawn="1"/>
        </p:nvSpPr>
        <p:spPr>
          <a:xfrm>
            <a:off x="5361361" y="5629819"/>
            <a:ext cx="1595309" cy="261610"/>
          </a:xfrm>
          <a:prstGeom prst="rect">
            <a:avLst/>
          </a:prstGeom>
        </p:spPr>
        <p:txBody>
          <a:bodyPr wrap="none">
            <a:spAutoFit/>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GB" sz="1100" dirty="0" err="1">
                <a:solidFill>
                  <a:schemeClr val="bg1"/>
                </a:solidFill>
              </a:rPr>
              <a:t>info@csacentre.org.uk</a:t>
            </a:r>
            <a:endParaRPr lang="en-GB" sz="1100" dirty="0">
              <a:solidFill>
                <a:schemeClr val="bg1"/>
              </a:solidFill>
            </a:endParaRPr>
          </a:p>
        </p:txBody>
      </p:sp>
      <p:sp>
        <p:nvSpPr>
          <p:cNvPr id="12" name="Rectangle 11">
            <a:extLst>
              <a:ext uri="{FF2B5EF4-FFF2-40B4-BE49-F238E27FC236}">
                <a16:creationId xmlns:a16="http://schemas.microsoft.com/office/drawing/2014/main" id="{32794204-B20B-5C45-A215-2192CB8FAD28}"/>
              </a:ext>
            </a:extLst>
          </p:cNvPr>
          <p:cNvSpPr/>
          <p:nvPr userDrawn="1"/>
        </p:nvSpPr>
        <p:spPr>
          <a:xfrm>
            <a:off x="5361360" y="5869858"/>
            <a:ext cx="1313180" cy="261610"/>
          </a:xfrm>
          <a:prstGeom prst="rect">
            <a:avLst/>
          </a:prstGeom>
        </p:spPr>
        <p:txBody>
          <a:bodyPr wrap="none">
            <a:spAutoFit/>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GB" sz="1100" b="1" dirty="0" err="1">
                <a:solidFill>
                  <a:schemeClr val="bg1"/>
                </a:solidFill>
              </a:rPr>
              <a:t>csacentre.org.uk</a:t>
            </a:r>
            <a:endParaRPr lang="en-GB" sz="1100" b="1" dirty="0">
              <a:solidFill>
                <a:schemeClr val="bg1"/>
              </a:solidFill>
            </a:endParaRPr>
          </a:p>
        </p:txBody>
      </p:sp>
      <p:sp>
        <p:nvSpPr>
          <p:cNvPr id="13" name="Rectangle 12">
            <a:extLst>
              <a:ext uri="{FF2B5EF4-FFF2-40B4-BE49-F238E27FC236}">
                <a16:creationId xmlns:a16="http://schemas.microsoft.com/office/drawing/2014/main" id="{2EE8B051-8657-5544-9F7A-3EF1A45F9041}"/>
              </a:ext>
            </a:extLst>
          </p:cNvPr>
          <p:cNvSpPr/>
          <p:nvPr userDrawn="1"/>
        </p:nvSpPr>
        <p:spPr>
          <a:xfrm>
            <a:off x="9432367" y="5394428"/>
            <a:ext cx="1977984" cy="261610"/>
          </a:xfrm>
          <a:prstGeom prst="rect">
            <a:avLst/>
          </a:prstGeom>
        </p:spPr>
        <p:txBody>
          <a:bodyPr wrap="square">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9C6657E-FFAE-7C44-9B10-1BCF08975DAB}" type="datetime4">
              <a:rPr lang="en-GB" sz="1100" smtClean="0">
                <a:solidFill>
                  <a:schemeClr val="bg1"/>
                </a:solidFill>
              </a:rPr>
              <a:pPr marL="0" marR="0" indent="0" algn="r" defTabSz="914377" rtl="0" eaLnBrk="1" fontAlgn="auto" latinLnBrk="0" hangingPunct="1">
                <a:lnSpc>
                  <a:spcPct val="100000"/>
                </a:lnSpc>
                <a:spcBef>
                  <a:spcPts val="0"/>
                </a:spcBef>
                <a:spcAft>
                  <a:spcPts val="0"/>
                </a:spcAft>
                <a:buClrTx/>
                <a:buSzTx/>
                <a:buFontTx/>
                <a:buNone/>
                <a:tabLst/>
                <a:defRPr/>
              </a:pPr>
              <a:t>23 December 2025</a:t>
            </a:fld>
            <a:endParaRPr lang="en-GB" sz="1100" dirty="0">
              <a:solidFill>
                <a:schemeClr val="bg1"/>
              </a:solidFill>
            </a:endParaRPr>
          </a:p>
        </p:txBody>
      </p:sp>
      <p:cxnSp>
        <p:nvCxnSpPr>
          <p:cNvPr id="15" name="Straight Connector 14">
            <a:extLst>
              <a:ext uri="{FF2B5EF4-FFF2-40B4-BE49-F238E27FC236}">
                <a16:creationId xmlns:a16="http://schemas.microsoft.com/office/drawing/2014/main" id="{58A0CBF7-D876-A748-A61D-285C23200F1A}"/>
              </a:ext>
            </a:extLst>
          </p:cNvPr>
          <p:cNvCxnSpPr/>
          <p:nvPr userDrawn="1"/>
        </p:nvCxnSpPr>
        <p:spPr>
          <a:xfrm>
            <a:off x="1048395" y="5182785"/>
            <a:ext cx="1022920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82A1CCFD-EE39-0D45-99A0-48AFEDEB44FF}"/>
              </a:ext>
            </a:extLst>
          </p:cNvPr>
          <p:cNvGrpSpPr/>
          <p:nvPr userDrawn="1"/>
        </p:nvGrpSpPr>
        <p:grpSpPr>
          <a:xfrm>
            <a:off x="5483436" y="5385967"/>
            <a:ext cx="1409733" cy="244804"/>
            <a:chOff x="4112577" y="4039475"/>
            <a:chExt cx="1057300" cy="183603"/>
          </a:xfrm>
        </p:grpSpPr>
        <p:sp>
          <p:nvSpPr>
            <p:cNvPr id="11" name="Footer Placeholder 3">
              <a:extLst>
                <a:ext uri="{FF2B5EF4-FFF2-40B4-BE49-F238E27FC236}">
                  <a16:creationId xmlns:a16="http://schemas.microsoft.com/office/drawing/2014/main" id="{6656B8E7-CA59-5E46-8A83-B802A77F0E08}"/>
                </a:ext>
              </a:extLst>
            </p:cNvPr>
            <p:cNvSpPr txBox="1">
              <a:spLocks/>
            </p:cNvSpPr>
            <p:nvPr/>
          </p:nvSpPr>
          <p:spPr>
            <a:xfrm>
              <a:off x="4262512" y="4039475"/>
              <a:ext cx="907365" cy="169534"/>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ts val="600"/>
                </a:spcBef>
              </a:pPr>
              <a:r>
                <a:rPr lang="en-GB" sz="1100" dirty="0">
                  <a:solidFill>
                    <a:schemeClr val="bg1"/>
                  </a:solidFill>
                </a:rPr>
                <a:t>@</a:t>
              </a:r>
              <a:r>
                <a:rPr lang="en-GB" sz="1100" dirty="0" err="1">
                  <a:solidFill>
                    <a:schemeClr val="bg1"/>
                  </a:solidFill>
                </a:rPr>
                <a:t>CSACentre</a:t>
              </a:r>
              <a:endParaRPr lang="en-GB" sz="1100" dirty="0">
                <a:solidFill>
                  <a:schemeClr val="bg1"/>
                </a:solidFill>
              </a:endParaRPr>
            </a:p>
          </p:txBody>
        </p:sp>
        <p:pic>
          <p:nvPicPr>
            <p:cNvPr id="34" name="Picture 33">
              <a:extLst>
                <a:ext uri="{FF2B5EF4-FFF2-40B4-BE49-F238E27FC236}">
                  <a16:creationId xmlns:a16="http://schemas.microsoft.com/office/drawing/2014/main" id="{EEFA74B1-8F36-BD44-BBD9-CB33B55D68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12577" y="4063842"/>
              <a:ext cx="193261" cy="159236"/>
            </a:xfrm>
            <a:prstGeom prst="rect">
              <a:avLst/>
            </a:prstGeom>
          </p:spPr>
        </p:pic>
      </p:grpSp>
      <p:pic>
        <p:nvPicPr>
          <p:cNvPr id="35" name="Picture 34">
            <a:extLst>
              <a:ext uri="{FF2B5EF4-FFF2-40B4-BE49-F238E27FC236}">
                <a16:creationId xmlns:a16="http://schemas.microsoft.com/office/drawing/2014/main" id="{9C6E6089-4395-0C48-A099-74371A04DAC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4868" t="6637" r="16794" b="5546"/>
          <a:stretch/>
        </p:blipFill>
        <p:spPr>
          <a:xfrm>
            <a:off x="1048399" y="5376872"/>
            <a:ext cx="1069664" cy="1076069"/>
          </a:xfrm>
          <a:prstGeom prst="rect">
            <a:avLst/>
          </a:prstGeom>
        </p:spPr>
      </p:pic>
    </p:spTree>
    <p:extLst>
      <p:ext uri="{BB962C8B-B14F-4D97-AF65-F5344CB8AC3E}">
        <p14:creationId xmlns:p14="http://schemas.microsoft.com/office/powerpoint/2010/main" val="1767541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Main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pPr/>
              <a:t>‹#›</a:t>
            </a:fld>
            <a:endParaRPr lang="en-US" dirty="0"/>
          </a:p>
        </p:txBody>
      </p:sp>
      <p:sp>
        <p:nvSpPr>
          <p:cNvPr id="9" name="TextBox 8">
            <a:extLst>
              <a:ext uri="{FF2B5EF4-FFF2-40B4-BE49-F238E27FC236}">
                <a16:creationId xmlns:a16="http://schemas.microsoft.com/office/drawing/2014/main" id="{720A1F9D-BAD7-B948-8C0F-9870613D4627}"/>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Tree>
    <p:extLst>
      <p:ext uri="{BB962C8B-B14F-4D97-AF65-F5344CB8AC3E}">
        <p14:creationId xmlns:p14="http://schemas.microsoft.com/office/powerpoint/2010/main" val="264150966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Break - Purp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6214AF-8275-5444-AA0F-3047F81E1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0" y="0"/>
            <a:ext cx="12192000" cy="6858000"/>
          </a:xfrm>
          <a:prstGeom prst="rect">
            <a:avLst/>
          </a:prstGeom>
        </p:spPr>
      </p:pic>
      <p:sp>
        <p:nvSpPr>
          <p:cNvPr id="2" name="Title 1"/>
          <p:cNvSpPr>
            <a:spLocks noGrp="1"/>
          </p:cNvSpPr>
          <p:nvPr>
            <p:ph type="title"/>
          </p:nvPr>
        </p:nvSpPr>
        <p:spPr>
          <a:xfrm>
            <a:off x="831851" y="1882291"/>
            <a:ext cx="10515600" cy="1611308"/>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1" y="3520587"/>
            <a:ext cx="10515600" cy="1500187"/>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1" name="TextBox 10">
            <a:extLst>
              <a:ext uri="{FF2B5EF4-FFF2-40B4-BE49-F238E27FC236}">
                <a16:creationId xmlns:a16="http://schemas.microsoft.com/office/drawing/2014/main" id="{F9A5BEE6-BAF7-5E4F-8ADB-0888ABC457D1}"/>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bg1"/>
                </a:solidFill>
              </a:rPr>
              <a:t>Centre of expertise</a:t>
            </a:r>
            <a:br>
              <a:rPr lang="en-GB" sz="1100" dirty="0">
                <a:solidFill>
                  <a:schemeClr val="bg1"/>
                </a:solidFill>
              </a:rPr>
            </a:br>
            <a:r>
              <a:rPr lang="en-GB" sz="1100" dirty="0">
                <a:solidFill>
                  <a:schemeClr val="bg1"/>
                </a:solidFill>
              </a:rPr>
              <a:t>on child sexual abuse</a:t>
            </a:r>
          </a:p>
        </p:txBody>
      </p:sp>
    </p:spTree>
    <p:extLst>
      <p:ext uri="{BB962C8B-B14F-4D97-AF65-F5344CB8AC3E}">
        <p14:creationId xmlns:p14="http://schemas.microsoft.com/office/powerpoint/2010/main" val="397304746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Break -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81EB51-3B89-194F-85AD-A178FDCDED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0" y="0"/>
            <a:ext cx="12192000" cy="6858000"/>
          </a:xfrm>
          <a:prstGeom prst="rect">
            <a:avLst/>
          </a:prstGeom>
        </p:spPr>
      </p:pic>
      <p:sp>
        <p:nvSpPr>
          <p:cNvPr id="2" name="Title 1"/>
          <p:cNvSpPr>
            <a:spLocks noGrp="1"/>
          </p:cNvSpPr>
          <p:nvPr>
            <p:ph type="title"/>
          </p:nvPr>
        </p:nvSpPr>
        <p:spPr>
          <a:xfrm>
            <a:off x="831851" y="1882291"/>
            <a:ext cx="10515600" cy="1611308"/>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1" y="3520587"/>
            <a:ext cx="10515600" cy="1500187"/>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1" name="TextBox 10">
            <a:extLst>
              <a:ext uri="{FF2B5EF4-FFF2-40B4-BE49-F238E27FC236}">
                <a16:creationId xmlns:a16="http://schemas.microsoft.com/office/drawing/2014/main" id="{82314A8C-2B71-FB43-B353-9974B39BFCBB}"/>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bg1"/>
                </a:solidFill>
              </a:rPr>
              <a:t>Centre of expertise</a:t>
            </a:r>
            <a:br>
              <a:rPr lang="en-GB" sz="1100" dirty="0">
                <a:solidFill>
                  <a:schemeClr val="bg1"/>
                </a:solidFill>
              </a:rPr>
            </a:br>
            <a:r>
              <a:rPr lang="en-GB" sz="1100" dirty="0">
                <a:solidFill>
                  <a:schemeClr val="bg1"/>
                </a:solidFill>
              </a:rPr>
              <a:t>on child sexual abuse</a:t>
            </a:r>
          </a:p>
        </p:txBody>
      </p:sp>
    </p:spTree>
    <p:extLst>
      <p:ext uri="{BB962C8B-B14F-4D97-AF65-F5344CB8AC3E}">
        <p14:creationId xmlns:p14="http://schemas.microsoft.com/office/powerpoint/2010/main" val="73440880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Break - Bright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A72849-C09E-C74D-AB13-2D4F3C9FC4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6349" y="0"/>
            <a:ext cx="12192000" cy="6858000"/>
          </a:xfrm>
          <a:prstGeom prst="rect">
            <a:avLst/>
          </a:prstGeom>
        </p:spPr>
      </p:pic>
      <p:sp>
        <p:nvSpPr>
          <p:cNvPr id="2" name="Title 1"/>
          <p:cNvSpPr>
            <a:spLocks noGrp="1"/>
          </p:cNvSpPr>
          <p:nvPr>
            <p:ph type="title"/>
          </p:nvPr>
        </p:nvSpPr>
        <p:spPr>
          <a:xfrm>
            <a:off x="831851" y="1882291"/>
            <a:ext cx="10515600" cy="1611308"/>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1" y="3520587"/>
            <a:ext cx="10515600" cy="1500187"/>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0" name="TextBox 9">
            <a:extLst>
              <a:ext uri="{FF2B5EF4-FFF2-40B4-BE49-F238E27FC236}">
                <a16:creationId xmlns:a16="http://schemas.microsoft.com/office/drawing/2014/main" id="{BB060EF7-85EE-E947-BD14-C2C6175E02AD}"/>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bg1"/>
                </a:solidFill>
              </a:rPr>
              <a:t>Centre of expertise</a:t>
            </a:r>
            <a:br>
              <a:rPr lang="en-GB" sz="1100" dirty="0">
                <a:solidFill>
                  <a:schemeClr val="bg1"/>
                </a:solidFill>
              </a:rPr>
            </a:br>
            <a:r>
              <a:rPr lang="en-GB" sz="1100" dirty="0">
                <a:solidFill>
                  <a:schemeClr val="bg1"/>
                </a:solidFill>
              </a:rPr>
              <a:t>on child sexual abuse</a:t>
            </a:r>
          </a:p>
        </p:txBody>
      </p:sp>
    </p:spTree>
    <p:extLst>
      <p:ext uri="{BB962C8B-B14F-4D97-AF65-F5344CB8AC3E}">
        <p14:creationId xmlns:p14="http://schemas.microsoft.com/office/powerpoint/2010/main" val="137672256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Break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BE322A-3707-474A-A67D-F0DF114023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60203"/>
          <a:stretch/>
        </p:blipFill>
        <p:spPr>
          <a:xfrm>
            <a:off x="0" y="0"/>
            <a:ext cx="12192000" cy="6858000"/>
          </a:xfrm>
          <a:prstGeom prst="rect">
            <a:avLst/>
          </a:prstGeom>
        </p:spPr>
      </p:pic>
      <p:sp>
        <p:nvSpPr>
          <p:cNvPr id="2" name="Title 1"/>
          <p:cNvSpPr>
            <a:spLocks noGrp="1"/>
          </p:cNvSpPr>
          <p:nvPr>
            <p:ph type="title"/>
          </p:nvPr>
        </p:nvSpPr>
        <p:spPr>
          <a:xfrm>
            <a:off x="831851" y="1882291"/>
            <a:ext cx="10515600" cy="1611308"/>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1" y="3520587"/>
            <a:ext cx="10515600" cy="1500187"/>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0" name="TextBox 9">
            <a:extLst>
              <a:ext uri="{FF2B5EF4-FFF2-40B4-BE49-F238E27FC236}">
                <a16:creationId xmlns:a16="http://schemas.microsoft.com/office/drawing/2014/main" id="{CC1F54D9-9865-4C46-BBF1-F39E31A67911}"/>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bg1"/>
                </a:solidFill>
              </a:rPr>
              <a:t>Centre of expertise</a:t>
            </a:r>
            <a:br>
              <a:rPr lang="en-GB" sz="1100" dirty="0">
                <a:solidFill>
                  <a:schemeClr val="bg1"/>
                </a:solidFill>
              </a:rPr>
            </a:br>
            <a:r>
              <a:rPr lang="en-GB" sz="1100" dirty="0">
                <a:solidFill>
                  <a:schemeClr val="bg1"/>
                </a:solidFill>
              </a:rPr>
              <a:t>on child sexual abuse</a:t>
            </a:r>
          </a:p>
        </p:txBody>
      </p:sp>
    </p:spTree>
    <p:extLst>
      <p:ext uri="{BB962C8B-B14F-4D97-AF65-F5344CB8AC3E}">
        <p14:creationId xmlns:p14="http://schemas.microsoft.com/office/powerpoint/2010/main" val="28106714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Break - Turquois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09EFBA-1707-CE4A-A6C1-56B9E449828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0" y="0"/>
            <a:ext cx="12192000" cy="6858000"/>
          </a:xfrm>
          <a:prstGeom prst="rect">
            <a:avLst/>
          </a:prstGeom>
        </p:spPr>
      </p:pic>
      <p:sp>
        <p:nvSpPr>
          <p:cNvPr id="2" name="Title 1"/>
          <p:cNvSpPr>
            <a:spLocks noGrp="1"/>
          </p:cNvSpPr>
          <p:nvPr>
            <p:ph type="title"/>
          </p:nvPr>
        </p:nvSpPr>
        <p:spPr>
          <a:xfrm>
            <a:off x="831851" y="1882291"/>
            <a:ext cx="10515600" cy="1611308"/>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1" y="3520587"/>
            <a:ext cx="10515600" cy="1500187"/>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9" name="TextBox 8">
            <a:extLst>
              <a:ext uri="{FF2B5EF4-FFF2-40B4-BE49-F238E27FC236}">
                <a16:creationId xmlns:a16="http://schemas.microsoft.com/office/drawing/2014/main" id="{28248F70-9C91-7743-813A-CA4A83F1F9F9}"/>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bg1"/>
                </a:solidFill>
              </a:rPr>
              <a:t>Centre of expertise</a:t>
            </a:r>
            <a:br>
              <a:rPr lang="en-GB" sz="1100" dirty="0">
                <a:solidFill>
                  <a:schemeClr val="bg1"/>
                </a:solidFill>
              </a:rPr>
            </a:br>
            <a:r>
              <a:rPr lang="en-GB" sz="1100" dirty="0">
                <a:solidFill>
                  <a:schemeClr val="bg1"/>
                </a:solidFill>
              </a:rPr>
              <a:t>on child sexual abuse</a:t>
            </a:r>
          </a:p>
        </p:txBody>
      </p:sp>
    </p:spTree>
    <p:extLst>
      <p:ext uri="{BB962C8B-B14F-4D97-AF65-F5344CB8AC3E}">
        <p14:creationId xmlns:p14="http://schemas.microsoft.com/office/powerpoint/2010/main" val="341477719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ull background im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F78D4D1-DA0F-2246-A5D9-D1BE2372B4D4}"/>
              </a:ext>
            </a:extLst>
          </p:cNvPr>
          <p:cNvPicPr>
            <a:picLocks noChangeAspect="1"/>
          </p:cNvPicPr>
          <p:nvPr/>
        </p:nvPicPr>
        <p:blipFill rotWithShape="1">
          <a:blip r:embed="rId2">
            <a:extLst>
              <a:ext uri="{28A0092B-C50C-407E-A947-70E740481C1C}">
                <a14:useLocalDpi xmlns:a14="http://schemas.microsoft.com/office/drawing/2010/main"/>
              </a:ext>
            </a:extLst>
          </a:blip>
          <a:srcRect l="25000"/>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876BA647-502F-7E42-B7CD-B17634255562}"/>
              </a:ext>
            </a:extLst>
          </p:cNvPr>
          <p:cNvSpPr>
            <a:spLocks noGrp="1"/>
          </p:cNvSpPr>
          <p:nvPr>
            <p:ph type="sldNum" sz="quarter" idx="10"/>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6" name="Content Placeholder 2">
            <a:extLst>
              <a:ext uri="{FF2B5EF4-FFF2-40B4-BE49-F238E27FC236}">
                <a16:creationId xmlns:a16="http://schemas.microsoft.com/office/drawing/2014/main" id="{643B7A77-8C9C-DA43-AF45-CF1832142FAF}"/>
              </a:ext>
            </a:extLst>
          </p:cNvPr>
          <p:cNvSpPr>
            <a:spLocks noGrp="1"/>
          </p:cNvSpPr>
          <p:nvPr>
            <p:ph sz="half" idx="1"/>
          </p:nvPr>
        </p:nvSpPr>
        <p:spPr>
          <a:xfrm>
            <a:off x="838199" y="554176"/>
            <a:ext cx="5757093" cy="4318289"/>
          </a:xfrm>
          <a:solidFill>
            <a:schemeClr val="bg1">
              <a:alpha val="85000"/>
            </a:schemeClr>
          </a:solidFill>
        </p:spPr>
        <p:txBody>
          <a:bodyPr lIns="144000" tIns="144000" rIns="144000" bIns="144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AFF39ACD-D71E-BB47-BBCF-F1C2CCCBC57C}"/>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bg1"/>
                </a:solidFill>
              </a:rPr>
              <a:t>Centre of expertise</a:t>
            </a:r>
            <a:br>
              <a:rPr lang="en-GB" sz="1100" dirty="0">
                <a:solidFill>
                  <a:schemeClr val="bg1"/>
                </a:solidFill>
              </a:rPr>
            </a:br>
            <a:r>
              <a:rPr lang="en-GB" sz="1100" dirty="0">
                <a:solidFill>
                  <a:schemeClr val="bg1"/>
                </a:solidFill>
              </a:rPr>
              <a:t>on child sexual abuse</a:t>
            </a:r>
          </a:p>
        </p:txBody>
      </p:sp>
      <p:pic>
        <p:nvPicPr>
          <p:cNvPr id="7" name="Picture 6">
            <a:extLst>
              <a:ext uri="{FF2B5EF4-FFF2-40B4-BE49-F238E27FC236}">
                <a16:creationId xmlns:a16="http://schemas.microsoft.com/office/drawing/2014/main" id="{594498BF-C9D9-9646-946E-B66D6B5402C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5000"/>
          <a:stretch/>
        </p:blipFill>
        <p:spPr>
          <a:xfrm>
            <a:off x="0" y="0"/>
            <a:ext cx="12192000" cy="6858000"/>
          </a:xfrm>
          <a:prstGeom prst="rect">
            <a:avLst/>
          </a:prstGeom>
        </p:spPr>
      </p:pic>
      <p:sp>
        <p:nvSpPr>
          <p:cNvPr id="10" name="TextBox 9">
            <a:extLst>
              <a:ext uri="{FF2B5EF4-FFF2-40B4-BE49-F238E27FC236}">
                <a16:creationId xmlns:a16="http://schemas.microsoft.com/office/drawing/2014/main" id="{32D6CD7E-A071-E841-B40D-C252487B4201}"/>
              </a:ext>
            </a:extLst>
          </p:cNvPr>
          <p:cNvSpPr txBox="1"/>
          <p:nvPr userDrawn="1"/>
        </p:nvSpPr>
        <p:spPr>
          <a:xfrm>
            <a:off x="838207" y="6229323"/>
            <a:ext cx="2178804" cy="43088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100" b="1" dirty="0">
                <a:solidFill>
                  <a:schemeClr val="bg1"/>
                </a:solidFill>
              </a:rPr>
              <a:t>Centre of expertise</a:t>
            </a:r>
            <a:br>
              <a:rPr lang="en-GB" sz="1100" dirty="0">
                <a:solidFill>
                  <a:schemeClr val="bg1"/>
                </a:solidFill>
              </a:rPr>
            </a:br>
            <a:r>
              <a:rPr lang="en-GB" sz="1100" dirty="0">
                <a:solidFill>
                  <a:schemeClr val="bg1"/>
                </a:solidFill>
              </a:rPr>
              <a:t>on child sexual abuse</a:t>
            </a:r>
          </a:p>
        </p:txBody>
      </p:sp>
      <p:pic>
        <p:nvPicPr>
          <p:cNvPr id="16" name="Picture 15">
            <a:extLst>
              <a:ext uri="{FF2B5EF4-FFF2-40B4-BE49-F238E27FC236}">
                <a16:creationId xmlns:a16="http://schemas.microsoft.com/office/drawing/2014/main" id="{F569A3B6-600E-9C42-B64D-105F53397A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32000" y="4019239"/>
            <a:ext cx="5760000" cy="2814799"/>
          </a:xfrm>
          <a:prstGeom prst="rect">
            <a:avLst/>
          </a:prstGeom>
        </p:spPr>
      </p:pic>
    </p:spTree>
    <p:extLst>
      <p:ext uri="{BB962C8B-B14F-4D97-AF65-F5344CB8AC3E}">
        <p14:creationId xmlns:p14="http://schemas.microsoft.com/office/powerpoint/2010/main" val="4010382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plus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461477"/>
            <a:ext cx="5181600" cy="4351339"/>
          </a:xfrm>
        </p:spPr>
        <p:txBody>
          <a:bodyPr>
            <a:normAutofit/>
          </a:bodyPr>
          <a:lstStyle>
            <a:lvl1pPr>
              <a:defRPr sz="1600"/>
            </a:lvl1pPr>
            <a:lvl2pPr marL="212395" indent="-212395">
              <a:defRPr sz="1600"/>
            </a:lvl2pPr>
            <a:lvl3pPr marL="572386" indent="-212395">
              <a:defRPr sz="1600"/>
            </a:lvl3pPr>
            <a:lvl4pPr marL="932377" indent="-212395">
              <a:defRPr sz="1600"/>
            </a:lvl4pPr>
            <a:lvl5pPr marL="1292368" indent="-212395">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10" name="TextBox 9">
            <a:extLst>
              <a:ext uri="{FF2B5EF4-FFF2-40B4-BE49-F238E27FC236}">
                <a16:creationId xmlns:a16="http://schemas.microsoft.com/office/drawing/2014/main" id="{3D0203ED-4535-8D48-8BF1-BD081B081106}"/>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
        <p:nvSpPr>
          <p:cNvPr id="12" name="Picture Placeholder 11">
            <a:extLst>
              <a:ext uri="{FF2B5EF4-FFF2-40B4-BE49-F238E27FC236}">
                <a16:creationId xmlns:a16="http://schemas.microsoft.com/office/drawing/2014/main" id="{20C87A7F-1995-784B-8073-50A91DE6CFEF}"/>
              </a:ext>
            </a:extLst>
          </p:cNvPr>
          <p:cNvSpPr>
            <a:spLocks noGrp="1"/>
          </p:cNvSpPr>
          <p:nvPr>
            <p:ph type="pic" sz="quarter" idx="13"/>
          </p:nvPr>
        </p:nvSpPr>
        <p:spPr>
          <a:xfrm>
            <a:off x="6172200" y="1529211"/>
            <a:ext cx="5181600" cy="3888000"/>
          </a:xfrm>
        </p:spPr>
        <p:txBody>
          <a:bodyPr/>
          <a:lstStyle/>
          <a:p>
            <a:r>
              <a:rPr lang="en-US"/>
              <a:t>Click icon to add picture</a:t>
            </a:r>
            <a:endParaRPr lang="en-US" dirty="0"/>
          </a:p>
        </p:txBody>
      </p:sp>
      <p:sp>
        <p:nvSpPr>
          <p:cNvPr id="8" name="TextBox 7">
            <a:extLst>
              <a:ext uri="{FF2B5EF4-FFF2-40B4-BE49-F238E27FC236}">
                <a16:creationId xmlns:a16="http://schemas.microsoft.com/office/drawing/2014/main" id="{8BD648E6-6016-BC43-8CA3-C328B5FF1A07}"/>
              </a:ext>
            </a:extLst>
          </p:cNvPr>
          <p:cNvSpPr txBox="1"/>
          <p:nvPr userDrawn="1"/>
        </p:nvSpPr>
        <p:spPr>
          <a:xfrm>
            <a:off x="838207" y="6229323"/>
            <a:ext cx="2178804" cy="43088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Tree>
    <p:extLst>
      <p:ext uri="{BB962C8B-B14F-4D97-AF65-F5344CB8AC3E}">
        <p14:creationId xmlns:p14="http://schemas.microsoft.com/office/powerpoint/2010/main" val="4016583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18599"/>
            <a:ext cx="10197123" cy="853711"/>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461478"/>
            <a:ext cx="10515600" cy="47154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160371" y="318599"/>
            <a:ext cx="620671" cy="322263"/>
          </a:xfrm>
          <a:prstGeom prst="rect">
            <a:avLst/>
          </a:prstGeom>
        </p:spPr>
        <p:txBody>
          <a:bodyPr vert="horz" lIns="91440" tIns="45720" rIns="91440" bIns="45720" rtlCol="0" anchor="t"/>
          <a:lstStyle>
            <a:lvl1pPr algn="r">
              <a:defRPr sz="1000" b="1">
                <a:solidFill>
                  <a:schemeClr val="tx1"/>
                </a:solidFill>
              </a:defRPr>
            </a:lvl1pPr>
          </a:lstStyle>
          <a:p>
            <a:fld id="{5512AD5A-2C28-1D42-B971-4292A709C8F6}" type="slidenum">
              <a:rPr lang="en-US" smtClean="0"/>
              <a:pPr/>
              <a:t>‹#›</a:t>
            </a:fld>
            <a:endParaRPr lang="en-US" dirty="0"/>
          </a:p>
        </p:txBody>
      </p:sp>
    </p:spTree>
    <p:extLst>
      <p:ext uri="{BB962C8B-B14F-4D97-AF65-F5344CB8AC3E}">
        <p14:creationId xmlns:p14="http://schemas.microsoft.com/office/powerpoint/2010/main" val="320017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hdr="0" ftr="0" dt="0"/>
  <p:txStyles>
    <p:titleStyle>
      <a:lvl1pPr marL="0" indent="0" algn="l" defTabSz="914377" rtl="0" eaLnBrk="1" latinLnBrk="0" hangingPunct="1">
        <a:lnSpc>
          <a:spcPct val="90000"/>
        </a:lnSpc>
        <a:spcBef>
          <a:spcPct val="0"/>
        </a:spcBef>
        <a:buFont typeface="+mj-lt"/>
        <a:buNone/>
        <a:defRPr sz="2800" kern="1200">
          <a:solidFill>
            <a:schemeClr val="tx2"/>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284393" indent="-284393"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644384" indent="-284393"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004375" indent="-284393"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64366" indent="-284393"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2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28.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1.svg"/><Relationship Id="rId11" Type="http://schemas.openxmlformats.org/officeDocument/2006/relationships/image" Target="../media/image35.png"/><Relationship Id="rId5" Type="http://schemas.openxmlformats.org/officeDocument/2006/relationships/image" Target="../media/image30.png"/><Relationship Id="rId10" Type="http://schemas.microsoft.com/office/2007/relationships/hdphoto" Target="../media/hdphoto1.wdp"/><Relationship Id="rId4" Type="http://schemas.openxmlformats.org/officeDocument/2006/relationships/image" Target="../media/image29.svg"/><Relationship Id="rId9"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14.xml"/><Relationship Id="rId5" Type="http://schemas.openxmlformats.org/officeDocument/2006/relationships/hyperlink" Target="https://troubled-desire.com/en/" TargetMode="External"/><Relationship Id="rId4" Type="http://schemas.openxmlformats.org/officeDocument/2006/relationships/hyperlink" Target="https://www.youtube.com/watch?v=vSvrDjOh2dc" TargetMode="External"/></Relationships>
</file>

<file path=ppt/slides/_rels/slide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vSvrDjOh2dc?feature=oembed" TargetMode="Externa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hyperlink" Target="https://www.csacentre.org.uk/get-support/"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51.xml.rels><?xml version="1.0" encoding="UTF-8" standalone="yes"?>
<Relationships xmlns="http://schemas.openxmlformats.org/package/2006/relationships"><Relationship Id="rId2" Type="http://schemas.openxmlformats.org/officeDocument/2006/relationships/hyperlink" Target="mailto:info@csacentre.org.uk" TargetMode="Externa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15.xml"/><Relationship Id="rId4" Type="http://schemas.openxmlformats.org/officeDocument/2006/relationships/hyperlink" Target="mailto:plp@csacentre.org.u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ck3uOCyWB50?feature=oembed" TargetMode="Externa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3CF32-BE7B-2D40-872A-8AEA4700C4C0}"/>
              </a:ext>
            </a:extLst>
          </p:cNvPr>
          <p:cNvSpPr>
            <a:spLocks noGrp="1"/>
          </p:cNvSpPr>
          <p:nvPr>
            <p:ph type="ctrTitle"/>
          </p:nvPr>
        </p:nvSpPr>
        <p:spPr/>
        <p:txBody>
          <a:bodyPr/>
          <a:lstStyle/>
          <a:p>
            <a:r>
              <a:rPr lang="en-GB" dirty="0"/>
              <a:t>Adult males who sexually abuse – child sexual abuse in the family context</a:t>
            </a:r>
            <a:endParaRPr lang="en-US" b="1" dirty="0"/>
          </a:p>
        </p:txBody>
      </p:sp>
      <p:sp>
        <p:nvSpPr>
          <p:cNvPr id="3" name="Subtitle 2">
            <a:extLst>
              <a:ext uri="{FF2B5EF4-FFF2-40B4-BE49-F238E27FC236}">
                <a16:creationId xmlns:a16="http://schemas.microsoft.com/office/drawing/2014/main" id="{499BAA49-D8ED-D04E-8BE5-E2BF51B6D493}"/>
              </a:ext>
            </a:extLst>
          </p:cNvPr>
          <p:cNvSpPr>
            <a:spLocks noGrp="1"/>
          </p:cNvSpPr>
          <p:nvPr>
            <p:ph type="subTitle" idx="1"/>
          </p:nvPr>
        </p:nvSpPr>
        <p:spPr/>
        <p:txBody>
          <a:bodyPr/>
          <a:lstStyle/>
          <a:p>
            <a:r>
              <a:rPr lang="en-GB" dirty="0"/>
              <a:t>Session four</a:t>
            </a:r>
            <a:endParaRPr lang="en-US" dirty="0"/>
          </a:p>
        </p:txBody>
      </p:sp>
      <p:sp>
        <p:nvSpPr>
          <p:cNvPr id="7" name="Date Placeholder 6">
            <a:extLst>
              <a:ext uri="{FF2B5EF4-FFF2-40B4-BE49-F238E27FC236}">
                <a16:creationId xmlns:a16="http://schemas.microsoft.com/office/drawing/2014/main" id="{3389C038-F94C-074C-8FCB-96F6F45A4807}"/>
              </a:ext>
            </a:extLst>
          </p:cNvPr>
          <p:cNvSpPr>
            <a:spLocks noGrp="1"/>
          </p:cNvSpPr>
          <p:nvPr>
            <p:ph type="dt" sz="half" idx="10"/>
          </p:nvPr>
        </p:nvSpPr>
        <p:spPr/>
        <p:txBody>
          <a:bodyPr/>
          <a:lstStyle/>
          <a:p>
            <a:pPr defTabSz="1219170"/>
            <a:fld id="{1F5F35D4-887D-2443-9822-009992A584FF}" type="datetime4">
              <a:rPr lang="en-GB" sz="2400">
                <a:solidFill>
                  <a:srgbClr val="702474"/>
                </a:solidFill>
                <a:latin typeface="Arial" panose="020B0604020202020204"/>
              </a:rPr>
              <a:pPr defTabSz="1219170"/>
              <a:t>23 December 2025</a:t>
            </a:fld>
            <a:endParaRPr lang="en-US" sz="2400" dirty="0">
              <a:solidFill>
                <a:srgbClr val="702474"/>
              </a:solidFill>
              <a:latin typeface="Arial" panose="020B0604020202020204"/>
            </a:endParaRPr>
          </a:p>
        </p:txBody>
      </p:sp>
      <p:sp>
        <p:nvSpPr>
          <p:cNvPr id="6" name="Slide Number Placeholder 5">
            <a:extLst>
              <a:ext uri="{FF2B5EF4-FFF2-40B4-BE49-F238E27FC236}">
                <a16:creationId xmlns:a16="http://schemas.microsoft.com/office/drawing/2014/main" id="{D651FFEA-90BC-1546-94F4-FFCD3CA78789}"/>
              </a:ext>
            </a:extLst>
          </p:cNvPr>
          <p:cNvSpPr>
            <a:spLocks noGrp="1"/>
          </p:cNvSpPr>
          <p:nvPr>
            <p:ph type="sldNum" sz="quarter" idx="12"/>
          </p:nvPr>
        </p:nvSpPr>
        <p:spPr/>
        <p:txBody>
          <a:bodyPr/>
          <a:lstStyle/>
          <a:p>
            <a:pPr defTabSz="1219170"/>
            <a:fld id="{5512AD5A-2C28-1D42-B971-4292A709C8F6}" type="slidenum">
              <a:rPr lang="en-US">
                <a:solidFill>
                  <a:srgbClr val="555859"/>
                </a:solidFill>
                <a:latin typeface="Arial" panose="020B0604020202020204"/>
              </a:rPr>
              <a:pPr defTabSz="1219170"/>
              <a:t>1</a:t>
            </a:fld>
            <a:endParaRPr lang="en-US">
              <a:solidFill>
                <a:srgbClr val="555859"/>
              </a:solidFill>
              <a:latin typeface="Arial" panose="020B0604020202020204"/>
            </a:endParaRPr>
          </a:p>
        </p:txBody>
      </p:sp>
    </p:spTree>
    <p:extLst>
      <p:ext uri="{BB962C8B-B14F-4D97-AF65-F5344CB8AC3E}">
        <p14:creationId xmlns:p14="http://schemas.microsoft.com/office/powerpoint/2010/main" val="3630073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8E27B-4F7B-ABA3-3B73-B2D827A501E4}"/>
              </a:ext>
            </a:extLst>
          </p:cNvPr>
          <p:cNvSpPr>
            <a:spLocks noGrp="1"/>
          </p:cNvSpPr>
          <p:nvPr>
            <p:ph type="title"/>
          </p:nvPr>
        </p:nvSpPr>
        <p:spPr/>
        <p:txBody>
          <a:bodyPr>
            <a:normAutofit fontScale="90000"/>
          </a:bodyPr>
          <a:lstStyle/>
          <a:p>
            <a:r>
              <a:rPr lang="en-GB" sz="3067" b="1" dirty="0"/>
              <a:t>Men who sexually offend </a:t>
            </a:r>
            <a:br>
              <a:rPr lang="en-GB" b="1" dirty="0"/>
            </a:br>
            <a:r>
              <a:rPr lang="en-GB" sz="2667" dirty="0"/>
              <a:t>What we currently know</a:t>
            </a:r>
            <a:endParaRPr lang="en-GB" dirty="0">
              <a:solidFill>
                <a:schemeClr val="accent3"/>
              </a:solidFill>
            </a:endParaRPr>
          </a:p>
        </p:txBody>
      </p:sp>
      <p:graphicFrame>
        <p:nvGraphicFramePr>
          <p:cNvPr id="5" name="Content Placeholder 4">
            <a:extLst>
              <a:ext uri="{FF2B5EF4-FFF2-40B4-BE49-F238E27FC236}">
                <a16:creationId xmlns:a16="http://schemas.microsoft.com/office/drawing/2014/main" id="{B87A8EEA-C65E-4778-6D33-498CE8B031C9}"/>
              </a:ext>
            </a:extLst>
          </p:cNvPr>
          <p:cNvGraphicFramePr>
            <a:graphicFrameLocks noGrp="1"/>
          </p:cNvGraphicFramePr>
          <p:nvPr>
            <p:ph idx="1"/>
          </p:nvPr>
        </p:nvGraphicFramePr>
        <p:xfrm>
          <a:off x="1328109" y="1471763"/>
          <a:ext cx="9535783" cy="4715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B31475BB-43C2-1FA5-5D1B-FA9A4CEBE0E3}"/>
              </a:ext>
            </a:extLst>
          </p:cNvPr>
          <p:cNvSpPr>
            <a:spLocks noGrp="1"/>
          </p:cNvSpPr>
          <p:nvPr>
            <p:ph type="sldNum" sz="quarter" idx="12"/>
          </p:nvPr>
        </p:nvSpPr>
        <p:spPr/>
        <p:txBody>
          <a:bodyPr/>
          <a:lstStyle/>
          <a:p>
            <a:pPr defTabSz="1219170"/>
            <a:fld id="{5512AD5A-2C28-1D42-B971-4292A709C8F6}" type="slidenum">
              <a:rPr lang="en-US">
                <a:solidFill>
                  <a:srgbClr val="555859"/>
                </a:solidFill>
                <a:latin typeface="Arial" panose="020B0604020202020204"/>
              </a:rPr>
              <a:pPr defTabSz="1219170"/>
              <a:t>10</a:t>
            </a:fld>
            <a:endParaRPr lang="en-US" dirty="0">
              <a:solidFill>
                <a:srgbClr val="555859"/>
              </a:solidFill>
              <a:latin typeface="Arial" panose="020B0604020202020204"/>
            </a:endParaRPr>
          </a:p>
        </p:txBody>
      </p:sp>
    </p:spTree>
    <p:extLst>
      <p:ext uri="{BB962C8B-B14F-4D97-AF65-F5344CB8AC3E}">
        <p14:creationId xmlns:p14="http://schemas.microsoft.com/office/powerpoint/2010/main" val="2785477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7767B-25F0-11E2-FC60-28F7F8FEF280}"/>
              </a:ext>
            </a:extLst>
          </p:cNvPr>
          <p:cNvSpPr>
            <a:spLocks noGrp="1"/>
          </p:cNvSpPr>
          <p:nvPr>
            <p:ph type="title"/>
          </p:nvPr>
        </p:nvSpPr>
        <p:spPr>
          <a:xfrm>
            <a:off x="831851" y="2080277"/>
            <a:ext cx="10515600" cy="1611308"/>
          </a:xfrm>
        </p:spPr>
        <p:txBody>
          <a:bodyPr>
            <a:normAutofit fontScale="90000"/>
          </a:bodyPr>
          <a:lstStyle/>
          <a:p>
            <a:br>
              <a:rPr lang="en-GB" sz="5333" dirty="0"/>
            </a:br>
            <a:r>
              <a:rPr lang="en-GB" sz="4800" i="1" dirty="0"/>
              <a:t>“The most striking characteristic of sex offenders* is their apparent normality”</a:t>
            </a:r>
            <a:endParaRPr lang="en-GB" dirty="0"/>
          </a:p>
        </p:txBody>
      </p:sp>
      <p:sp>
        <p:nvSpPr>
          <p:cNvPr id="3" name="Text Placeholder 2">
            <a:extLst>
              <a:ext uri="{FF2B5EF4-FFF2-40B4-BE49-F238E27FC236}">
                <a16:creationId xmlns:a16="http://schemas.microsoft.com/office/drawing/2014/main" id="{601317BA-E4B8-AF79-83F0-A67A205A77A2}"/>
              </a:ext>
            </a:extLst>
          </p:cNvPr>
          <p:cNvSpPr>
            <a:spLocks noGrp="1"/>
          </p:cNvSpPr>
          <p:nvPr>
            <p:ph type="body" idx="1"/>
          </p:nvPr>
        </p:nvSpPr>
        <p:spPr>
          <a:xfrm>
            <a:off x="831851" y="3718572"/>
            <a:ext cx="10515600" cy="1500187"/>
          </a:xfrm>
        </p:spPr>
        <p:txBody>
          <a:bodyPr/>
          <a:lstStyle/>
          <a:p>
            <a:r>
              <a:rPr lang="en-GB" dirty="0"/>
              <a:t>(Herman, 1990)</a:t>
            </a:r>
          </a:p>
        </p:txBody>
      </p:sp>
      <p:sp>
        <p:nvSpPr>
          <p:cNvPr id="4" name="Slide Number Placeholder 3">
            <a:extLst>
              <a:ext uri="{FF2B5EF4-FFF2-40B4-BE49-F238E27FC236}">
                <a16:creationId xmlns:a16="http://schemas.microsoft.com/office/drawing/2014/main" id="{4DDD9BEE-8EC8-D438-8CA6-9560842E84B2}"/>
              </a:ext>
            </a:extLst>
          </p:cNvPr>
          <p:cNvSpPr>
            <a:spLocks noGrp="1"/>
          </p:cNvSpPr>
          <p:nvPr>
            <p:ph type="sldNum" sz="quarter" idx="12"/>
          </p:nvPr>
        </p:nvSpPr>
        <p:spPr/>
        <p:txBody>
          <a:bodyPr/>
          <a:lstStyle/>
          <a:p>
            <a:pPr defTabSz="1219170"/>
            <a:fld id="{5512AD5A-2C28-1D42-B971-4292A709C8F6}" type="slidenum">
              <a:rPr lang="en-US">
                <a:solidFill>
                  <a:srgbClr val="FFFFFF"/>
                </a:solidFill>
                <a:latin typeface="Arial" panose="020B0604020202020204"/>
              </a:rPr>
              <a:pPr defTabSz="1219170"/>
              <a:t>11</a:t>
            </a:fld>
            <a:endParaRPr lang="en-US" dirty="0">
              <a:solidFill>
                <a:srgbClr val="FFFFFF"/>
              </a:solidFill>
              <a:latin typeface="Arial" panose="020B0604020202020204"/>
            </a:endParaRPr>
          </a:p>
        </p:txBody>
      </p:sp>
      <p:sp>
        <p:nvSpPr>
          <p:cNvPr id="6" name="TextBox 5">
            <a:extLst>
              <a:ext uri="{FF2B5EF4-FFF2-40B4-BE49-F238E27FC236}">
                <a16:creationId xmlns:a16="http://schemas.microsoft.com/office/drawing/2014/main" id="{F937047E-B05C-95E2-AB80-E2ED7CD8314C}"/>
              </a:ext>
            </a:extLst>
          </p:cNvPr>
          <p:cNvSpPr txBox="1"/>
          <p:nvPr/>
        </p:nvSpPr>
        <p:spPr>
          <a:xfrm>
            <a:off x="952337" y="5378116"/>
            <a:ext cx="6096000" cy="420564"/>
          </a:xfrm>
          <a:prstGeom prst="rect">
            <a:avLst/>
          </a:prstGeom>
          <a:noFill/>
        </p:spPr>
        <p:txBody>
          <a:bodyPr wrap="square">
            <a:spAutoFit/>
          </a:bodyPr>
          <a:lstStyle/>
          <a:p>
            <a:pPr defTabSz="1219170"/>
            <a:r>
              <a:rPr lang="en-GB" sz="2133" i="1" dirty="0">
                <a:solidFill>
                  <a:srgbClr val="FFFFFF"/>
                </a:solidFill>
                <a:latin typeface="Arial" panose="020B0604020202020204"/>
              </a:rPr>
              <a:t>* A note on language</a:t>
            </a:r>
          </a:p>
        </p:txBody>
      </p:sp>
    </p:spTree>
    <p:extLst>
      <p:ext uri="{BB962C8B-B14F-4D97-AF65-F5344CB8AC3E}">
        <p14:creationId xmlns:p14="http://schemas.microsoft.com/office/powerpoint/2010/main" val="2676358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6C7CE-8DCD-F278-2220-7FEC7FE0CF32}"/>
              </a:ext>
            </a:extLst>
          </p:cNvPr>
          <p:cNvSpPr>
            <a:spLocks noGrp="1"/>
          </p:cNvSpPr>
          <p:nvPr>
            <p:ph type="title"/>
          </p:nvPr>
        </p:nvSpPr>
        <p:spPr>
          <a:xfrm>
            <a:off x="838201" y="318599"/>
            <a:ext cx="10197123" cy="853711"/>
          </a:xfrm>
        </p:spPr>
        <p:txBody>
          <a:bodyPr anchor="t">
            <a:normAutofit/>
          </a:bodyPr>
          <a:lstStyle/>
          <a:p>
            <a:r>
              <a:rPr lang="en-GB" b="1" dirty="0"/>
              <a:t>Likelihood of reoffending </a:t>
            </a:r>
          </a:p>
        </p:txBody>
      </p:sp>
      <p:pic>
        <p:nvPicPr>
          <p:cNvPr id="11" name="Content Placeholder 10" descr="Signpost outline">
            <a:extLst>
              <a:ext uri="{FF2B5EF4-FFF2-40B4-BE49-F238E27FC236}">
                <a16:creationId xmlns:a16="http://schemas.microsoft.com/office/drawing/2014/main" id="{A9F05A3B-EA89-744D-CC77-674B86A4B6D0}"/>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838201" y="1461478"/>
            <a:ext cx="9301841" cy="4715487"/>
          </a:xfrm>
        </p:spPr>
      </p:pic>
      <p:sp>
        <p:nvSpPr>
          <p:cNvPr id="4" name="Slide Number Placeholder 3">
            <a:extLst>
              <a:ext uri="{FF2B5EF4-FFF2-40B4-BE49-F238E27FC236}">
                <a16:creationId xmlns:a16="http://schemas.microsoft.com/office/drawing/2014/main" id="{5105AC8C-C8DF-5139-FECC-5BF3F0B251BF}"/>
              </a:ext>
            </a:extLst>
          </p:cNvPr>
          <p:cNvSpPr>
            <a:spLocks noGrp="1"/>
          </p:cNvSpPr>
          <p:nvPr>
            <p:ph type="sldNum" sz="quarter" idx="12"/>
          </p:nvPr>
        </p:nvSpPr>
        <p:spPr>
          <a:xfrm>
            <a:off x="11160371" y="318599"/>
            <a:ext cx="620671" cy="322263"/>
          </a:xfrm>
        </p:spPr>
        <p:txBody>
          <a:bodyPr anchor="t">
            <a:normAutofit/>
          </a:bodyPr>
          <a:lstStyle/>
          <a:p>
            <a:pPr defTabSz="1219170">
              <a:spcAft>
                <a:spcPts val="800"/>
              </a:spcAft>
            </a:pPr>
            <a:fld id="{5512AD5A-2C28-1D42-B971-4292A709C8F6}" type="slidenum">
              <a:rPr lang="en-US"/>
              <a:pPr defTabSz="1219170">
                <a:spcAft>
                  <a:spcPts val="800"/>
                </a:spcAft>
              </a:pPr>
              <a:t>12</a:t>
            </a:fld>
            <a:endParaRPr lang="en-US"/>
          </a:p>
        </p:txBody>
      </p:sp>
      <p:sp>
        <p:nvSpPr>
          <p:cNvPr id="12" name="TextBox 11">
            <a:extLst>
              <a:ext uri="{FF2B5EF4-FFF2-40B4-BE49-F238E27FC236}">
                <a16:creationId xmlns:a16="http://schemas.microsoft.com/office/drawing/2014/main" id="{CF3087C0-948A-3DCA-C79B-88D81B822F48}"/>
              </a:ext>
            </a:extLst>
          </p:cNvPr>
          <p:cNvSpPr txBox="1"/>
          <p:nvPr/>
        </p:nvSpPr>
        <p:spPr>
          <a:xfrm>
            <a:off x="3069771" y="2808514"/>
            <a:ext cx="2204358" cy="461665"/>
          </a:xfrm>
          <a:prstGeom prst="rect">
            <a:avLst/>
          </a:prstGeom>
          <a:noFill/>
        </p:spPr>
        <p:txBody>
          <a:bodyPr wrap="square" rtlCol="0">
            <a:spAutoFit/>
          </a:bodyPr>
          <a:lstStyle/>
          <a:p>
            <a:r>
              <a:rPr lang="en-GB" sz="2400" b="1" dirty="0" err="1">
                <a:solidFill>
                  <a:schemeClr val="tx2"/>
                </a:solidFill>
              </a:rPr>
              <a:t>Recidivsm</a:t>
            </a:r>
            <a:endParaRPr lang="en-GB" sz="2400" b="1" dirty="0">
              <a:solidFill>
                <a:schemeClr val="tx2"/>
              </a:solidFill>
            </a:endParaRPr>
          </a:p>
        </p:txBody>
      </p:sp>
      <p:sp>
        <p:nvSpPr>
          <p:cNvPr id="13" name="TextBox 12">
            <a:extLst>
              <a:ext uri="{FF2B5EF4-FFF2-40B4-BE49-F238E27FC236}">
                <a16:creationId xmlns:a16="http://schemas.microsoft.com/office/drawing/2014/main" id="{46E82FA9-A747-BFF2-AE8B-05F55CEEFAA3}"/>
              </a:ext>
            </a:extLst>
          </p:cNvPr>
          <p:cNvSpPr txBox="1"/>
          <p:nvPr/>
        </p:nvSpPr>
        <p:spPr>
          <a:xfrm>
            <a:off x="5747657" y="4016829"/>
            <a:ext cx="2237014" cy="461665"/>
          </a:xfrm>
          <a:prstGeom prst="rect">
            <a:avLst/>
          </a:prstGeom>
          <a:noFill/>
        </p:spPr>
        <p:txBody>
          <a:bodyPr wrap="square" rtlCol="0">
            <a:spAutoFit/>
          </a:bodyPr>
          <a:lstStyle/>
          <a:p>
            <a:r>
              <a:rPr lang="en-GB" sz="2400" b="1" dirty="0">
                <a:solidFill>
                  <a:schemeClr val="tx2"/>
                </a:solidFill>
              </a:rPr>
              <a:t>Rehabilitation</a:t>
            </a:r>
          </a:p>
        </p:txBody>
      </p:sp>
    </p:spTree>
    <p:extLst>
      <p:ext uri="{BB962C8B-B14F-4D97-AF65-F5344CB8AC3E}">
        <p14:creationId xmlns:p14="http://schemas.microsoft.com/office/powerpoint/2010/main" val="2745551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D2B02-CDE2-8E50-5B18-13370ABF8648}"/>
              </a:ext>
            </a:extLst>
          </p:cNvPr>
          <p:cNvSpPr>
            <a:spLocks noGrp="1"/>
          </p:cNvSpPr>
          <p:nvPr>
            <p:ph type="title"/>
          </p:nvPr>
        </p:nvSpPr>
        <p:spPr>
          <a:xfrm>
            <a:off x="831851" y="1882291"/>
            <a:ext cx="10515600" cy="1611308"/>
          </a:xfrm>
        </p:spPr>
        <p:txBody>
          <a:bodyPr anchor="b">
            <a:normAutofit/>
          </a:bodyPr>
          <a:lstStyle/>
          <a:p>
            <a:r>
              <a:rPr lang="en-GB" b="1" dirty="0"/>
              <a:t>Pathways into offending </a:t>
            </a:r>
          </a:p>
        </p:txBody>
      </p:sp>
      <p:sp>
        <p:nvSpPr>
          <p:cNvPr id="9" name="Text Placeholder 2">
            <a:extLst>
              <a:ext uri="{FF2B5EF4-FFF2-40B4-BE49-F238E27FC236}">
                <a16:creationId xmlns:a16="http://schemas.microsoft.com/office/drawing/2014/main" id="{08E21436-CCC4-88D8-75A2-86B252825D61}"/>
              </a:ext>
            </a:extLst>
          </p:cNvPr>
          <p:cNvSpPr>
            <a:spLocks noGrp="1"/>
          </p:cNvSpPr>
          <p:nvPr>
            <p:ph type="body" idx="1"/>
          </p:nvPr>
        </p:nvSpPr>
        <p:spPr>
          <a:xfrm>
            <a:off x="831851" y="3520587"/>
            <a:ext cx="10515600" cy="1500187"/>
          </a:xfrm>
        </p:spPr>
        <p:txBody>
          <a:bodyPr/>
          <a:lstStyle/>
          <a:p>
            <a:endParaRPr lang="en-US"/>
          </a:p>
        </p:txBody>
      </p:sp>
      <p:sp>
        <p:nvSpPr>
          <p:cNvPr id="4" name="Slide Number Placeholder 3">
            <a:extLst>
              <a:ext uri="{FF2B5EF4-FFF2-40B4-BE49-F238E27FC236}">
                <a16:creationId xmlns:a16="http://schemas.microsoft.com/office/drawing/2014/main" id="{FF3C24FA-E43E-E1D9-D7A7-85890F75B65A}"/>
              </a:ext>
            </a:extLst>
          </p:cNvPr>
          <p:cNvSpPr>
            <a:spLocks noGrp="1"/>
          </p:cNvSpPr>
          <p:nvPr>
            <p:ph type="sldNum" sz="quarter" idx="12"/>
          </p:nvPr>
        </p:nvSpPr>
        <p:spPr>
          <a:xfrm>
            <a:off x="11160371" y="318599"/>
            <a:ext cx="620671" cy="322263"/>
          </a:xfrm>
        </p:spPr>
        <p:txBody>
          <a:bodyPr anchor="t">
            <a:normAutofit/>
          </a:bodyPr>
          <a:lstStyle/>
          <a:p>
            <a:pPr defTabSz="1219170">
              <a:spcAft>
                <a:spcPts val="800"/>
              </a:spcAft>
            </a:pPr>
            <a:fld id="{5512AD5A-2C28-1D42-B971-4292A709C8F6}" type="slidenum">
              <a:rPr lang="en-US">
                <a:solidFill>
                  <a:srgbClr val="FFFFFF"/>
                </a:solidFill>
                <a:latin typeface="Arial" panose="020B0604020202020204"/>
              </a:rPr>
              <a:pPr defTabSz="1219170">
                <a:spcAft>
                  <a:spcPts val="800"/>
                </a:spcAft>
              </a:pPr>
              <a:t>13</a:t>
            </a:fld>
            <a:endParaRPr lang="en-US">
              <a:solidFill>
                <a:srgbClr val="FFFFFF"/>
              </a:solidFill>
              <a:latin typeface="Arial" panose="020B0604020202020204"/>
            </a:endParaRPr>
          </a:p>
        </p:txBody>
      </p:sp>
    </p:spTree>
    <p:extLst>
      <p:ext uri="{BB962C8B-B14F-4D97-AF65-F5344CB8AC3E}">
        <p14:creationId xmlns:p14="http://schemas.microsoft.com/office/powerpoint/2010/main" val="3187742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Business team brainstorming">
            <a:extLst>
              <a:ext uri="{FF2B5EF4-FFF2-40B4-BE49-F238E27FC236}">
                <a16:creationId xmlns:a16="http://schemas.microsoft.com/office/drawing/2014/main" id="{3D885B9A-9A9B-C77F-4CD4-DBB6A0840F2C}"/>
              </a:ext>
            </a:extLst>
          </p:cNvPr>
          <p:cNvPicPr>
            <a:picLocks noGrp="1" noChangeAspect="1"/>
          </p:cNvPicPr>
          <p:nvPr>
            <p:ph sz="half" idx="14"/>
          </p:nvPr>
        </p:nvPicPr>
        <p:blipFill>
          <a:blip r:embed="rId3">
            <a:extLst>
              <a:ext uri="{28A0092B-C50C-407E-A947-70E740481C1C}">
                <a14:useLocalDpi xmlns:a14="http://schemas.microsoft.com/office/drawing/2010/main" val="0"/>
              </a:ext>
            </a:extLst>
          </a:blip>
          <a:stretch>
            <a:fillRect/>
          </a:stretch>
        </p:blipFill>
        <p:spPr>
          <a:xfrm>
            <a:off x="5078801" y="1442309"/>
            <a:ext cx="6702240" cy="4468160"/>
          </a:xfrm>
        </p:spPr>
      </p:pic>
      <p:sp>
        <p:nvSpPr>
          <p:cNvPr id="3" name="Title 2">
            <a:extLst>
              <a:ext uri="{FF2B5EF4-FFF2-40B4-BE49-F238E27FC236}">
                <a16:creationId xmlns:a16="http://schemas.microsoft.com/office/drawing/2014/main" id="{5D1000B7-97C9-0EAB-9422-65299B3E0DB7}"/>
              </a:ext>
            </a:extLst>
          </p:cNvPr>
          <p:cNvSpPr>
            <a:spLocks noGrp="1"/>
          </p:cNvSpPr>
          <p:nvPr>
            <p:ph type="title"/>
          </p:nvPr>
        </p:nvSpPr>
        <p:spPr/>
        <p:txBody>
          <a:bodyPr/>
          <a:lstStyle/>
          <a:p>
            <a:r>
              <a:rPr lang="en-GB" b="1" dirty="0"/>
              <a:t>Group discussion</a:t>
            </a:r>
          </a:p>
        </p:txBody>
      </p:sp>
      <p:sp>
        <p:nvSpPr>
          <p:cNvPr id="4" name="Content Placeholder 3">
            <a:extLst>
              <a:ext uri="{FF2B5EF4-FFF2-40B4-BE49-F238E27FC236}">
                <a16:creationId xmlns:a16="http://schemas.microsoft.com/office/drawing/2014/main" id="{8FF046FA-E811-66C4-260E-C3FE074F1A1A}"/>
              </a:ext>
            </a:extLst>
          </p:cNvPr>
          <p:cNvSpPr>
            <a:spLocks noGrp="1"/>
          </p:cNvSpPr>
          <p:nvPr>
            <p:ph sz="half" idx="1"/>
          </p:nvPr>
        </p:nvSpPr>
        <p:spPr>
          <a:xfrm>
            <a:off x="838202" y="2787301"/>
            <a:ext cx="4152405" cy="4351339"/>
          </a:xfrm>
        </p:spPr>
        <p:txBody>
          <a:bodyPr>
            <a:normAutofit/>
          </a:bodyPr>
          <a:lstStyle/>
          <a:p>
            <a:r>
              <a:rPr lang="en-GB" sz="2667" b="1" dirty="0">
                <a:solidFill>
                  <a:schemeClr val="accent5"/>
                </a:solidFill>
              </a:rPr>
              <a:t>Why is it important to understand </a:t>
            </a:r>
            <a:r>
              <a:rPr lang="en-GB" sz="2667" b="1" i="1" dirty="0">
                <a:solidFill>
                  <a:schemeClr val="accent5"/>
                </a:solidFill>
              </a:rPr>
              <a:t>why</a:t>
            </a:r>
            <a:r>
              <a:rPr lang="en-GB" sz="2667" b="1" dirty="0">
                <a:solidFill>
                  <a:schemeClr val="accent5"/>
                </a:solidFill>
              </a:rPr>
              <a:t> some adults sexually abuse children? </a:t>
            </a:r>
          </a:p>
        </p:txBody>
      </p:sp>
      <p:sp>
        <p:nvSpPr>
          <p:cNvPr id="5" name="Slide Number Placeholder 4">
            <a:extLst>
              <a:ext uri="{FF2B5EF4-FFF2-40B4-BE49-F238E27FC236}">
                <a16:creationId xmlns:a16="http://schemas.microsoft.com/office/drawing/2014/main" id="{4BB13C18-64D5-2002-5978-32F6D01B8931}"/>
              </a:ext>
            </a:extLst>
          </p:cNvPr>
          <p:cNvSpPr>
            <a:spLocks noGrp="1"/>
          </p:cNvSpPr>
          <p:nvPr>
            <p:ph type="sldNum" sz="quarter" idx="12"/>
          </p:nvPr>
        </p:nvSpPr>
        <p:spPr/>
        <p:txBody>
          <a:bodyPr/>
          <a:lstStyle/>
          <a:p>
            <a:pPr defTabSz="1219170"/>
            <a:fld id="{5512AD5A-2C28-1D42-B971-4292A709C8F6}" type="slidenum">
              <a:rPr lang="en-US">
                <a:solidFill>
                  <a:srgbClr val="555859"/>
                </a:solidFill>
                <a:latin typeface="Arial" panose="020B0604020202020204"/>
              </a:rPr>
              <a:pPr defTabSz="1219170"/>
              <a:t>14</a:t>
            </a:fld>
            <a:endParaRPr lang="en-US">
              <a:solidFill>
                <a:srgbClr val="555859"/>
              </a:solidFill>
              <a:latin typeface="Arial" panose="020B0604020202020204"/>
            </a:endParaRPr>
          </a:p>
        </p:txBody>
      </p:sp>
    </p:spTree>
    <p:extLst>
      <p:ext uri="{BB962C8B-B14F-4D97-AF65-F5344CB8AC3E}">
        <p14:creationId xmlns:p14="http://schemas.microsoft.com/office/powerpoint/2010/main" val="734139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normAutofit fontScale="90000"/>
          </a:bodyPr>
          <a:lstStyle/>
          <a:p>
            <a:pPr>
              <a:defRPr/>
            </a:pPr>
            <a:r>
              <a:rPr lang="en-GB" sz="3200" b="1" dirty="0"/>
              <a:t>Why an individual shows sexually abusive behaviour</a:t>
            </a:r>
          </a:p>
        </p:txBody>
      </p:sp>
      <p:sp>
        <p:nvSpPr>
          <p:cNvPr id="34819" name="Rectangle 3"/>
          <p:cNvSpPr>
            <a:spLocks noGrp="1" noChangeArrowheads="1"/>
          </p:cNvSpPr>
          <p:nvPr>
            <p:ph idx="1"/>
          </p:nvPr>
        </p:nvSpPr>
        <p:spPr>
          <a:xfrm>
            <a:off x="838199" y="2676939"/>
            <a:ext cx="10515600" cy="4580136"/>
          </a:xfrm>
        </p:spPr>
        <p:txBody>
          <a:bodyPr>
            <a:normAutofit/>
          </a:bodyPr>
          <a:lstStyle/>
          <a:p>
            <a:pPr eaLnBrk="1" hangingPunct="1">
              <a:lnSpc>
                <a:spcPct val="110000"/>
              </a:lnSpc>
            </a:pPr>
            <a:r>
              <a:rPr lang="en-GB" altLang="en-US" sz="2133" dirty="0"/>
              <a:t>It is important so that:</a:t>
            </a:r>
          </a:p>
          <a:p>
            <a:pPr marL="380990" indent="-380990">
              <a:lnSpc>
                <a:spcPct val="110000"/>
              </a:lnSpc>
              <a:buFont typeface="Arial" panose="020B0604020202020204" pitchFamily="34" charset="0"/>
              <a:buChar char="•"/>
            </a:pPr>
            <a:r>
              <a:rPr lang="en-GB" altLang="en-US" sz="2133" dirty="0"/>
              <a:t>Professionals, those who harm, and non-abusing parent &amp; carers can manage risk</a:t>
            </a:r>
          </a:p>
          <a:p>
            <a:pPr marL="380990" indent="-380990">
              <a:lnSpc>
                <a:spcPct val="110000"/>
              </a:lnSpc>
              <a:buFont typeface="Arial" panose="020B0604020202020204" pitchFamily="34" charset="0"/>
              <a:buChar char="•"/>
            </a:pPr>
            <a:r>
              <a:rPr lang="en-GB" altLang="en-US" sz="2133" dirty="0"/>
              <a:t>To inform the type of intervention that may assist the victim </a:t>
            </a:r>
          </a:p>
          <a:p>
            <a:pPr marL="380990" indent="-380990">
              <a:lnSpc>
                <a:spcPct val="110000"/>
              </a:lnSpc>
              <a:buFont typeface="Arial" panose="020B0604020202020204" pitchFamily="34" charset="0"/>
              <a:buChar char="•"/>
            </a:pPr>
            <a:r>
              <a:rPr lang="en-GB" altLang="en-US" sz="2133" dirty="0"/>
              <a:t>To inform the type of intervention that may assist the person who has harmed</a:t>
            </a:r>
          </a:p>
          <a:p>
            <a:pPr marL="380990" indent="-380990">
              <a:lnSpc>
                <a:spcPct val="110000"/>
              </a:lnSpc>
              <a:buFont typeface="Arial" panose="020B0604020202020204" pitchFamily="34" charset="0"/>
              <a:buChar char="•"/>
            </a:pPr>
            <a:r>
              <a:rPr lang="en-GB" altLang="en-US" sz="2133" dirty="0"/>
              <a:t>To address the changeable factors (e.g. such as difficulty in emotional self-regulation, substance misuse, mental health) that can be addressed to reduce risk</a:t>
            </a:r>
          </a:p>
          <a:p>
            <a:pPr>
              <a:lnSpc>
                <a:spcPct val="110000"/>
              </a:lnSpc>
            </a:pPr>
            <a:endParaRPr lang="en-GB" altLang="en-US" dirty="0"/>
          </a:p>
        </p:txBody>
      </p:sp>
      <p:sp>
        <p:nvSpPr>
          <p:cNvPr id="2" name="Rectangle: Rounded Corners 1">
            <a:extLst>
              <a:ext uri="{FF2B5EF4-FFF2-40B4-BE49-F238E27FC236}">
                <a16:creationId xmlns:a16="http://schemas.microsoft.com/office/drawing/2014/main" id="{ADFD5AF0-25DA-320D-2858-93B334ACB58D}"/>
              </a:ext>
            </a:extLst>
          </p:cNvPr>
          <p:cNvSpPr/>
          <p:nvPr/>
        </p:nvSpPr>
        <p:spPr>
          <a:xfrm>
            <a:off x="838199" y="1172309"/>
            <a:ext cx="10515599" cy="12192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altLang="en-US" sz="2133" b="1" dirty="0">
              <a:solidFill>
                <a:srgbClr val="FFFFFF"/>
              </a:solidFill>
              <a:latin typeface="Arial" panose="020B0604020202020204"/>
            </a:endParaRPr>
          </a:p>
          <a:p>
            <a:pPr algn="ctr" defTabSz="1219170"/>
            <a:r>
              <a:rPr lang="en-GB" altLang="en-US" sz="2133" b="1" dirty="0">
                <a:solidFill>
                  <a:srgbClr val="FFFFFF"/>
                </a:solidFill>
                <a:latin typeface="Arial" panose="020B0604020202020204"/>
              </a:rPr>
              <a:t>Understanding why is not excusing the behaviour and its implications for others</a:t>
            </a:r>
            <a:r>
              <a:rPr lang="en-GB" altLang="en-US" sz="1600" dirty="0">
                <a:solidFill>
                  <a:srgbClr val="304B9A"/>
                </a:solidFill>
                <a:latin typeface="Arial" panose="020B0604020202020204"/>
              </a:rPr>
              <a:t>.</a:t>
            </a:r>
          </a:p>
          <a:p>
            <a:pPr defTabSz="1219170"/>
            <a:endParaRPr lang="en-GB" sz="1600" b="1" dirty="0">
              <a:solidFill>
                <a:srgbClr val="FFFFFF"/>
              </a:solidFill>
              <a:latin typeface="Arial" panose="020B0604020202020204"/>
            </a:endParaRPr>
          </a:p>
        </p:txBody>
      </p:sp>
    </p:spTree>
    <p:extLst>
      <p:ext uri="{BB962C8B-B14F-4D97-AF65-F5344CB8AC3E}">
        <p14:creationId xmlns:p14="http://schemas.microsoft.com/office/powerpoint/2010/main" val="52426175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ECE66-5DB7-0059-F1DB-2DA6BB1878E4}"/>
              </a:ext>
            </a:extLst>
          </p:cNvPr>
          <p:cNvSpPr>
            <a:spLocks noGrp="1"/>
          </p:cNvSpPr>
          <p:nvPr>
            <p:ph type="title"/>
          </p:nvPr>
        </p:nvSpPr>
        <p:spPr>
          <a:xfrm>
            <a:off x="838201" y="318599"/>
            <a:ext cx="10197123" cy="853711"/>
          </a:xfrm>
        </p:spPr>
        <p:txBody>
          <a:bodyPr anchor="t">
            <a:normAutofit/>
          </a:bodyPr>
          <a:lstStyle/>
          <a:p>
            <a:r>
              <a:rPr lang="en-GB" b="1" dirty="0"/>
              <a:t>Theoretical approaches </a:t>
            </a:r>
          </a:p>
        </p:txBody>
      </p:sp>
      <p:sp>
        <p:nvSpPr>
          <p:cNvPr id="4" name="Slide Number Placeholder 3">
            <a:extLst>
              <a:ext uri="{FF2B5EF4-FFF2-40B4-BE49-F238E27FC236}">
                <a16:creationId xmlns:a16="http://schemas.microsoft.com/office/drawing/2014/main" id="{0358F046-07C8-2D9D-83D5-E597CD177C89}"/>
              </a:ext>
            </a:extLst>
          </p:cNvPr>
          <p:cNvSpPr>
            <a:spLocks noGrp="1"/>
          </p:cNvSpPr>
          <p:nvPr>
            <p:ph type="sldNum" sz="quarter" idx="12"/>
          </p:nvPr>
        </p:nvSpPr>
        <p:spPr>
          <a:xfrm>
            <a:off x="11160371" y="318599"/>
            <a:ext cx="620671" cy="322263"/>
          </a:xfrm>
        </p:spPr>
        <p:txBody>
          <a:bodyPr anchor="t">
            <a:normAutofit/>
          </a:bodyPr>
          <a:lstStyle/>
          <a:p>
            <a:pPr defTabSz="1219170">
              <a:spcAft>
                <a:spcPts val="800"/>
              </a:spcAft>
            </a:pPr>
            <a:fld id="{5512AD5A-2C28-1D42-B971-4292A709C8F6}" type="slidenum">
              <a:rPr lang="en-US">
                <a:solidFill>
                  <a:srgbClr val="555859"/>
                </a:solidFill>
                <a:latin typeface="Arial" panose="020B0604020202020204"/>
              </a:rPr>
              <a:pPr defTabSz="1219170">
                <a:spcAft>
                  <a:spcPts val="800"/>
                </a:spcAft>
              </a:pPr>
              <a:t>16</a:t>
            </a:fld>
            <a:endParaRPr lang="en-US">
              <a:solidFill>
                <a:srgbClr val="555859"/>
              </a:solidFill>
              <a:latin typeface="Arial" panose="020B0604020202020204"/>
            </a:endParaRPr>
          </a:p>
        </p:txBody>
      </p:sp>
      <p:graphicFrame>
        <p:nvGraphicFramePr>
          <p:cNvPr id="15" name="Content Placeholder 2">
            <a:extLst>
              <a:ext uri="{FF2B5EF4-FFF2-40B4-BE49-F238E27FC236}">
                <a16:creationId xmlns:a16="http://schemas.microsoft.com/office/drawing/2014/main" id="{C325567E-CCAD-CD6D-46C2-0466B8D18FF3}"/>
              </a:ext>
            </a:extLst>
          </p:cNvPr>
          <p:cNvGraphicFramePr>
            <a:graphicFrameLocks noGrp="1"/>
          </p:cNvGraphicFramePr>
          <p:nvPr>
            <p:ph idx="13"/>
          </p:nvPr>
        </p:nvGraphicFramePr>
        <p:xfrm>
          <a:off x="838202" y="1461478"/>
          <a:ext cx="10515599" cy="44877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8094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4664A-A318-1123-96E1-74B152F8D1FF}"/>
              </a:ext>
            </a:extLst>
          </p:cNvPr>
          <p:cNvSpPr>
            <a:spLocks noGrp="1"/>
          </p:cNvSpPr>
          <p:nvPr>
            <p:ph type="title"/>
          </p:nvPr>
        </p:nvSpPr>
        <p:spPr/>
        <p:txBody>
          <a:bodyPr/>
          <a:lstStyle/>
          <a:p>
            <a:r>
              <a:rPr lang="en-GB" b="1" dirty="0"/>
              <a:t>What do (or should!) theoretical approaches consider?</a:t>
            </a:r>
          </a:p>
        </p:txBody>
      </p:sp>
      <p:graphicFrame>
        <p:nvGraphicFramePr>
          <p:cNvPr id="5" name="Content Placeholder 4">
            <a:extLst>
              <a:ext uri="{FF2B5EF4-FFF2-40B4-BE49-F238E27FC236}">
                <a16:creationId xmlns:a16="http://schemas.microsoft.com/office/drawing/2014/main" id="{EFF04CF6-9D7F-105A-2180-00E39B8708C5}"/>
              </a:ext>
            </a:extLst>
          </p:cNvPr>
          <p:cNvGraphicFramePr>
            <a:graphicFrameLocks noGrp="1"/>
          </p:cNvGraphicFramePr>
          <p:nvPr>
            <p:ph idx="1"/>
            <p:extLst>
              <p:ext uri="{D42A27DB-BD31-4B8C-83A1-F6EECF244321}">
                <p14:modId xmlns:p14="http://schemas.microsoft.com/office/powerpoint/2010/main" val="3141881517"/>
              </p:ext>
            </p:extLst>
          </p:nvPr>
        </p:nvGraphicFramePr>
        <p:xfrm>
          <a:off x="838200" y="940526"/>
          <a:ext cx="10515600" cy="5747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7C90FA70-B6A7-F509-7394-53011CC36A6F}"/>
              </a:ext>
            </a:extLst>
          </p:cNvPr>
          <p:cNvSpPr>
            <a:spLocks noGrp="1"/>
          </p:cNvSpPr>
          <p:nvPr>
            <p:ph type="sldNum" sz="quarter" idx="12"/>
          </p:nvPr>
        </p:nvSpPr>
        <p:spPr/>
        <p:txBody>
          <a:bodyPr/>
          <a:lstStyle/>
          <a:p>
            <a:pPr defTabSz="1219170"/>
            <a:fld id="{5512AD5A-2C28-1D42-B971-4292A709C8F6}" type="slidenum">
              <a:rPr lang="en-US">
                <a:solidFill>
                  <a:srgbClr val="555859"/>
                </a:solidFill>
                <a:latin typeface="Arial" panose="020B0604020202020204"/>
              </a:rPr>
              <a:pPr defTabSz="1219170"/>
              <a:t>17</a:t>
            </a:fld>
            <a:endParaRPr lang="en-US" dirty="0">
              <a:solidFill>
                <a:srgbClr val="555859"/>
              </a:solidFill>
              <a:latin typeface="Arial" panose="020B0604020202020204"/>
            </a:endParaRPr>
          </a:p>
        </p:txBody>
      </p:sp>
    </p:spTree>
    <p:extLst>
      <p:ext uri="{BB962C8B-B14F-4D97-AF65-F5344CB8AC3E}">
        <p14:creationId xmlns:p14="http://schemas.microsoft.com/office/powerpoint/2010/main" val="248506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4664A-A318-1123-96E1-74B152F8D1FF}"/>
              </a:ext>
            </a:extLst>
          </p:cNvPr>
          <p:cNvSpPr>
            <a:spLocks noGrp="1"/>
          </p:cNvSpPr>
          <p:nvPr>
            <p:ph type="title"/>
          </p:nvPr>
        </p:nvSpPr>
        <p:spPr/>
        <p:txBody>
          <a:bodyPr/>
          <a:lstStyle/>
          <a:p>
            <a:r>
              <a:rPr lang="en-GB" b="1" dirty="0"/>
              <a:t>For example…</a:t>
            </a:r>
          </a:p>
        </p:txBody>
      </p:sp>
      <p:sp>
        <p:nvSpPr>
          <p:cNvPr id="4" name="Slide Number Placeholder 3">
            <a:extLst>
              <a:ext uri="{FF2B5EF4-FFF2-40B4-BE49-F238E27FC236}">
                <a16:creationId xmlns:a16="http://schemas.microsoft.com/office/drawing/2014/main" id="{7C90FA70-B6A7-F509-7394-53011CC36A6F}"/>
              </a:ext>
            </a:extLst>
          </p:cNvPr>
          <p:cNvSpPr>
            <a:spLocks noGrp="1"/>
          </p:cNvSpPr>
          <p:nvPr>
            <p:ph type="sldNum" sz="quarter" idx="12"/>
          </p:nvPr>
        </p:nvSpPr>
        <p:spPr/>
        <p:txBody>
          <a:bodyPr/>
          <a:lstStyle/>
          <a:p>
            <a:pPr defTabSz="1219170"/>
            <a:fld id="{5512AD5A-2C28-1D42-B971-4292A709C8F6}" type="slidenum">
              <a:rPr lang="en-US">
                <a:solidFill>
                  <a:srgbClr val="555859"/>
                </a:solidFill>
                <a:latin typeface="Arial" panose="020B0604020202020204"/>
              </a:rPr>
              <a:pPr defTabSz="1219170"/>
              <a:t>18</a:t>
            </a:fld>
            <a:endParaRPr lang="en-US" dirty="0">
              <a:solidFill>
                <a:srgbClr val="555859"/>
              </a:solidFill>
              <a:latin typeface="Arial" panose="020B0604020202020204"/>
            </a:endParaRPr>
          </a:p>
        </p:txBody>
      </p:sp>
      <p:graphicFrame>
        <p:nvGraphicFramePr>
          <p:cNvPr id="3" name="Content Placeholder 4">
            <a:extLst>
              <a:ext uri="{FF2B5EF4-FFF2-40B4-BE49-F238E27FC236}">
                <a16:creationId xmlns:a16="http://schemas.microsoft.com/office/drawing/2014/main" id="{55BED17E-E5C6-2B38-5A92-119B749817D8}"/>
              </a:ext>
            </a:extLst>
          </p:cNvPr>
          <p:cNvGraphicFramePr>
            <a:graphicFrameLocks/>
          </p:cNvGraphicFramePr>
          <p:nvPr/>
        </p:nvGraphicFramePr>
        <p:xfrm>
          <a:off x="838201" y="993286"/>
          <a:ext cx="10515600" cy="5747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5792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7B628-C36A-5813-050B-D3F4849713B2}"/>
              </a:ext>
            </a:extLst>
          </p:cNvPr>
          <p:cNvSpPr>
            <a:spLocks noGrp="1"/>
          </p:cNvSpPr>
          <p:nvPr>
            <p:ph type="title"/>
          </p:nvPr>
        </p:nvSpPr>
        <p:spPr>
          <a:xfrm>
            <a:off x="838201" y="318599"/>
            <a:ext cx="10197123" cy="853711"/>
          </a:xfrm>
        </p:spPr>
        <p:txBody>
          <a:bodyPr anchor="t">
            <a:normAutofit/>
          </a:bodyPr>
          <a:lstStyle/>
          <a:p>
            <a:r>
              <a:rPr lang="en-GB" b="1" dirty="0"/>
              <a:t>Summary </a:t>
            </a:r>
          </a:p>
        </p:txBody>
      </p:sp>
      <p:sp>
        <p:nvSpPr>
          <p:cNvPr id="4" name="Slide Number Placeholder 3">
            <a:extLst>
              <a:ext uri="{FF2B5EF4-FFF2-40B4-BE49-F238E27FC236}">
                <a16:creationId xmlns:a16="http://schemas.microsoft.com/office/drawing/2014/main" id="{628C6F93-BF0D-7AEA-1000-AB1C2AAC1A60}"/>
              </a:ext>
            </a:extLst>
          </p:cNvPr>
          <p:cNvSpPr>
            <a:spLocks noGrp="1"/>
          </p:cNvSpPr>
          <p:nvPr>
            <p:ph type="sldNum" sz="quarter" idx="12"/>
          </p:nvPr>
        </p:nvSpPr>
        <p:spPr>
          <a:xfrm>
            <a:off x="11160371" y="318599"/>
            <a:ext cx="620671" cy="322263"/>
          </a:xfrm>
        </p:spPr>
        <p:txBody>
          <a:bodyPr anchor="t">
            <a:normAutofit/>
          </a:bodyPr>
          <a:lstStyle/>
          <a:p>
            <a:pPr defTabSz="1219170">
              <a:spcAft>
                <a:spcPts val="800"/>
              </a:spcAft>
            </a:pPr>
            <a:fld id="{5512AD5A-2C28-1D42-B971-4292A709C8F6}" type="slidenum">
              <a:rPr lang="en-US">
                <a:solidFill>
                  <a:srgbClr val="555859"/>
                </a:solidFill>
                <a:latin typeface="Arial" panose="020B0604020202020204"/>
              </a:rPr>
              <a:pPr defTabSz="1219170">
                <a:spcAft>
                  <a:spcPts val="800"/>
                </a:spcAft>
              </a:pPr>
              <a:t>19</a:t>
            </a:fld>
            <a:endParaRPr lang="en-US">
              <a:solidFill>
                <a:srgbClr val="555859"/>
              </a:solidFill>
              <a:latin typeface="Arial" panose="020B0604020202020204"/>
            </a:endParaRPr>
          </a:p>
        </p:txBody>
      </p:sp>
      <p:graphicFrame>
        <p:nvGraphicFramePr>
          <p:cNvPr id="6" name="Content Placeholder 2">
            <a:extLst>
              <a:ext uri="{FF2B5EF4-FFF2-40B4-BE49-F238E27FC236}">
                <a16:creationId xmlns:a16="http://schemas.microsoft.com/office/drawing/2014/main" id="{C7B49C71-E5E6-0179-E91E-E2141647854D}"/>
              </a:ext>
            </a:extLst>
          </p:cNvPr>
          <p:cNvGraphicFramePr>
            <a:graphicFrameLocks noGrp="1"/>
          </p:cNvGraphicFramePr>
          <p:nvPr>
            <p:ph idx="1"/>
            <p:extLst>
              <p:ext uri="{D42A27DB-BD31-4B8C-83A1-F6EECF244321}">
                <p14:modId xmlns:p14="http://schemas.microsoft.com/office/powerpoint/2010/main" val="2566910038"/>
              </p:ext>
            </p:extLst>
          </p:nvPr>
        </p:nvGraphicFramePr>
        <p:xfrm>
          <a:off x="1117477" y="1502529"/>
          <a:ext cx="9957047" cy="4715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148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AE9F0607-33CB-47B3-8E7C-B3344134EF48}"/>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595628456"/>
              </p:ext>
            </p:extLst>
          </p:nvPr>
        </p:nvGraphicFramePr>
        <p:xfrm>
          <a:off x="838201" y="910728"/>
          <a:ext cx="10515600" cy="54643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24E79AF6-38A7-4D0A-8CA9-A1FA5C74839F}"/>
              </a:ext>
            </a:extLst>
          </p:cNvPr>
          <p:cNvSpPr>
            <a:spLocks noGrp="1"/>
          </p:cNvSpPr>
          <p:nvPr>
            <p:ph type="sldNum" sz="quarter" idx="12"/>
          </p:nvPr>
        </p:nvSpPr>
        <p:spPr/>
        <p:txBody>
          <a:bodyPr anchor="t">
            <a:normAutofit/>
          </a:bodyPr>
          <a:lstStyle/>
          <a:p>
            <a:pPr defTabSz="1219110">
              <a:spcAft>
                <a:spcPts val="800"/>
              </a:spcAft>
            </a:pPr>
            <a:fld id="{5512AD5A-2C28-1D42-B971-4292A709C8F6}" type="slidenum">
              <a:rPr lang="en-US">
                <a:solidFill>
                  <a:srgbClr val="555859"/>
                </a:solidFill>
                <a:latin typeface="Arial" panose="020B0604020202020204"/>
              </a:rPr>
              <a:pPr defTabSz="1219110">
                <a:spcAft>
                  <a:spcPts val="800"/>
                </a:spcAft>
              </a:pPr>
              <a:t>2</a:t>
            </a:fld>
            <a:endParaRPr lang="en-US">
              <a:solidFill>
                <a:srgbClr val="555859"/>
              </a:solidFill>
              <a:latin typeface="Arial" panose="020B0604020202020204"/>
            </a:endParaRPr>
          </a:p>
        </p:txBody>
      </p:sp>
      <p:sp>
        <p:nvSpPr>
          <p:cNvPr id="7" name="Title 6">
            <a:extLst>
              <a:ext uri="{FF2B5EF4-FFF2-40B4-BE49-F238E27FC236}">
                <a16:creationId xmlns:a16="http://schemas.microsoft.com/office/drawing/2014/main" id="{4DD1A4B0-1A36-B25E-C5F7-6706A0CA8294}"/>
              </a:ext>
            </a:extLst>
          </p:cNvPr>
          <p:cNvSpPr>
            <a:spLocks noGrp="1"/>
          </p:cNvSpPr>
          <p:nvPr>
            <p:ph type="title"/>
          </p:nvPr>
        </p:nvSpPr>
        <p:spPr/>
        <p:txBody>
          <a:bodyPr/>
          <a:lstStyle/>
          <a:p>
            <a:r>
              <a:rPr lang="en-GB" b="1" dirty="0"/>
              <a:t>What we will cover today</a:t>
            </a:r>
          </a:p>
        </p:txBody>
      </p:sp>
    </p:spTree>
    <p:custDataLst>
      <p:tags r:id="rId1"/>
    </p:custDataLst>
    <p:extLst>
      <p:ext uri="{BB962C8B-B14F-4D97-AF65-F5344CB8AC3E}">
        <p14:creationId xmlns:p14="http://schemas.microsoft.com/office/powerpoint/2010/main" val="432842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C17C2-5CF2-3F4A-B980-C0919A987451}"/>
              </a:ext>
            </a:extLst>
          </p:cNvPr>
          <p:cNvSpPr>
            <a:spLocks noGrp="1"/>
          </p:cNvSpPr>
          <p:nvPr>
            <p:ph type="title"/>
          </p:nvPr>
        </p:nvSpPr>
        <p:spPr/>
        <p:txBody>
          <a:bodyPr>
            <a:normAutofit fontScale="90000"/>
          </a:bodyPr>
          <a:lstStyle/>
          <a:p>
            <a:r>
              <a:rPr lang="en-GB" sz="3067" b="1" dirty="0"/>
              <a:t>What might this look like?</a:t>
            </a:r>
            <a:br>
              <a:rPr lang="en-GB" b="1" dirty="0"/>
            </a:br>
            <a:endParaRPr lang="en-GB" b="1" dirty="0"/>
          </a:p>
        </p:txBody>
      </p:sp>
      <p:sp>
        <p:nvSpPr>
          <p:cNvPr id="4" name="Slide Number Placeholder 3">
            <a:extLst>
              <a:ext uri="{FF2B5EF4-FFF2-40B4-BE49-F238E27FC236}">
                <a16:creationId xmlns:a16="http://schemas.microsoft.com/office/drawing/2014/main" id="{716EB175-9030-F50A-F646-2D1260580A82}"/>
              </a:ext>
            </a:extLst>
          </p:cNvPr>
          <p:cNvSpPr>
            <a:spLocks noGrp="1"/>
          </p:cNvSpPr>
          <p:nvPr>
            <p:ph type="sldNum" sz="quarter" idx="12"/>
          </p:nvPr>
        </p:nvSpPr>
        <p:spPr/>
        <p:txBody>
          <a:bodyPr/>
          <a:lstStyle/>
          <a:p>
            <a:pPr defTabSz="1219170"/>
            <a:fld id="{5512AD5A-2C28-1D42-B971-4292A709C8F6}" type="slidenum">
              <a:rPr lang="en-US">
                <a:solidFill>
                  <a:srgbClr val="555859"/>
                </a:solidFill>
                <a:latin typeface="Arial" panose="020B0604020202020204"/>
              </a:rPr>
              <a:pPr defTabSz="1219170"/>
              <a:t>20</a:t>
            </a:fld>
            <a:endParaRPr lang="en-US" dirty="0">
              <a:solidFill>
                <a:srgbClr val="555859"/>
              </a:solidFill>
              <a:latin typeface="Arial" panose="020B0604020202020204"/>
            </a:endParaRPr>
          </a:p>
        </p:txBody>
      </p:sp>
      <p:graphicFrame>
        <p:nvGraphicFramePr>
          <p:cNvPr id="5" name="Diagram 4">
            <a:extLst>
              <a:ext uri="{FF2B5EF4-FFF2-40B4-BE49-F238E27FC236}">
                <a16:creationId xmlns:a16="http://schemas.microsoft.com/office/drawing/2014/main" id="{8D6A7AD9-EDB6-5692-9490-62DB2490EBAE}"/>
              </a:ext>
            </a:extLst>
          </p:cNvPr>
          <p:cNvGraphicFramePr/>
          <p:nvPr/>
        </p:nvGraphicFramePr>
        <p:xfrm>
          <a:off x="663697" y="655486"/>
          <a:ext cx="10836860" cy="56481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rrow: Down 5">
            <a:extLst>
              <a:ext uri="{FF2B5EF4-FFF2-40B4-BE49-F238E27FC236}">
                <a16:creationId xmlns:a16="http://schemas.microsoft.com/office/drawing/2014/main" id="{7A11AA5E-692C-B593-42FF-1301942BFA1C}"/>
              </a:ext>
            </a:extLst>
          </p:cNvPr>
          <p:cNvSpPr/>
          <p:nvPr/>
        </p:nvSpPr>
        <p:spPr>
          <a:xfrm>
            <a:off x="10353974" y="2906571"/>
            <a:ext cx="569653" cy="1189096"/>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endParaRPr lang="en-GB" sz="1600" b="1" dirty="0">
              <a:solidFill>
                <a:srgbClr val="FFFFFF"/>
              </a:solidFill>
              <a:latin typeface="Arial" panose="020B0604020202020204"/>
            </a:endParaRPr>
          </a:p>
        </p:txBody>
      </p:sp>
      <p:sp>
        <p:nvSpPr>
          <p:cNvPr id="7" name="Explosion: 8 Points 6">
            <a:extLst>
              <a:ext uri="{FF2B5EF4-FFF2-40B4-BE49-F238E27FC236}">
                <a16:creationId xmlns:a16="http://schemas.microsoft.com/office/drawing/2014/main" id="{4FA9067D-6AD6-A2B7-42D4-C7058F72AC3F}"/>
              </a:ext>
            </a:extLst>
          </p:cNvPr>
          <p:cNvSpPr/>
          <p:nvPr/>
        </p:nvSpPr>
        <p:spPr>
          <a:xfrm>
            <a:off x="9173978" y="4067653"/>
            <a:ext cx="2908065" cy="2372328"/>
          </a:xfrm>
          <a:prstGeom prst="irregularSeal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867" b="1" dirty="0">
                <a:solidFill>
                  <a:srgbClr val="FFFFFF"/>
                </a:solidFill>
                <a:latin typeface="Arial" panose="020B0604020202020204"/>
              </a:rPr>
              <a:t>Sexual offence</a:t>
            </a:r>
          </a:p>
        </p:txBody>
      </p:sp>
    </p:spTree>
    <p:extLst>
      <p:ext uri="{BB962C8B-B14F-4D97-AF65-F5344CB8AC3E}">
        <p14:creationId xmlns:p14="http://schemas.microsoft.com/office/powerpoint/2010/main" val="2000479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7B628-C36A-5813-050B-D3F4849713B2}"/>
              </a:ext>
            </a:extLst>
          </p:cNvPr>
          <p:cNvSpPr>
            <a:spLocks noGrp="1"/>
          </p:cNvSpPr>
          <p:nvPr>
            <p:ph type="title"/>
          </p:nvPr>
        </p:nvSpPr>
        <p:spPr>
          <a:xfrm>
            <a:off x="838201" y="318599"/>
            <a:ext cx="10197123" cy="853711"/>
          </a:xfrm>
        </p:spPr>
        <p:txBody>
          <a:bodyPr anchor="t">
            <a:normAutofit/>
          </a:bodyPr>
          <a:lstStyle/>
          <a:p>
            <a:r>
              <a:rPr lang="en-GB" b="1" dirty="0"/>
              <a:t>What might this look like?</a:t>
            </a:r>
          </a:p>
        </p:txBody>
      </p:sp>
      <p:sp>
        <p:nvSpPr>
          <p:cNvPr id="4" name="Slide Number Placeholder 3">
            <a:extLst>
              <a:ext uri="{FF2B5EF4-FFF2-40B4-BE49-F238E27FC236}">
                <a16:creationId xmlns:a16="http://schemas.microsoft.com/office/drawing/2014/main" id="{628C6F93-BF0D-7AEA-1000-AB1C2AAC1A60}"/>
              </a:ext>
            </a:extLst>
          </p:cNvPr>
          <p:cNvSpPr>
            <a:spLocks noGrp="1"/>
          </p:cNvSpPr>
          <p:nvPr>
            <p:ph type="sldNum" sz="quarter" idx="12"/>
          </p:nvPr>
        </p:nvSpPr>
        <p:spPr>
          <a:xfrm>
            <a:off x="11160371" y="318599"/>
            <a:ext cx="620671" cy="322263"/>
          </a:xfrm>
        </p:spPr>
        <p:txBody>
          <a:bodyPr anchor="t">
            <a:normAutofit/>
          </a:bodyPr>
          <a:lstStyle/>
          <a:p>
            <a:pPr defTabSz="1219170">
              <a:spcAft>
                <a:spcPts val="800"/>
              </a:spcAft>
            </a:pPr>
            <a:fld id="{5512AD5A-2C28-1D42-B971-4292A709C8F6}" type="slidenum">
              <a:rPr lang="en-US">
                <a:solidFill>
                  <a:srgbClr val="555859"/>
                </a:solidFill>
                <a:latin typeface="Arial" panose="020B0604020202020204"/>
              </a:rPr>
              <a:pPr defTabSz="1219170">
                <a:spcAft>
                  <a:spcPts val="800"/>
                </a:spcAft>
              </a:pPr>
              <a:t>21</a:t>
            </a:fld>
            <a:endParaRPr lang="en-US">
              <a:solidFill>
                <a:srgbClr val="555859"/>
              </a:solidFill>
              <a:latin typeface="Arial" panose="020B0604020202020204"/>
            </a:endParaRPr>
          </a:p>
        </p:txBody>
      </p:sp>
      <p:graphicFrame>
        <p:nvGraphicFramePr>
          <p:cNvPr id="6" name="Content Placeholder 2">
            <a:extLst>
              <a:ext uri="{FF2B5EF4-FFF2-40B4-BE49-F238E27FC236}">
                <a16:creationId xmlns:a16="http://schemas.microsoft.com/office/drawing/2014/main" id="{C7B49C71-E5E6-0179-E91E-E2141647854D}"/>
              </a:ext>
            </a:extLst>
          </p:cNvPr>
          <p:cNvGraphicFramePr>
            <a:graphicFrameLocks noGrp="1"/>
          </p:cNvGraphicFramePr>
          <p:nvPr>
            <p:ph idx="1"/>
            <p:extLst>
              <p:ext uri="{D42A27DB-BD31-4B8C-83A1-F6EECF244321}">
                <p14:modId xmlns:p14="http://schemas.microsoft.com/office/powerpoint/2010/main" val="799021447"/>
              </p:ext>
            </p:extLst>
          </p:nvPr>
        </p:nvGraphicFramePr>
        <p:xfrm>
          <a:off x="733519" y="1166409"/>
          <a:ext cx="11142219" cy="4715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81B5B224-7761-DE92-305C-B690539A880C}"/>
              </a:ext>
            </a:extLst>
          </p:cNvPr>
          <p:cNvPicPr>
            <a:picLocks noChangeAspect="1"/>
          </p:cNvPicPr>
          <p:nvPr/>
        </p:nvPicPr>
        <p:blipFill>
          <a:blip r:embed="rId8"/>
          <a:stretch>
            <a:fillRect/>
          </a:stretch>
        </p:blipFill>
        <p:spPr>
          <a:xfrm>
            <a:off x="9283956" y="4167851"/>
            <a:ext cx="2908044" cy="2371550"/>
          </a:xfrm>
          <a:prstGeom prst="rect">
            <a:avLst/>
          </a:prstGeom>
        </p:spPr>
      </p:pic>
      <p:pic>
        <p:nvPicPr>
          <p:cNvPr id="8" name="Picture 7">
            <a:extLst>
              <a:ext uri="{FF2B5EF4-FFF2-40B4-BE49-F238E27FC236}">
                <a16:creationId xmlns:a16="http://schemas.microsoft.com/office/drawing/2014/main" id="{8455E655-AF2A-F159-927A-C6E5A2992687}"/>
              </a:ext>
            </a:extLst>
          </p:cNvPr>
          <p:cNvPicPr>
            <a:picLocks noChangeAspect="1"/>
          </p:cNvPicPr>
          <p:nvPr/>
        </p:nvPicPr>
        <p:blipFill>
          <a:blip r:embed="rId9"/>
          <a:stretch>
            <a:fillRect/>
          </a:stretch>
        </p:blipFill>
        <p:spPr>
          <a:xfrm>
            <a:off x="10737978" y="2834588"/>
            <a:ext cx="573074" cy="1188823"/>
          </a:xfrm>
          <a:prstGeom prst="rect">
            <a:avLst/>
          </a:prstGeom>
        </p:spPr>
      </p:pic>
    </p:spTree>
    <p:extLst>
      <p:ext uri="{BB962C8B-B14F-4D97-AF65-F5344CB8AC3E}">
        <p14:creationId xmlns:p14="http://schemas.microsoft.com/office/powerpoint/2010/main" val="6547299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A77A6-078E-B620-FF80-4677EAD19769}"/>
              </a:ext>
            </a:extLst>
          </p:cNvPr>
          <p:cNvSpPr>
            <a:spLocks noGrp="1"/>
          </p:cNvSpPr>
          <p:nvPr>
            <p:ph type="title"/>
          </p:nvPr>
        </p:nvSpPr>
        <p:spPr>
          <a:xfrm>
            <a:off x="838201" y="318599"/>
            <a:ext cx="10197123" cy="853711"/>
          </a:xfrm>
        </p:spPr>
        <p:txBody>
          <a:bodyPr anchor="t">
            <a:normAutofit/>
          </a:bodyPr>
          <a:lstStyle/>
          <a:p>
            <a:r>
              <a:rPr lang="en-GB" b="1" dirty="0"/>
              <a:t>Thoughts and reflections </a:t>
            </a:r>
          </a:p>
        </p:txBody>
      </p:sp>
      <p:pic>
        <p:nvPicPr>
          <p:cNvPr id="6" name="Content Placeholder 5" descr="Close up of binoculars on a table looking at sunset">
            <a:extLst>
              <a:ext uri="{FF2B5EF4-FFF2-40B4-BE49-F238E27FC236}">
                <a16:creationId xmlns:a16="http://schemas.microsoft.com/office/drawing/2014/main" id="{8BC79C06-7F71-0041-15D3-D3EE29E7448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2563801" y="1172310"/>
            <a:ext cx="7064399" cy="4715487"/>
          </a:xfrm>
          <a:noFill/>
        </p:spPr>
      </p:pic>
      <p:sp>
        <p:nvSpPr>
          <p:cNvPr id="4" name="Slide Number Placeholder 3">
            <a:extLst>
              <a:ext uri="{FF2B5EF4-FFF2-40B4-BE49-F238E27FC236}">
                <a16:creationId xmlns:a16="http://schemas.microsoft.com/office/drawing/2014/main" id="{1D06A6D2-1B6F-15C2-0EB8-FE1B532450C5}"/>
              </a:ext>
            </a:extLst>
          </p:cNvPr>
          <p:cNvSpPr>
            <a:spLocks noGrp="1"/>
          </p:cNvSpPr>
          <p:nvPr>
            <p:ph type="sldNum" sz="quarter" idx="12"/>
          </p:nvPr>
        </p:nvSpPr>
        <p:spPr>
          <a:xfrm>
            <a:off x="11160371" y="318599"/>
            <a:ext cx="620671" cy="322263"/>
          </a:xfrm>
        </p:spPr>
        <p:txBody>
          <a:bodyPr anchor="t">
            <a:normAutofit/>
          </a:bodyPr>
          <a:lstStyle/>
          <a:p>
            <a:pPr defTabSz="1219170">
              <a:spcAft>
                <a:spcPts val="800"/>
              </a:spcAft>
            </a:pPr>
            <a:fld id="{5512AD5A-2C28-1D42-B971-4292A709C8F6}" type="slidenum">
              <a:rPr lang="en-US">
                <a:solidFill>
                  <a:srgbClr val="555859"/>
                </a:solidFill>
                <a:latin typeface="Arial" panose="020B0604020202020204"/>
              </a:rPr>
              <a:pPr defTabSz="1219170">
                <a:spcAft>
                  <a:spcPts val="800"/>
                </a:spcAft>
              </a:pPr>
              <a:t>22</a:t>
            </a:fld>
            <a:endParaRPr lang="en-US">
              <a:solidFill>
                <a:srgbClr val="555859"/>
              </a:solidFill>
              <a:latin typeface="Arial" panose="020B0604020202020204"/>
            </a:endParaRPr>
          </a:p>
        </p:txBody>
      </p:sp>
    </p:spTree>
    <p:extLst>
      <p:ext uri="{BB962C8B-B14F-4D97-AF65-F5344CB8AC3E}">
        <p14:creationId xmlns:p14="http://schemas.microsoft.com/office/powerpoint/2010/main" val="3147040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72B77-9FD2-D5E3-B710-3375F5EA5E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8490F3-D532-5C96-F927-2C70D058BDD5}"/>
              </a:ext>
            </a:extLst>
          </p:cNvPr>
          <p:cNvSpPr>
            <a:spLocks noGrp="1"/>
          </p:cNvSpPr>
          <p:nvPr>
            <p:ph type="title"/>
          </p:nvPr>
        </p:nvSpPr>
        <p:spPr>
          <a:xfrm>
            <a:off x="838201" y="318599"/>
            <a:ext cx="10197123" cy="853711"/>
          </a:xfrm>
        </p:spPr>
        <p:txBody>
          <a:bodyPr anchor="t">
            <a:normAutofit/>
          </a:bodyPr>
          <a:lstStyle/>
          <a:p>
            <a:r>
              <a:rPr lang="en-GB" b="1" dirty="0"/>
              <a:t>Break</a:t>
            </a:r>
          </a:p>
        </p:txBody>
      </p:sp>
      <p:pic>
        <p:nvPicPr>
          <p:cNvPr id="10" name="Content Placeholder 9" descr="Black coffee in a white cup on a wooden table">
            <a:extLst>
              <a:ext uri="{FF2B5EF4-FFF2-40B4-BE49-F238E27FC236}">
                <a16:creationId xmlns:a16="http://schemas.microsoft.com/office/drawing/2014/main" id="{74084BB4-4D5E-AE8E-97B3-160079B6486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2819" r="1" b="1"/>
          <a:stretch/>
        </p:blipFill>
        <p:spPr>
          <a:xfrm>
            <a:off x="838201" y="1172310"/>
            <a:ext cx="10515600" cy="4715487"/>
          </a:xfrm>
          <a:noFill/>
        </p:spPr>
      </p:pic>
      <p:sp>
        <p:nvSpPr>
          <p:cNvPr id="4" name="Slide Number Placeholder 3">
            <a:extLst>
              <a:ext uri="{FF2B5EF4-FFF2-40B4-BE49-F238E27FC236}">
                <a16:creationId xmlns:a16="http://schemas.microsoft.com/office/drawing/2014/main" id="{995700FB-03F5-1896-02D9-274267D55779}"/>
              </a:ext>
            </a:extLst>
          </p:cNvPr>
          <p:cNvSpPr>
            <a:spLocks noGrp="1"/>
          </p:cNvSpPr>
          <p:nvPr>
            <p:ph type="sldNum" sz="quarter" idx="12"/>
          </p:nvPr>
        </p:nvSpPr>
        <p:spPr>
          <a:xfrm>
            <a:off x="11160371" y="318599"/>
            <a:ext cx="620671" cy="322263"/>
          </a:xfrm>
        </p:spPr>
        <p:txBody>
          <a:bodyPr anchor="t">
            <a:normAutofit/>
          </a:bodyPr>
          <a:lstStyle/>
          <a:p>
            <a:pPr defTabSz="1219170">
              <a:spcAft>
                <a:spcPts val="800"/>
              </a:spcAft>
            </a:pPr>
            <a:fld id="{5512AD5A-2C28-1D42-B971-4292A709C8F6}" type="slidenum">
              <a:rPr lang="en-US">
                <a:solidFill>
                  <a:srgbClr val="555859"/>
                </a:solidFill>
                <a:latin typeface="Arial" panose="020B0604020202020204"/>
              </a:rPr>
              <a:pPr defTabSz="1219170">
                <a:spcAft>
                  <a:spcPts val="800"/>
                </a:spcAft>
              </a:pPr>
              <a:t>23</a:t>
            </a:fld>
            <a:endParaRPr lang="en-US">
              <a:solidFill>
                <a:srgbClr val="555859"/>
              </a:solidFill>
              <a:latin typeface="Arial" panose="020B0604020202020204"/>
            </a:endParaRPr>
          </a:p>
        </p:txBody>
      </p:sp>
    </p:spTree>
    <p:extLst>
      <p:ext uri="{BB962C8B-B14F-4D97-AF65-F5344CB8AC3E}">
        <p14:creationId xmlns:p14="http://schemas.microsoft.com/office/powerpoint/2010/main" val="1501788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3E7B2-4A85-C277-A84E-1D62B7EFB727}"/>
              </a:ext>
            </a:extLst>
          </p:cNvPr>
          <p:cNvSpPr>
            <a:spLocks noGrp="1"/>
          </p:cNvSpPr>
          <p:nvPr>
            <p:ph type="title"/>
          </p:nvPr>
        </p:nvSpPr>
        <p:spPr>
          <a:xfrm>
            <a:off x="831851" y="1882291"/>
            <a:ext cx="10515600" cy="1611308"/>
          </a:xfrm>
        </p:spPr>
        <p:txBody>
          <a:bodyPr anchor="b">
            <a:normAutofit/>
          </a:bodyPr>
          <a:lstStyle/>
          <a:p>
            <a:r>
              <a:rPr lang="en-GB" b="1" dirty="0"/>
              <a:t>How sexual abuse happens in families </a:t>
            </a:r>
          </a:p>
        </p:txBody>
      </p:sp>
      <p:sp>
        <p:nvSpPr>
          <p:cNvPr id="14" name="Text Placeholder 2">
            <a:extLst>
              <a:ext uri="{FF2B5EF4-FFF2-40B4-BE49-F238E27FC236}">
                <a16:creationId xmlns:a16="http://schemas.microsoft.com/office/drawing/2014/main" id="{7D3D6B0E-9181-07F9-F222-81A0F80EC126}"/>
              </a:ext>
            </a:extLst>
          </p:cNvPr>
          <p:cNvSpPr>
            <a:spLocks noGrp="1"/>
          </p:cNvSpPr>
          <p:nvPr>
            <p:ph type="body" idx="1"/>
          </p:nvPr>
        </p:nvSpPr>
        <p:spPr>
          <a:xfrm>
            <a:off x="831851" y="3520587"/>
            <a:ext cx="10515600" cy="1500187"/>
          </a:xfrm>
        </p:spPr>
        <p:txBody>
          <a:bodyPr/>
          <a:lstStyle/>
          <a:p>
            <a:endParaRPr lang="en-US"/>
          </a:p>
        </p:txBody>
      </p:sp>
      <p:sp>
        <p:nvSpPr>
          <p:cNvPr id="4" name="Slide Number Placeholder 3">
            <a:extLst>
              <a:ext uri="{FF2B5EF4-FFF2-40B4-BE49-F238E27FC236}">
                <a16:creationId xmlns:a16="http://schemas.microsoft.com/office/drawing/2014/main" id="{66EE5A36-2DBC-D555-EC85-098258405622}"/>
              </a:ext>
            </a:extLst>
          </p:cNvPr>
          <p:cNvSpPr>
            <a:spLocks noGrp="1"/>
          </p:cNvSpPr>
          <p:nvPr>
            <p:ph type="sldNum" sz="quarter" idx="12"/>
          </p:nvPr>
        </p:nvSpPr>
        <p:spPr>
          <a:xfrm>
            <a:off x="11160371" y="318599"/>
            <a:ext cx="620671" cy="322263"/>
          </a:xfrm>
        </p:spPr>
        <p:txBody>
          <a:bodyPr anchor="t">
            <a:normAutofit/>
          </a:bodyPr>
          <a:lstStyle/>
          <a:p>
            <a:pPr defTabSz="1219170">
              <a:spcAft>
                <a:spcPts val="800"/>
              </a:spcAft>
            </a:pPr>
            <a:fld id="{5512AD5A-2C28-1D42-B971-4292A709C8F6}" type="slidenum">
              <a:rPr lang="en-US">
                <a:solidFill>
                  <a:srgbClr val="FFFFFF"/>
                </a:solidFill>
                <a:latin typeface="Arial" panose="020B0604020202020204"/>
              </a:rPr>
              <a:pPr defTabSz="1219170">
                <a:spcAft>
                  <a:spcPts val="800"/>
                </a:spcAft>
              </a:pPr>
              <a:t>24</a:t>
            </a:fld>
            <a:endParaRPr lang="en-US">
              <a:solidFill>
                <a:srgbClr val="FFFFFF"/>
              </a:solidFill>
              <a:latin typeface="Arial" panose="020B0604020202020204"/>
            </a:endParaRPr>
          </a:p>
        </p:txBody>
      </p:sp>
    </p:spTree>
    <p:extLst>
      <p:ext uri="{BB962C8B-B14F-4D97-AF65-F5344CB8AC3E}">
        <p14:creationId xmlns:p14="http://schemas.microsoft.com/office/powerpoint/2010/main" val="3706993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b="1" dirty="0"/>
              <a:t>Building the picture</a:t>
            </a:r>
          </a:p>
        </p:txBody>
      </p:sp>
      <p:graphicFrame>
        <p:nvGraphicFramePr>
          <p:cNvPr id="9" name="Diagram 8"/>
          <p:cNvGraphicFramePr/>
          <p:nvPr/>
        </p:nvGraphicFramePr>
        <p:xfrm>
          <a:off x="1656494" y="986359"/>
          <a:ext cx="8879013" cy="51930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7259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title"/>
          </p:nvPr>
        </p:nvSpPr>
        <p:spPr/>
        <p:txBody>
          <a:bodyPr>
            <a:normAutofit/>
          </a:bodyPr>
          <a:lstStyle/>
          <a:p>
            <a:pPr>
              <a:defRPr/>
            </a:pPr>
            <a:r>
              <a:rPr lang="en-GB" altLang="en-US" b="1" dirty="0"/>
              <a:t>Task 1 - Thought to Action</a:t>
            </a:r>
          </a:p>
        </p:txBody>
      </p:sp>
      <p:sp>
        <p:nvSpPr>
          <p:cNvPr id="2" name="Content Placeholder 1"/>
          <p:cNvSpPr>
            <a:spLocks noGrp="1"/>
          </p:cNvSpPr>
          <p:nvPr>
            <p:ph idx="1"/>
          </p:nvPr>
        </p:nvSpPr>
        <p:spPr>
          <a:xfrm>
            <a:off x="838201" y="1461478"/>
            <a:ext cx="6854628" cy="4715487"/>
          </a:xfrm>
        </p:spPr>
        <p:txBody>
          <a:bodyPr>
            <a:noAutofit/>
          </a:bodyPr>
          <a:lstStyle/>
          <a:p>
            <a:pPr>
              <a:lnSpc>
                <a:spcPct val="110000"/>
              </a:lnSpc>
            </a:pPr>
            <a:r>
              <a:rPr lang="en-GB" sz="2400" b="1" dirty="0">
                <a:solidFill>
                  <a:schemeClr val="accent6"/>
                </a:solidFill>
              </a:rPr>
              <a:t>I want you to all think of something you do, that you enjoy doing but probably isn’t that good for you </a:t>
            </a:r>
            <a:r>
              <a:rPr lang="en-GB" sz="2400" dirty="0"/>
              <a:t>– e.g., smoking, drinking, over-eating, drug-taking, speeding in your car, over-surfing the internet.</a:t>
            </a:r>
          </a:p>
          <a:p>
            <a:pPr>
              <a:lnSpc>
                <a:spcPct val="110000"/>
              </a:lnSpc>
            </a:pPr>
            <a:endParaRPr lang="en-GB" sz="2400" dirty="0"/>
          </a:p>
          <a:p>
            <a:pPr>
              <a:lnSpc>
                <a:spcPct val="110000"/>
              </a:lnSpc>
            </a:pPr>
            <a:r>
              <a:rPr lang="en-GB" sz="2400" dirty="0"/>
              <a:t>In the</a:t>
            </a:r>
            <a:r>
              <a:rPr lang="en-GB" sz="2400" dirty="0">
                <a:solidFill>
                  <a:schemeClr val="accent6"/>
                </a:solidFill>
              </a:rPr>
              <a:t> </a:t>
            </a:r>
            <a:r>
              <a:rPr lang="en-GB" sz="2400" b="1" dirty="0">
                <a:solidFill>
                  <a:schemeClr val="accent6"/>
                </a:solidFill>
              </a:rPr>
              <a:t>first column</a:t>
            </a:r>
            <a:r>
              <a:rPr lang="en-GB" sz="2400" dirty="0">
                <a:solidFill>
                  <a:schemeClr val="accent6"/>
                </a:solidFill>
              </a:rPr>
              <a:t> </a:t>
            </a:r>
            <a:r>
              <a:rPr lang="en-GB" sz="2400" dirty="0"/>
              <a:t>of your worksheet, write down all the reasons why you do this thing.</a:t>
            </a:r>
          </a:p>
        </p:txBody>
      </p:sp>
      <p:pic>
        <p:nvPicPr>
          <p:cNvPr id="4" name="Graphic 3" descr="Pizza with solid fill">
            <a:extLst>
              <a:ext uri="{FF2B5EF4-FFF2-40B4-BE49-F238E27FC236}">
                <a16:creationId xmlns:a16="http://schemas.microsoft.com/office/drawing/2014/main" id="{58121FCE-C67E-7FE6-456C-C4F853E564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397177">
            <a:off x="9530431" y="3308548"/>
            <a:ext cx="1990012" cy="1933091"/>
          </a:xfrm>
          <a:prstGeom prst="rect">
            <a:avLst/>
          </a:prstGeom>
        </p:spPr>
      </p:pic>
      <p:pic>
        <p:nvPicPr>
          <p:cNvPr id="6" name="Graphic 5" descr="Beer with solid fill">
            <a:extLst>
              <a:ext uri="{FF2B5EF4-FFF2-40B4-BE49-F238E27FC236}">
                <a16:creationId xmlns:a16="http://schemas.microsoft.com/office/drawing/2014/main" id="{1F577268-3B38-0B29-ECB2-85B9576788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12106" y="1093507"/>
            <a:ext cx="2404263" cy="2335493"/>
          </a:xfrm>
          <a:prstGeom prst="rect">
            <a:avLst/>
          </a:prstGeom>
        </p:spPr>
      </p:pic>
      <p:pic>
        <p:nvPicPr>
          <p:cNvPr id="8" name="Graphic 7" descr="Martini with solid fill">
            <a:extLst>
              <a:ext uri="{FF2B5EF4-FFF2-40B4-BE49-F238E27FC236}">
                <a16:creationId xmlns:a16="http://schemas.microsoft.com/office/drawing/2014/main" id="{A3D78DA3-7B35-5E0A-CBC9-0E42B434D2D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957928">
            <a:off x="7970660" y="3543938"/>
            <a:ext cx="2362269" cy="2294700"/>
          </a:xfrm>
          <a:prstGeom prst="rect">
            <a:avLst/>
          </a:prstGeom>
        </p:spPr>
      </p:pic>
    </p:spTree>
    <p:extLst>
      <p:ext uri="{BB962C8B-B14F-4D97-AF65-F5344CB8AC3E}">
        <p14:creationId xmlns:p14="http://schemas.microsoft.com/office/powerpoint/2010/main" val="4066221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title"/>
          </p:nvPr>
        </p:nvSpPr>
        <p:spPr/>
        <p:txBody>
          <a:bodyPr>
            <a:normAutofit/>
          </a:bodyPr>
          <a:lstStyle/>
          <a:p>
            <a:pPr>
              <a:defRPr/>
            </a:pPr>
            <a:r>
              <a:rPr lang="en-GB" altLang="en-US" b="1" dirty="0"/>
              <a:t>Task 1 - Thought to Action</a:t>
            </a:r>
          </a:p>
        </p:txBody>
      </p:sp>
      <p:sp>
        <p:nvSpPr>
          <p:cNvPr id="2" name="Content Placeholder 1"/>
          <p:cNvSpPr>
            <a:spLocks noGrp="1"/>
          </p:cNvSpPr>
          <p:nvPr>
            <p:ph idx="1"/>
          </p:nvPr>
        </p:nvSpPr>
        <p:spPr>
          <a:xfrm>
            <a:off x="838201" y="1461478"/>
            <a:ext cx="6854628" cy="4715487"/>
          </a:xfrm>
        </p:spPr>
        <p:txBody>
          <a:bodyPr>
            <a:noAutofit/>
          </a:bodyPr>
          <a:lstStyle/>
          <a:p>
            <a:pPr>
              <a:lnSpc>
                <a:spcPct val="110000"/>
              </a:lnSpc>
            </a:pPr>
            <a:r>
              <a:rPr lang="en-GB" sz="2400" dirty="0"/>
              <a:t>You’ve decided to give up this thing you do, and you’ve been doing really well not doing it. BUT you </a:t>
            </a:r>
            <a:r>
              <a:rPr lang="en-GB" sz="2400" i="1" dirty="0"/>
              <a:t>really, really </a:t>
            </a:r>
            <a:r>
              <a:rPr lang="en-GB" sz="2400" dirty="0"/>
              <a:t>want to do this thing.</a:t>
            </a:r>
          </a:p>
          <a:p>
            <a:pPr>
              <a:lnSpc>
                <a:spcPct val="110000"/>
              </a:lnSpc>
            </a:pPr>
            <a:endParaRPr lang="en-GB" sz="2400" dirty="0"/>
          </a:p>
          <a:p>
            <a:pPr>
              <a:lnSpc>
                <a:spcPct val="110000"/>
              </a:lnSpc>
            </a:pPr>
            <a:r>
              <a:rPr lang="en-GB" sz="2400" dirty="0"/>
              <a:t>In the</a:t>
            </a:r>
            <a:r>
              <a:rPr lang="en-GB" sz="2400" dirty="0">
                <a:solidFill>
                  <a:schemeClr val="accent6"/>
                </a:solidFill>
              </a:rPr>
              <a:t> </a:t>
            </a:r>
            <a:r>
              <a:rPr lang="en-GB" sz="2400" b="1" dirty="0">
                <a:solidFill>
                  <a:schemeClr val="accent6"/>
                </a:solidFill>
              </a:rPr>
              <a:t>second column </a:t>
            </a:r>
            <a:r>
              <a:rPr lang="en-GB" sz="2400" dirty="0"/>
              <a:t>of your worksheet, write down all the things you may tell yourself to allow yourself to do it.</a:t>
            </a:r>
          </a:p>
        </p:txBody>
      </p:sp>
      <p:pic>
        <p:nvPicPr>
          <p:cNvPr id="4" name="Graphic 3" descr="Pizza with solid fill">
            <a:extLst>
              <a:ext uri="{FF2B5EF4-FFF2-40B4-BE49-F238E27FC236}">
                <a16:creationId xmlns:a16="http://schemas.microsoft.com/office/drawing/2014/main" id="{58121FCE-C67E-7FE6-456C-C4F853E564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397177">
            <a:off x="9530431" y="3308548"/>
            <a:ext cx="1990012" cy="1933091"/>
          </a:xfrm>
          <a:prstGeom prst="rect">
            <a:avLst/>
          </a:prstGeom>
        </p:spPr>
      </p:pic>
      <p:pic>
        <p:nvPicPr>
          <p:cNvPr id="6" name="Graphic 5" descr="Beer with solid fill">
            <a:extLst>
              <a:ext uri="{FF2B5EF4-FFF2-40B4-BE49-F238E27FC236}">
                <a16:creationId xmlns:a16="http://schemas.microsoft.com/office/drawing/2014/main" id="{1F577268-3B38-0B29-ECB2-85B9576788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12106" y="1093507"/>
            <a:ext cx="2404263" cy="2335493"/>
          </a:xfrm>
          <a:prstGeom prst="rect">
            <a:avLst/>
          </a:prstGeom>
        </p:spPr>
      </p:pic>
      <p:pic>
        <p:nvPicPr>
          <p:cNvPr id="8" name="Graphic 7" descr="Martini with solid fill">
            <a:extLst>
              <a:ext uri="{FF2B5EF4-FFF2-40B4-BE49-F238E27FC236}">
                <a16:creationId xmlns:a16="http://schemas.microsoft.com/office/drawing/2014/main" id="{A3D78DA3-7B35-5E0A-CBC9-0E42B434D2D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957928">
            <a:off x="7970660" y="3543938"/>
            <a:ext cx="2362269" cy="2294700"/>
          </a:xfrm>
          <a:prstGeom prst="rect">
            <a:avLst/>
          </a:prstGeom>
        </p:spPr>
      </p:pic>
    </p:spTree>
    <p:extLst>
      <p:ext uri="{BB962C8B-B14F-4D97-AF65-F5344CB8AC3E}">
        <p14:creationId xmlns:p14="http://schemas.microsoft.com/office/powerpoint/2010/main" val="4250778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title"/>
          </p:nvPr>
        </p:nvSpPr>
        <p:spPr/>
        <p:txBody>
          <a:bodyPr>
            <a:normAutofit/>
          </a:bodyPr>
          <a:lstStyle/>
          <a:p>
            <a:pPr>
              <a:defRPr/>
            </a:pPr>
            <a:r>
              <a:rPr lang="en-GB" altLang="en-US" b="1" dirty="0"/>
              <a:t>Task 1 - Thought to Action</a:t>
            </a:r>
          </a:p>
        </p:txBody>
      </p:sp>
      <p:sp>
        <p:nvSpPr>
          <p:cNvPr id="2" name="Content Placeholder 1"/>
          <p:cNvSpPr>
            <a:spLocks noGrp="1"/>
          </p:cNvSpPr>
          <p:nvPr>
            <p:ph idx="1"/>
          </p:nvPr>
        </p:nvSpPr>
        <p:spPr>
          <a:xfrm>
            <a:off x="838200" y="1461478"/>
            <a:ext cx="6247464" cy="4715487"/>
          </a:xfrm>
        </p:spPr>
        <p:txBody>
          <a:bodyPr>
            <a:noAutofit/>
          </a:bodyPr>
          <a:lstStyle/>
          <a:p>
            <a:pPr>
              <a:lnSpc>
                <a:spcPct val="110000"/>
              </a:lnSpc>
            </a:pPr>
            <a:r>
              <a:rPr lang="en-GB" sz="2400" dirty="0"/>
              <a:t>So, you’ve persuaded yourself you are going to do this thing, but everyone in your life is really invested in you not doing it, they are proud of you for not doing it.</a:t>
            </a:r>
          </a:p>
          <a:p>
            <a:pPr>
              <a:lnSpc>
                <a:spcPct val="110000"/>
              </a:lnSpc>
            </a:pPr>
            <a:endParaRPr lang="en-GB" sz="2400" dirty="0"/>
          </a:p>
          <a:p>
            <a:pPr>
              <a:lnSpc>
                <a:spcPct val="110000"/>
              </a:lnSpc>
            </a:pPr>
            <a:r>
              <a:rPr lang="en-GB" sz="2400" dirty="0"/>
              <a:t>In the </a:t>
            </a:r>
            <a:r>
              <a:rPr lang="en-GB" sz="2400" b="1" dirty="0">
                <a:solidFill>
                  <a:schemeClr val="accent6"/>
                </a:solidFill>
              </a:rPr>
              <a:t>third column </a:t>
            </a:r>
            <a:r>
              <a:rPr lang="en-GB" sz="2400" dirty="0"/>
              <a:t>of your worksheet, write down how you manage to get past them in order to do this thing.</a:t>
            </a:r>
          </a:p>
        </p:txBody>
      </p:sp>
      <p:pic>
        <p:nvPicPr>
          <p:cNvPr id="4" name="Graphic 3" descr="Pizza with solid fill">
            <a:extLst>
              <a:ext uri="{FF2B5EF4-FFF2-40B4-BE49-F238E27FC236}">
                <a16:creationId xmlns:a16="http://schemas.microsoft.com/office/drawing/2014/main" id="{58121FCE-C67E-7FE6-456C-C4F853E564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397177">
            <a:off x="9530431" y="3308548"/>
            <a:ext cx="1990012" cy="1933091"/>
          </a:xfrm>
          <a:prstGeom prst="rect">
            <a:avLst/>
          </a:prstGeom>
        </p:spPr>
      </p:pic>
      <p:pic>
        <p:nvPicPr>
          <p:cNvPr id="6" name="Graphic 5" descr="Beer with solid fill">
            <a:extLst>
              <a:ext uri="{FF2B5EF4-FFF2-40B4-BE49-F238E27FC236}">
                <a16:creationId xmlns:a16="http://schemas.microsoft.com/office/drawing/2014/main" id="{1F577268-3B38-0B29-ECB2-85B9576788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12106" y="1093507"/>
            <a:ext cx="2404263" cy="2335493"/>
          </a:xfrm>
          <a:prstGeom prst="rect">
            <a:avLst/>
          </a:prstGeom>
        </p:spPr>
      </p:pic>
      <p:pic>
        <p:nvPicPr>
          <p:cNvPr id="8" name="Graphic 7" descr="Martini with solid fill">
            <a:extLst>
              <a:ext uri="{FF2B5EF4-FFF2-40B4-BE49-F238E27FC236}">
                <a16:creationId xmlns:a16="http://schemas.microsoft.com/office/drawing/2014/main" id="{A3D78DA3-7B35-5E0A-CBC9-0E42B434D2D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957928">
            <a:off x="7970660" y="3543938"/>
            <a:ext cx="2362269" cy="2294700"/>
          </a:xfrm>
          <a:prstGeom prst="rect">
            <a:avLst/>
          </a:prstGeom>
        </p:spPr>
      </p:pic>
    </p:spTree>
    <p:extLst>
      <p:ext uri="{BB962C8B-B14F-4D97-AF65-F5344CB8AC3E}">
        <p14:creationId xmlns:p14="http://schemas.microsoft.com/office/powerpoint/2010/main" val="1952876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F4CF2C4-76D2-4601-8C60-1EF5FF85F3BA}"/>
              </a:ext>
            </a:extLst>
          </p:cNvPr>
          <p:cNvSpPr>
            <a:spLocks noGrp="1"/>
          </p:cNvSpPr>
          <p:nvPr>
            <p:ph idx="1"/>
          </p:nvPr>
        </p:nvSpPr>
        <p:spPr/>
        <p:txBody>
          <a:bodyPr/>
          <a:lstStyle/>
          <a:p>
            <a:endParaRPr lang="en-GB"/>
          </a:p>
        </p:txBody>
      </p:sp>
      <p:graphicFrame>
        <p:nvGraphicFramePr>
          <p:cNvPr id="6" name="Content Placeholder 3">
            <a:extLst>
              <a:ext uri="{FF2B5EF4-FFF2-40B4-BE49-F238E27FC236}">
                <a16:creationId xmlns:a16="http://schemas.microsoft.com/office/drawing/2014/main" id="{4EDB918B-7C21-4758-B66A-763CF2DD9362}"/>
              </a:ext>
            </a:extLst>
          </p:cNvPr>
          <p:cNvGraphicFramePr>
            <a:graphicFrameLocks/>
          </p:cNvGraphicFramePr>
          <p:nvPr/>
        </p:nvGraphicFramePr>
        <p:xfrm>
          <a:off x="596056" y="893674"/>
          <a:ext cx="11159681" cy="5717711"/>
        </p:xfrm>
        <a:graphic>
          <a:graphicData uri="http://schemas.openxmlformats.org/drawingml/2006/table">
            <a:tbl>
              <a:tblPr firstRow="1" firstCol="1" bandRow="1">
                <a:tableStyleId>{93296810-A885-4BE3-A3E7-6D5BEEA58F35}</a:tableStyleId>
              </a:tblPr>
              <a:tblGrid>
                <a:gridCol w="3719369">
                  <a:extLst>
                    <a:ext uri="{9D8B030D-6E8A-4147-A177-3AD203B41FA5}">
                      <a16:colId xmlns:a16="http://schemas.microsoft.com/office/drawing/2014/main" val="20000"/>
                    </a:ext>
                  </a:extLst>
                </a:gridCol>
                <a:gridCol w="3720156">
                  <a:extLst>
                    <a:ext uri="{9D8B030D-6E8A-4147-A177-3AD203B41FA5}">
                      <a16:colId xmlns:a16="http://schemas.microsoft.com/office/drawing/2014/main" val="20001"/>
                    </a:ext>
                  </a:extLst>
                </a:gridCol>
                <a:gridCol w="3720156">
                  <a:extLst>
                    <a:ext uri="{9D8B030D-6E8A-4147-A177-3AD203B41FA5}">
                      <a16:colId xmlns:a16="http://schemas.microsoft.com/office/drawing/2014/main" val="20002"/>
                    </a:ext>
                  </a:extLst>
                </a:gridCol>
              </a:tblGrid>
              <a:tr h="597155">
                <a:tc>
                  <a:txBody>
                    <a:bodyPr/>
                    <a:lstStyle/>
                    <a:p>
                      <a:pPr>
                        <a:lnSpc>
                          <a:spcPct val="107000"/>
                        </a:lnSpc>
                        <a:spcAft>
                          <a:spcPts val="800"/>
                        </a:spcAft>
                      </a:pPr>
                      <a:r>
                        <a:rPr lang="en-GB" sz="1900" b="1" dirty="0">
                          <a:effectLst/>
                        </a:rPr>
                        <a:t>Why do I do it?</a:t>
                      </a:r>
                      <a:endParaRPr lang="en-GB" sz="1900" dirty="0">
                        <a:effectLst/>
                        <a:latin typeface="+mn-lt"/>
                        <a:ea typeface="Calibri"/>
                        <a:cs typeface="Times New Roman"/>
                      </a:endParaRPr>
                    </a:p>
                  </a:txBody>
                  <a:tcPr marL="60093" marR="60093" marT="0" marB="0"/>
                </a:tc>
                <a:tc>
                  <a:txBody>
                    <a:bodyPr/>
                    <a:lstStyle/>
                    <a:p>
                      <a:pPr>
                        <a:lnSpc>
                          <a:spcPct val="107000"/>
                        </a:lnSpc>
                        <a:spcAft>
                          <a:spcPts val="800"/>
                        </a:spcAft>
                      </a:pPr>
                      <a:r>
                        <a:rPr lang="en-GB" sz="1900" b="1">
                          <a:effectLst/>
                        </a:rPr>
                        <a:t>How do I persuade myself to do it?</a:t>
                      </a:r>
                      <a:endParaRPr lang="en-GB" sz="1900">
                        <a:effectLst/>
                        <a:latin typeface="+mn-lt"/>
                        <a:ea typeface="Calibri"/>
                        <a:cs typeface="Times New Roman"/>
                      </a:endParaRPr>
                    </a:p>
                  </a:txBody>
                  <a:tcPr marL="60093" marR="60093" marT="0" marB="0"/>
                </a:tc>
                <a:tc>
                  <a:txBody>
                    <a:bodyPr/>
                    <a:lstStyle/>
                    <a:p>
                      <a:pPr>
                        <a:lnSpc>
                          <a:spcPct val="107000"/>
                        </a:lnSpc>
                        <a:spcAft>
                          <a:spcPts val="800"/>
                        </a:spcAft>
                      </a:pPr>
                      <a:r>
                        <a:rPr lang="en-GB" sz="1900" b="1" dirty="0">
                          <a:effectLst/>
                        </a:rPr>
                        <a:t>How do I get past others?</a:t>
                      </a:r>
                      <a:endParaRPr lang="en-GB" sz="1900" dirty="0">
                        <a:effectLst/>
                        <a:latin typeface="+mn-lt"/>
                        <a:ea typeface="Calibri"/>
                        <a:cs typeface="Times New Roman"/>
                      </a:endParaRPr>
                    </a:p>
                  </a:txBody>
                  <a:tcPr marL="60093" marR="60093" marT="0" marB="0"/>
                </a:tc>
                <a:extLst>
                  <a:ext uri="{0D108BD9-81ED-4DB2-BD59-A6C34878D82A}">
                    <a16:rowId xmlns:a16="http://schemas.microsoft.com/office/drawing/2014/main" val="10000"/>
                  </a:ext>
                </a:extLst>
              </a:tr>
              <a:tr h="5120556">
                <a:tc>
                  <a:txBody>
                    <a:bodyPr/>
                    <a:lstStyle/>
                    <a:p>
                      <a:pPr>
                        <a:lnSpc>
                          <a:spcPct val="107000"/>
                        </a:lnSpc>
                        <a:spcAft>
                          <a:spcPts val="800"/>
                        </a:spcAft>
                      </a:pPr>
                      <a:r>
                        <a:rPr lang="en-GB" sz="1900" b="0" dirty="0">
                          <a:solidFill>
                            <a:schemeClr val="bg1"/>
                          </a:solidFill>
                          <a:effectLst/>
                        </a:rPr>
                        <a:t>Boredom</a:t>
                      </a:r>
                    </a:p>
                    <a:p>
                      <a:pPr>
                        <a:lnSpc>
                          <a:spcPct val="107000"/>
                        </a:lnSpc>
                        <a:spcAft>
                          <a:spcPts val="800"/>
                        </a:spcAft>
                      </a:pPr>
                      <a:r>
                        <a:rPr lang="en-GB" sz="1900" b="0" dirty="0">
                          <a:solidFill>
                            <a:schemeClr val="bg1"/>
                          </a:solidFill>
                          <a:effectLst/>
                        </a:rPr>
                        <a:t>Feeling down</a:t>
                      </a:r>
                    </a:p>
                    <a:p>
                      <a:pPr>
                        <a:lnSpc>
                          <a:spcPct val="107000"/>
                        </a:lnSpc>
                        <a:spcAft>
                          <a:spcPts val="800"/>
                        </a:spcAft>
                      </a:pPr>
                      <a:r>
                        <a:rPr lang="en-GB" sz="1900" b="0" dirty="0">
                          <a:solidFill>
                            <a:schemeClr val="bg1"/>
                          </a:solidFill>
                          <a:effectLst/>
                        </a:rPr>
                        <a:t>Tiredness</a:t>
                      </a:r>
                    </a:p>
                    <a:p>
                      <a:pPr>
                        <a:lnSpc>
                          <a:spcPct val="107000"/>
                        </a:lnSpc>
                        <a:spcAft>
                          <a:spcPts val="800"/>
                        </a:spcAft>
                      </a:pPr>
                      <a:r>
                        <a:rPr lang="en-GB" sz="1900" b="0" dirty="0">
                          <a:solidFill>
                            <a:schemeClr val="bg1"/>
                          </a:solidFill>
                          <a:effectLst/>
                        </a:rPr>
                        <a:t>To relax</a:t>
                      </a:r>
                    </a:p>
                    <a:p>
                      <a:pPr>
                        <a:lnSpc>
                          <a:spcPct val="107000"/>
                        </a:lnSpc>
                        <a:spcAft>
                          <a:spcPts val="800"/>
                        </a:spcAft>
                      </a:pPr>
                      <a:r>
                        <a:rPr lang="en-GB" sz="1900" b="0" dirty="0">
                          <a:solidFill>
                            <a:schemeClr val="bg1"/>
                          </a:solidFill>
                          <a:effectLst/>
                        </a:rPr>
                        <a:t>To calm down</a:t>
                      </a:r>
                    </a:p>
                    <a:p>
                      <a:pPr>
                        <a:lnSpc>
                          <a:spcPct val="107000"/>
                        </a:lnSpc>
                        <a:spcAft>
                          <a:spcPts val="800"/>
                        </a:spcAft>
                      </a:pPr>
                      <a:r>
                        <a:rPr lang="en-GB" sz="1900" b="0" dirty="0">
                          <a:solidFill>
                            <a:schemeClr val="bg1"/>
                          </a:solidFill>
                          <a:effectLst/>
                        </a:rPr>
                        <a:t>I enjoy it</a:t>
                      </a:r>
                    </a:p>
                    <a:p>
                      <a:pPr>
                        <a:lnSpc>
                          <a:spcPct val="107000"/>
                        </a:lnSpc>
                        <a:spcAft>
                          <a:spcPts val="800"/>
                        </a:spcAft>
                      </a:pPr>
                      <a:r>
                        <a:rPr lang="en-GB" sz="1900" b="0" dirty="0">
                          <a:solidFill>
                            <a:schemeClr val="bg1"/>
                          </a:solidFill>
                          <a:effectLst/>
                        </a:rPr>
                        <a:t>Loneliness</a:t>
                      </a:r>
                    </a:p>
                    <a:p>
                      <a:pPr>
                        <a:lnSpc>
                          <a:spcPct val="107000"/>
                        </a:lnSpc>
                        <a:spcAft>
                          <a:spcPts val="800"/>
                        </a:spcAft>
                      </a:pPr>
                      <a:r>
                        <a:rPr lang="en-GB" sz="1900" b="0" dirty="0">
                          <a:solidFill>
                            <a:schemeClr val="bg1"/>
                          </a:solidFill>
                          <a:effectLst/>
                        </a:rPr>
                        <a:t>Excitement</a:t>
                      </a:r>
                    </a:p>
                    <a:p>
                      <a:pPr>
                        <a:lnSpc>
                          <a:spcPct val="107000"/>
                        </a:lnSpc>
                        <a:spcAft>
                          <a:spcPts val="800"/>
                        </a:spcAft>
                      </a:pPr>
                      <a:r>
                        <a:rPr lang="en-GB" sz="1900" b="0" dirty="0">
                          <a:solidFill>
                            <a:schemeClr val="bg1"/>
                          </a:solidFill>
                          <a:effectLst/>
                        </a:rPr>
                        <a:t>Rebellion</a:t>
                      </a:r>
                    </a:p>
                    <a:p>
                      <a:pPr>
                        <a:lnSpc>
                          <a:spcPct val="107000"/>
                        </a:lnSpc>
                        <a:spcAft>
                          <a:spcPts val="800"/>
                        </a:spcAft>
                      </a:pPr>
                      <a:r>
                        <a:rPr lang="en-GB" sz="1900" b="0" dirty="0">
                          <a:solidFill>
                            <a:schemeClr val="bg1"/>
                          </a:solidFill>
                          <a:effectLst/>
                        </a:rPr>
                        <a:t>Control</a:t>
                      </a:r>
                    </a:p>
                    <a:p>
                      <a:pPr>
                        <a:lnSpc>
                          <a:spcPct val="107000"/>
                        </a:lnSpc>
                        <a:spcAft>
                          <a:spcPts val="800"/>
                        </a:spcAft>
                      </a:pPr>
                      <a:r>
                        <a:rPr lang="en-GB" sz="1900" b="0" dirty="0">
                          <a:solidFill>
                            <a:schemeClr val="bg1"/>
                          </a:solidFill>
                          <a:effectLst/>
                        </a:rPr>
                        <a:t>Comfort</a:t>
                      </a:r>
                    </a:p>
                    <a:p>
                      <a:pPr>
                        <a:lnSpc>
                          <a:spcPct val="107000"/>
                        </a:lnSpc>
                        <a:spcAft>
                          <a:spcPts val="800"/>
                        </a:spcAft>
                      </a:pPr>
                      <a:r>
                        <a:rPr lang="en-GB" sz="1900" b="0" dirty="0">
                          <a:solidFill>
                            <a:schemeClr val="bg1"/>
                          </a:solidFill>
                          <a:effectLst/>
                        </a:rPr>
                        <a:t>Stress relief</a:t>
                      </a:r>
                      <a:endParaRPr lang="en-GB" sz="1900" b="0" dirty="0">
                        <a:solidFill>
                          <a:schemeClr val="bg1"/>
                        </a:solidFill>
                        <a:effectLst/>
                        <a:latin typeface="+mn-lt"/>
                        <a:ea typeface="Calibri"/>
                        <a:cs typeface="Times New Roman"/>
                      </a:endParaRPr>
                    </a:p>
                  </a:txBody>
                  <a:tcPr marL="60093" marR="60093" marT="0" marB="0"/>
                </a:tc>
                <a:tc>
                  <a:txBody>
                    <a:bodyPr/>
                    <a:lstStyle/>
                    <a:p>
                      <a:pPr>
                        <a:lnSpc>
                          <a:spcPct val="107000"/>
                        </a:lnSpc>
                        <a:spcAft>
                          <a:spcPts val="800"/>
                        </a:spcAft>
                      </a:pPr>
                      <a:endParaRPr lang="en-GB" sz="1900" dirty="0">
                        <a:effectLst/>
                        <a:latin typeface="+mn-lt"/>
                        <a:ea typeface="Calibri"/>
                        <a:cs typeface="Times New Roman"/>
                      </a:endParaRPr>
                    </a:p>
                  </a:txBody>
                  <a:tcPr marL="60093" marR="60093" marT="0" marB="0"/>
                </a:tc>
                <a:tc>
                  <a:txBody>
                    <a:bodyPr/>
                    <a:lstStyle/>
                    <a:p>
                      <a:pPr>
                        <a:lnSpc>
                          <a:spcPct val="107000"/>
                        </a:lnSpc>
                        <a:spcAft>
                          <a:spcPts val="800"/>
                        </a:spcAft>
                      </a:pPr>
                      <a:r>
                        <a:rPr lang="en-GB" sz="1900" b="1" u="none" strike="noStrike" dirty="0">
                          <a:solidFill>
                            <a:srgbClr val="FF0000"/>
                          </a:solidFill>
                          <a:effectLst/>
                        </a:rPr>
                        <a:t> </a:t>
                      </a:r>
                      <a:endParaRPr lang="en-GB" sz="1900" dirty="0">
                        <a:effectLst/>
                        <a:latin typeface="+mn-lt"/>
                        <a:ea typeface="Calibri"/>
                        <a:cs typeface="Times New Roman"/>
                      </a:endParaRPr>
                    </a:p>
                  </a:txBody>
                  <a:tcPr marL="60093" marR="60093" marT="0" marB="0"/>
                </a:tc>
                <a:extLst>
                  <a:ext uri="{0D108BD9-81ED-4DB2-BD59-A6C34878D82A}">
                    <a16:rowId xmlns:a16="http://schemas.microsoft.com/office/drawing/2014/main" val="10001"/>
                  </a:ext>
                </a:extLst>
              </a:tr>
            </a:tbl>
          </a:graphicData>
        </a:graphic>
      </p:graphicFrame>
      <p:sp>
        <p:nvSpPr>
          <p:cNvPr id="9" name="Title 1">
            <a:extLst>
              <a:ext uri="{FF2B5EF4-FFF2-40B4-BE49-F238E27FC236}">
                <a16:creationId xmlns:a16="http://schemas.microsoft.com/office/drawing/2014/main" id="{0DD84C3C-027B-43C5-84F5-AF549CD6D076}"/>
              </a:ext>
            </a:extLst>
          </p:cNvPr>
          <p:cNvSpPr txBox="1">
            <a:spLocks/>
          </p:cNvSpPr>
          <p:nvPr/>
        </p:nvSpPr>
        <p:spPr>
          <a:xfrm>
            <a:off x="355881" y="318601"/>
            <a:ext cx="10197123" cy="853711"/>
          </a:xfrm>
          <a:prstGeom prst="rect">
            <a:avLst/>
          </a:prstGeom>
        </p:spPr>
        <p:txBody>
          <a:bodyPr vert="horz" lIns="121920" tIns="60960" rIns="121920" bIns="60960" rtlCol="0" anchor="t">
            <a:normAutofit/>
          </a:bodyPr>
          <a:lstStyle>
            <a:lvl1pPr marL="0" indent="0" algn="l" defTabSz="685800" rtl="0" eaLnBrk="1" latinLnBrk="0" hangingPunct="1">
              <a:lnSpc>
                <a:spcPct val="90000"/>
              </a:lnSpc>
              <a:spcBef>
                <a:spcPct val="0"/>
              </a:spcBef>
              <a:buFont typeface="+mj-lt"/>
              <a:buNone/>
              <a:defRPr sz="2100" kern="1200">
                <a:solidFill>
                  <a:schemeClr val="tx2"/>
                </a:solidFill>
                <a:latin typeface="+mj-lt"/>
                <a:ea typeface="+mj-ea"/>
                <a:cs typeface="+mj-cs"/>
              </a:defRPr>
            </a:lvl1pPr>
          </a:lstStyle>
          <a:p>
            <a:pPr defTabSz="914377"/>
            <a:r>
              <a:rPr lang="en-GB" sz="2800" b="1">
                <a:solidFill>
                  <a:srgbClr val="702474"/>
                </a:solidFill>
                <a:latin typeface="Arial" panose="020B0604020202020204"/>
              </a:rPr>
              <a:t>How your worksheets may look</a:t>
            </a:r>
            <a:r>
              <a:rPr lang="en-GB" sz="2800">
                <a:solidFill>
                  <a:srgbClr val="702474"/>
                </a:solidFill>
                <a:latin typeface="Arial" panose="020B0604020202020204"/>
              </a:rPr>
              <a:t>…</a:t>
            </a:r>
            <a:endParaRPr lang="en-GB" sz="2800" dirty="0">
              <a:solidFill>
                <a:srgbClr val="702474"/>
              </a:solidFill>
              <a:latin typeface="Arial" panose="020B0604020202020204"/>
            </a:endParaRPr>
          </a:p>
        </p:txBody>
      </p:sp>
    </p:spTree>
    <p:extLst>
      <p:ext uri="{BB962C8B-B14F-4D97-AF65-F5344CB8AC3E}">
        <p14:creationId xmlns:p14="http://schemas.microsoft.com/office/powerpoint/2010/main" val="2853078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B2726-C41F-3DF8-A8AD-407129273407}"/>
              </a:ext>
            </a:extLst>
          </p:cNvPr>
          <p:cNvSpPr>
            <a:spLocks noGrp="1"/>
          </p:cNvSpPr>
          <p:nvPr>
            <p:ph type="title"/>
          </p:nvPr>
        </p:nvSpPr>
        <p:spPr>
          <a:xfrm>
            <a:off x="839788" y="457200"/>
            <a:ext cx="3932237" cy="1600200"/>
          </a:xfrm>
        </p:spPr>
        <p:txBody>
          <a:bodyPr anchor="b">
            <a:normAutofit/>
          </a:bodyPr>
          <a:lstStyle/>
          <a:p>
            <a:r>
              <a:rPr lang="en-GB" dirty="0"/>
              <a:t>Why is this important?</a:t>
            </a:r>
          </a:p>
        </p:txBody>
      </p:sp>
      <p:pic>
        <p:nvPicPr>
          <p:cNvPr id="5" name="Picture 4">
            <a:extLst>
              <a:ext uri="{FF2B5EF4-FFF2-40B4-BE49-F238E27FC236}">
                <a16:creationId xmlns:a16="http://schemas.microsoft.com/office/drawing/2014/main" id="{36562144-BCFF-F3E4-FB41-121B84E7010F}"/>
              </a:ext>
            </a:extLst>
          </p:cNvPr>
          <p:cNvPicPr>
            <a:picLocks noChangeAspect="1"/>
          </p:cNvPicPr>
          <p:nvPr/>
        </p:nvPicPr>
        <p:blipFill>
          <a:blip r:embed="rId3"/>
          <a:stretch>
            <a:fillRect/>
          </a:stretch>
        </p:blipFill>
        <p:spPr>
          <a:xfrm>
            <a:off x="861113" y="2285454"/>
            <a:ext cx="3889585" cy="2548349"/>
          </a:xfrm>
          <a:prstGeom prst="rect">
            <a:avLst/>
          </a:prstGeom>
        </p:spPr>
      </p:pic>
      <p:sp>
        <p:nvSpPr>
          <p:cNvPr id="4" name="Slide Number Placeholder 3">
            <a:extLst>
              <a:ext uri="{FF2B5EF4-FFF2-40B4-BE49-F238E27FC236}">
                <a16:creationId xmlns:a16="http://schemas.microsoft.com/office/drawing/2014/main" id="{F220B80E-C8E0-2A26-4A29-0298FF4DB51D}"/>
              </a:ext>
            </a:extLst>
          </p:cNvPr>
          <p:cNvSpPr>
            <a:spLocks noGrp="1"/>
          </p:cNvSpPr>
          <p:nvPr>
            <p:ph type="sldNum" sz="quarter" idx="12"/>
          </p:nvPr>
        </p:nvSpPr>
        <p:spPr>
          <a:xfrm>
            <a:off x="11160371" y="318599"/>
            <a:ext cx="620671" cy="322263"/>
          </a:xfrm>
        </p:spPr>
        <p:txBody>
          <a:bodyPr anchor="t">
            <a:normAutofit/>
          </a:bodyPr>
          <a:lstStyle/>
          <a:p>
            <a:pPr>
              <a:spcAft>
                <a:spcPts val="600"/>
              </a:spcAft>
            </a:pPr>
            <a:fld id="{5512AD5A-2C28-1D42-B971-4292A709C8F6}" type="slidenum">
              <a:rPr lang="en-US" smtClean="0"/>
              <a:pPr>
                <a:spcAft>
                  <a:spcPts val="600"/>
                </a:spcAft>
              </a:pPr>
              <a:t>3</a:t>
            </a:fld>
            <a:endParaRPr lang="en-US"/>
          </a:p>
        </p:txBody>
      </p:sp>
      <p:graphicFrame>
        <p:nvGraphicFramePr>
          <p:cNvPr id="6" name="Content Placeholder 2">
            <a:extLst>
              <a:ext uri="{FF2B5EF4-FFF2-40B4-BE49-F238E27FC236}">
                <a16:creationId xmlns:a16="http://schemas.microsoft.com/office/drawing/2014/main" id="{F7368908-F312-7410-4D60-37396CB848D1}"/>
              </a:ext>
            </a:extLst>
          </p:cNvPr>
          <p:cNvGraphicFramePr>
            <a:graphicFrameLocks noGrp="1"/>
          </p:cNvGraphicFramePr>
          <p:nvPr>
            <p:ph idx="1"/>
            <p:extLst>
              <p:ext uri="{D42A27DB-BD31-4B8C-83A1-F6EECF244321}">
                <p14:modId xmlns:p14="http://schemas.microsoft.com/office/powerpoint/2010/main" val="2497049703"/>
              </p:ext>
            </p:extLst>
          </p:nvPr>
        </p:nvGraphicFramePr>
        <p:xfrm>
          <a:off x="5183188" y="987428"/>
          <a:ext cx="6172200" cy="48736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809382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F71B84EB-02C8-4602-812F-3BF63F4D57A3}"/>
              </a:ext>
            </a:extLst>
          </p:cNvPr>
          <p:cNvGraphicFramePr>
            <a:graphicFrameLocks noGrp="1"/>
          </p:cNvGraphicFramePr>
          <p:nvPr>
            <p:ph idx="1"/>
          </p:nvPr>
        </p:nvGraphicFramePr>
        <p:xfrm>
          <a:off x="596056" y="853814"/>
          <a:ext cx="11159681" cy="5717711"/>
        </p:xfrm>
        <a:graphic>
          <a:graphicData uri="http://schemas.openxmlformats.org/drawingml/2006/table">
            <a:tbl>
              <a:tblPr firstRow="1" firstCol="1" bandRow="1">
                <a:tableStyleId>{93296810-A885-4BE3-A3E7-6D5BEEA58F35}</a:tableStyleId>
              </a:tblPr>
              <a:tblGrid>
                <a:gridCol w="3719369">
                  <a:extLst>
                    <a:ext uri="{9D8B030D-6E8A-4147-A177-3AD203B41FA5}">
                      <a16:colId xmlns:a16="http://schemas.microsoft.com/office/drawing/2014/main" val="20000"/>
                    </a:ext>
                  </a:extLst>
                </a:gridCol>
                <a:gridCol w="3720156">
                  <a:extLst>
                    <a:ext uri="{9D8B030D-6E8A-4147-A177-3AD203B41FA5}">
                      <a16:colId xmlns:a16="http://schemas.microsoft.com/office/drawing/2014/main" val="20001"/>
                    </a:ext>
                  </a:extLst>
                </a:gridCol>
                <a:gridCol w="3720156">
                  <a:extLst>
                    <a:ext uri="{9D8B030D-6E8A-4147-A177-3AD203B41FA5}">
                      <a16:colId xmlns:a16="http://schemas.microsoft.com/office/drawing/2014/main" val="20002"/>
                    </a:ext>
                  </a:extLst>
                </a:gridCol>
              </a:tblGrid>
              <a:tr h="597155">
                <a:tc>
                  <a:txBody>
                    <a:bodyPr/>
                    <a:lstStyle/>
                    <a:p>
                      <a:pPr>
                        <a:lnSpc>
                          <a:spcPct val="107000"/>
                        </a:lnSpc>
                        <a:spcAft>
                          <a:spcPts val="800"/>
                        </a:spcAft>
                      </a:pPr>
                      <a:r>
                        <a:rPr lang="en-GB" sz="1900" b="1" dirty="0">
                          <a:effectLst/>
                        </a:rPr>
                        <a:t>Why do I do it?</a:t>
                      </a:r>
                      <a:endParaRPr lang="en-GB" sz="1900" dirty="0">
                        <a:effectLst/>
                        <a:latin typeface="+mn-lt"/>
                        <a:ea typeface="Calibri"/>
                        <a:cs typeface="Times New Roman"/>
                      </a:endParaRPr>
                    </a:p>
                  </a:txBody>
                  <a:tcPr marL="60093" marR="60093" marT="0" marB="0"/>
                </a:tc>
                <a:tc>
                  <a:txBody>
                    <a:bodyPr/>
                    <a:lstStyle/>
                    <a:p>
                      <a:pPr>
                        <a:lnSpc>
                          <a:spcPct val="107000"/>
                        </a:lnSpc>
                        <a:spcAft>
                          <a:spcPts val="800"/>
                        </a:spcAft>
                      </a:pPr>
                      <a:r>
                        <a:rPr lang="en-GB" sz="1900" b="1" dirty="0">
                          <a:solidFill>
                            <a:schemeClr val="bg1"/>
                          </a:solidFill>
                          <a:effectLst/>
                        </a:rPr>
                        <a:t>How do I persuade myself to do it?</a:t>
                      </a:r>
                      <a:endParaRPr lang="en-GB" sz="1900" dirty="0">
                        <a:solidFill>
                          <a:schemeClr val="bg1"/>
                        </a:solidFill>
                        <a:effectLst/>
                        <a:latin typeface="+mn-lt"/>
                        <a:ea typeface="Calibri"/>
                        <a:cs typeface="Times New Roman"/>
                      </a:endParaRPr>
                    </a:p>
                  </a:txBody>
                  <a:tcPr marL="60093" marR="60093" marT="0" marB="0">
                    <a:solidFill>
                      <a:srgbClr val="2FA2A9"/>
                    </a:solidFill>
                  </a:tcPr>
                </a:tc>
                <a:tc>
                  <a:txBody>
                    <a:bodyPr/>
                    <a:lstStyle/>
                    <a:p>
                      <a:pPr>
                        <a:lnSpc>
                          <a:spcPct val="107000"/>
                        </a:lnSpc>
                        <a:spcAft>
                          <a:spcPts val="800"/>
                        </a:spcAft>
                      </a:pPr>
                      <a:r>
                        <a:rPr lang="en-GB" sz="1900" b="1" dirty="0">
                          <a:effectLst/>
                        </a:rPr>
                        <a:t>How do I get past others?</a:t>
                      </a:r>
                      <a:endParaRPr lang="en-GB" sz="1900" dirty="0">
                        <a:effectLst/>
                        <a:latin typeface="+mn-lt"/>
                        <a:ea typeface="Calibri"/>
                        <a:cs typeface="Times New Roman"/>
                      </a:endParaRPr>
                    </a:p>
                  </a:txBody>
                  <a:tcPr marL="60093" marR="60093" marT="0" marB="0"/>
                </a:tc>
                <a:extLst>
                  <a:ext uri="{0D108BD9-81ED-4DB2-BD59-A6C34878D82A}">
                    <a16:rowId xmlns:a16="http://schemas.microsoft.com/office/drawing/2014/main" val="10000"/>
                  </a:ext>
                </a:extLst>
              </a:tr>
              <a:tr h="5120556">
                <a:tc>
                  <a:txBody>
                    <a:bodyPr/>
                    <a:lstStyle/>
                    <a:p>
                      <a:pPr>
                        <a:lnSpc>
                          <a:spcPct val="107000"/>
                        </a:lnSpc>
                        <a:spcAft>
                          <a:spcPts val="800"/>
                        </a:spcAft>
                      </a:pPr>
                      <a:r>
                        <a:rPr lang="en-GB" sz="1900" b="0" dirty="0">
                          <a:solidFill>
                            <a:schemeClr val="tx1"/>
                          </a:solidFill>
                          <a:effectLst/>
                        </a:rPr>
                        <a:t>Boredom</a:t>
                      </a:r>
                    </a:p>
                    <a:p>
                      <a:pPr>
                        <a:lnSpc>
                          <a:spcPct val="107000"/>
                        </a:lnSpc>
                        <a:spcAft>
                          <a:spcPts val="800"/>
                        </a:spcAft>
                      </a:pPr>
                      <a:r>
                        <a:rPr lang="en-GB" sz="1900" b="0" dirty="0">
                          <a:solidFill>
                            <a:schemeClr val="tx1"/>
                          </a:solidFill>
                          <a:effectLst/>
                        </a:rPr>
                        <a:t>Feeling down</a:t>
                      </a:r>
                    </a:p>
                    <a:p>
                      <a:pPr>
                        <a:lnSpc>
                          <a:spcPct val="107000"/>
                        </a:lnSpc>
                        <a:spcAft>
                          <a:spcPts val="800"/>
                        </a:spcAft>
                      </a:pPr>
                      <a:r>
                        <a:rPr lang="en-GB" sz="1900" b="0" dirty="0">
                          <a:solidFill>
                            <a:schemeClr val="tx1"/>
                          </a:solidFill>
                          <a:effectLst/>
                        </a:rPr>
                        <a:t>Tiredness</a:t>
                      </a:r>
                    </a:p>
                    <a:p>
                      <a:pPr>
                        <a:lnSpc>
                          <a:spcPct val="107000"/>
                        </a:lnSpc>
                        <a:spcAft>
                          <a:spcPts val="800"/>
                        </a:spcAft>
                      </a:pPr>
                      <a:r>
                        <a:rPr lang="en-GB" sz="1900" b="0" dirty="0">
                          <a:solidFill>
                            <a:schemeClr val="tx1"/>
                          </a:solidFill>
                          <a:effectLst/>
                        </a:rPr>
                        <a:t>To relax</a:t>
                      </a:r>
                    </a:p>
                    <a:p>
                      <a:pPr>
                        <a:lnSpc>
                          <a:spcPct val="107000"/>
                        </a:lnSpc>
                        <a:spcAft>
                          <a:spcPts val="800"/>
                        </a:spcAft>
                      </a:pPr>
                      <a:r>
                        <a:rPr lang="en-GB" sz="1900" b="0" dirty="0">
                          <a:solidFill>
                            <a:schemeClr val="tx1"/>
                          </a:solidFill>
                          <a:effectLst/>
                        </a:rPr>
                        <a:t>To calm down</a:t>
                      </a:r>
                    </a:p>
                    <a:p>
                      <a:pPr>
                        <a:lnSpc>
                          <a:spcPct val="107000"/>
                        </a:lnSpc>
                        <a:spcAft>
                          <a:spcPts val="800"/>
                        </a:spcAft>
                      </a:pPr>
                      <a:r>
                        <a:rPr lang="en-GB" sz="1900" b="0" dirty="0">
                          <a:solidFill>
                            <a:schemeClr val="tx1"/>
                          </a:solidFill>
                          <a:effectLst/>
                        </a:rPr>
                        <a:t>I enjoy it</a:t>
                      </a:r>
                    </a:p>
                    <a:p>
                      <a:pPr>
                        <a:lnSpc>
                          <a:spcPct val="107000"/>
                        </a:lnSpc>
                        <a:spcAft>
                          <a:spcPts val="800"/>
                        </a:spcAft>
                      </a:pPr>
                      <a:r>
                        <a:rPr lang="en-GB" sz="1900" b="0" dirty="0">
                          <a:solidFill>
                            <a:schemeClr val="tx1"/>
                          </a:solidFill>
                          <a:effectLst/>
                        </a:rPr>
                        <a:t>Loneliness</a:t>
                      </a:r>
                    </a:p>
                    <a:p>
                      <a:pPr>
                        <a:lnSpc>
                          <a:spcPct val="107000"/>
                        </a:lnSpc>
                        <a:spcAft>
                          <a:spcPts val="800"/>
                        </a:spcAft>
                      </a:pPr>
                      <a:r>
                        <a:rPr lang="en-GB" sz="1900" b="0" dirty="0">
                          <a:solidFill>
                            <a:schemeClr val="tx1"/>
                          </a:solidFill>
                          <a:effectLst/>
                        </a:rPr>
                        <a:t>Excitement</a:t>
                      </a:r>
                    </a:p>
                    <a:p>
                      <a:pPr>
                        <a:lnSpc>
                          <a:spcPct val="107000"/>
                        </a:lnSpc>
                        <a:spcAft>
                          <a:spcPts val="800"/>
                        </a:spcAft>
                      </a:pPr>
                      <a:r>
                        <a:rPr lang="en-GB" sz="1900" b="0" dirty="0">
                          <a:solidFill>
                            <a:schemeClr val="tx1"/>
                          </a:solidFill>
                          <a:effectLst/>
                        </a:rPr>
                        <a:t>Rebellion</a:t>
                      </a:r>
                    </a:p>
                    <a:p>
                      <a:pPr>
                        <a:lnSpc>
                          <a:spcPct val="107000"/>
                        </a:lnSpc>
                        <a:spcAft>
                          <a:spcPts val="800"/>
                        </a:spcAft>
                      </a:pPr>
                      <a:r>
                        <a:rPr lang="en-GB" sz="1900" b="0" dirty="0">
                          <a:solidFill>
                            <a:schemeClr val="tx1"/>
                          </a:solidFill>
                          <a:effectLst/>
                        </a:rPr>
                        <a:t>Control</a:t>
                      </a:r>
                    </a:p>
                    <a:p>
                      <a:pPr>
                        <a:lnSpc>
                          <a:spcPct val="107000"/>
                        </a:lnSpc>
                        <a:spcAft>
                          <a:spcPts val="800"/>
                        </a:spcAft>
                      </a:pPr>
                      <a:r>
                        <a:rPr lang="en-GB" sz="1900" b="0" dirty="0">
                          <a:solidFill>
                            <a:schemeClr val="tx1"/>
                          </a:solidFill>
                          <a:effectLst/>
                        </a:rPr>
                        <a:t>Comfort</a:t>
                      </a:r>
                    </a:p>
                    <a:p>
                      <a:pPr>
                        <a:lnSpc>
                          <a:spcPct val="107000"/>
                        </a:lnSpc>
                        <a:spcAft>
                          <a:spcPts val="800"/>
                        </a:spcAft>
                      </a:pPr>
                      <a:r>
                        <a:rPr lang="en-GB" sz="1900" b="0" dirty="0">
                          <a:solidFill>
                            <a:schemeClr val="tx1"/>
                          </a:solidFill>
                          <a:effectLst/>
                        </a:rPr>
                        <a:t>Stress relief</a:t>
                      </a:r>
                      <a:endParaRPr lang="en-GB" sz="1900" b="0" dirty="0">
                        <a:solidFill>
                          <a:schemeClr val="tx1"/>
                        </a:solidFill>
                        <a:effectLst/>
                        <a:latin typeface="+mn-lt"/>
                        <a:ea typeface="Calibri"/>
                        <a:cs typeface="Times New Roman"/>
                      </a:endParaRPr>
                    </a:p>
                  </a:txBody>
                  <a:tcPr marL="60093" marR="60093" marT="0" marB="0">
                    <a:solidFill>
                      <a:srgbClr val="CDE0E2"/>
                    </a:solidFill>
                  </a:tcPr>
                </a:tc>
                <a:tc>
                  <a:txBody>
                    <a:bodyPr/>
                    <a:lstStyle/>
                    <a:p>
                      <a:pPr>
                        <a:lnSpc>
                          <a:spcPct val="107000"/>
                        </a:lnSpc>
                        <a:spcAft>
                          <a:spcPts val="800"/>
                        </a:spcAft>
                      </a:pPr>
                      <a:r>
                        <a:rPr lang="en-GB" sz="1900" dirty="0">
                          <a:solidFill>
                            <a:schemeClr val="bg1"/>
                          </a:solidFill>
                          <a:effectLst/>
                        </a:rPr>
                        <a:t>Just this once</a:t>
                      </a:r>
                    </a:p>
                    <a:p>
                      <a:pPr>
                        <a:lnSpc>
                          <a:spcPct val="107000"/>
                        </a:lnSpc>
                        <a:spcAft>
                          <a:spcPts val="800"/>
                        </a:spcAft>
                      </a:pPr>
                      <a:r>
                        <a:rPr lang="en-GB" sz="1900" dirty="0">
                          <a:solidFill>
                            <a:schemeClr val="bg1"/>
                          </a:solidFill>
                          <a:effectLst/>
                        </a:rPr>
                        <a:t>No one will know</a:t>
                      </a:r>
                    </a:p>
                    <a:p>
                      <a:pPr>
                        <a:lnSpc>
                          <a:spcPct val="107000"/>
                        </a:lnSpc>
                        <a:spcAft>
                          <a:spcPts val="800"/>
                        </a:spcAft>
                      </a:pPr>
                      <a:r>
                        <a:rPr lang="en-GB" sz="1900" dirty="0">
                          <a:solidFill>
                            <a:schemeClr val="bg1"/>
                          </a:solidFill>
                          <a:effectLst/>
                        </a:rPr>
                        <a:t>I deserve it</a:t>
                      </a:r>
                    </a:p>
                    <a:p>
                      <a:pPr>
                        <a:lnSpc>
                          <a:spcPct val="107000"/>
                        </a:lnSpc>
                        <a:spcAft>
                          <a:spcPts val="800"/>
                        </a:spcAft>
                      </a:pPr>
                      <a:r>
                        <a:rPr lang="en-GB" sz="1900" dirty="0">
                          <a:solidFill>
                            <a:schemeClr val="bg1"/>
                          </a:solidFill>
                          <a:effectLst/>
                        </a:rPr>
                        <a:t>…I’ve had a hard day</a:t>
                      </a:r>
                    </a:p>
                    <a:p>
                      <a:pPr>
                        <a:lnSpc>
                          <a:spcPct val="107000"/>
                        </a:lnSpc>
                        <a:spcAft>
                          <a:spcPts val="800"/>
                        </a:spcAft>
                      </a:pPr>
                      <a:r>
                        <a:rPr lang="en-GB" sz="1900" dirty="0">
                          <a:solidFill>
                            <a:schemeClr val="bg1"/>
                          </a:solidFill>
                          <a:effectLst/>
                        </a:rPr>
                        <a:t>…I’ve had a good day</a:t>
                      </a:r>
                    </a:p>
                    <a:p>
                      <a:pPr>
                        <a:lnSpc>
                          <a:spcPct val="107000"/>
                        </a:lnSpc>
                        <a:spcAft>
                          <a:spcPts val="800"/>
                        </a:spcAft>
                      </a:pPr>
                      <a:r>
                        <a:rPr lang="en-GB" sz="1900" dirty="0">
                          <a:solidFill>
                            <a:schemeClr val="bg1"/>
                          </a:solidFill>
                          <a:effectLst/>
                        </a:rPr>
                        <a:t>It’s my life…</a:t>
                      </a:r>
                    </a:p>
                    <a:p>
                      <a:pPr>
                        <a:lnSpc>
                          <a:spcPct val="107000"/>
                        </a:lnSpc>
                        <a:spcAft>
                          <a:spcPts val="800"/>
                        </a:spcAft>
                      </a:pPr>
                      <a:r>
                        <a:rPr lang="en-GB" sz="1900" dirty="0">
                          <a:solidFill>
                            <a:schemeClr val="bg1"/>
                          </a:solidFill>
                          <a:effectLst/>
                        </a:rPr>
                        <a:t>It’s my right</a:t>
                      </a:r>
                    </a:p>
                    <a:p>
                      <a:pPr>
                        <a:lnSpc>
                          <a:spcPct val="107000"/>
                        </a:lnSpc>
                        <a:spcAft>
                          <a:spcPts val="800"/>
                        </a:spcAft>
                      </a:pPr>
                      <a:r>
                        <a:rPr lang="en-GB" sz="1900" dirty="0">
                          <a:solidFill>
                            <a:schemeClr val="bg1"/>
                          </a:solidFill>
                          <a:effectLst/>
                        </a:rPr>
                        <a:t>Will stop again tomorrow</a:t>
                      </a:r>
                    </a:p>
                    <a:p>
                      <a:pPr>
                        <a:lnSpc>
                          <a:spcPct val="107000"/>
                        </a:lnSpc>
                        <a:spcAft>
                          <a:spcPts val="800"/>
                        </a:spcAft>
                      </a:pPr>
                      <a:r>
                        <a:rPr lang="en-GB" sz="1900" dirty="0">
                          <a:solidFill>
                            <a:schemeClr val="bg1"/>
                          </a:solidFill>
                          <a:effectLst/>
                        </a:rPr>
                        <a:t>There are worse things</a:t>
                      </a:r>
                    </a:p>
                    <a:p>
                      <a:pPr>
                        <a:lnSpc>
                          <a:spcPct val="107000"/>
                        </a:lnSpc>
                        <a:spcAft>
                          <a:spcPts val="800"/>
                        </a:spcAft>
                      </a:pPr>
                      <a:r>
                        <a:rPr lang="en-GB" sz="1900" dirty="0">
                          <a:solidFill>
                            <a:schemeClr val="bg1"/>
                          </a:solidFill>
                          <a:effectLst/>
                        </a:rPr>
                        <a:t>Other people do it</a:t>
                      </a:r>
                    </a:p>
                    <a:p>
                      <a:pPr>
                        <a:lnSpc>
                          <a:spcPct val="107000"/>
                        </a:lnSpc>
                        <a:spcAft>
                          <a:spcPts val="800"/>
                        </a:spcAft>
                      </a:pPr>
                      <a:r>
                        <a:rPr lang="en-GB" sz="1900" dirty="0">
                          <a:solidFill>
                            <a:schemeClr val="bg1"/>
                          </a:solidFill>
                          <a:effectLst/>
                        </a:rPr>
                        <a:t>I’ve been so good in other ways</a:t>
                      </a:r>
                      <a:endParaRPr lang="en-GB" sz="1900" dirty="0">
                        <a:solidFill>
                          <a:schemeClr val="bg1"/>
                        </a:solidFill>
                        <a:effectLst/>
                        <a:latin typeface="+mn-lt"/>
                        <a:ea typeface="Calibri"/>
                        <a:cs typeface="Times New Roman"/>
                      </a:endParaRPr>
                    </a:p>
                  </a:txBody>
                  <a:tcPr marL="60093" marR="60093" marT="0" marB="0">
                    <a:solidFill>
                      <a:srgbClr val="2FA2A9"/>
                    </a:solidFill>
                  </a:tcPr>
                </a:tc>
                <a:tc>
                  <a:txBody>
                    <a:bodyPr/>
                    <a:lstStyle/>
                    <a:p>
                      <a:pPr>
                        <a:lnSpc>
                          <a:spcPct val="107000"/>
                        </a:lnSpc>
                        <a:spcAft>
                          <a:spcPts val="800"/>
                        </a:spcAft>
                      </a:pPr>
                      <a:r>
                        <a:rPr lang="en-GB" sz="1900" b="1" u="none" strike="noStrike" dirty="0">
                          <a:solidFill>
                            <a:srgbClr val="FF0000"/>
                          </a:solidFill>
                          <a:effectLst/>
                        </a:rPr>
                        <a:t> </a:t>
                      </a:r>
                      <a:endParaRPr lang="en-GB" sz="1900" dirty="0">
                        <a:effectLst/>
                        <a:latin typeface="+mn-lt"/>
                        <a:ea typeface="Calibri"/>
                        <a:cs typeface="Times New Roman"/>
                      </a:endParaRPr>
                    </a:p>
                  </a:txBody>
                  <a:tcPr marL="60093" marR="60093" marT="0" marB="0"/>
                </a:tc>
                <a:extLst>
                  <a:ext uri="{0D108BD9-81ED-4DB2-BD59-A6C34878D82A}">
                    <a16:rowId xmlns:a16="http://schemas.microsoft.com/office/drawing/2014/main" val="10001"/>
                  </a:ext>
                </a:extLst>
              </a:tr>
            </a:tbl>
          </a:graphicData>
        </a:graphic>
      </p:graphicFrame>
      <p:sp>
        <p:nvSpPr>
          <p:cNvPr id="9" name="Title 1">
            <a:extLst>
              <a:ext uri="{FF2B5EF4-FFF2-40B4-BE49-F238E27FC236}">
                <a16:creationId xmlns:a16="http://schemas.microsoft.com/office/drawing/2014/main" id="{3ABCB11D-991A-45BF-B9A4-6354BEC69317}"/>
              </a:ext>
            </a:extLst>
          </p:cNvPr>
          <p:cNvSpPr txBox="1">
            <a:spLocks/>
          </p:cNvSpPr>
          <p:nvPr/>
        </p:nvSpPr>
        <p:spPr>
          <a:xfrm>
            <a:off x="355881" y="318601"/>
            <a:ext cx="10197123" cy="853711"/>
          </a:xfrm>
          <a:prstGeom prst="rect">
            <a:avLst/>
          </a:prstGeom>
        </p:spPr>
        <p:txBody>
          <a:bodyPr vert="horz" lIns="121920" tIns="60960" rIns="121920" bIns="60960" rtlCol="0" anchor="t">
            <a:normAutofit/>
          </a:bodyPr>
          <a:lstStyle>
            <a:lvl1pPr marL="0" indent="0" algn="l" defTabSz="685800" rtl="0" eaLnBrk="1" latinLnBrk="0" hangingPunct="1">
              <a:lnSpc>
                <a:spcPct val="90000"/>
              </a:lnSpc>
              <a:spcBef>
                <a:spcPct val="0"/>
              </a:spcBef>
              <a:buFont typeface="+mj-lt"/>
              <a:buNone/>
              <a:defRPr sz="2100" kern="1200">
                <a:solidFill>
                  <a:schemeClr val="tx2"/>
                </a:solidFill>
                <a:latin typeface="+mj-lt"/>
                <a:ea typeface="+mj-ea"/>
                <a:cs typeface="+mj-cs"/>
              </a:defRPr>
            </a:lvl1pPr>
          </a:lstStyle>
          <a:p>
            <a:pPr defTabSz="914377"/>
            <a:r>
              <a:rPr lang="en-GB" sz="2800" b="1">
                <a:solidFill>
                  <a:srgbClr val="702474"/>
                </a:solidFill>
                <a:latin typeface="Arial" panose="020B0604020202020204"/>
              </a:rPr>
              <a:t>How your worksheets may look</a:t>
            </a:r>
            <a:r>
              <a:rPr lang="en-GB" sz="2800">
                <a:solidFill>
                  <a:srgbClr val="702474"/>
                </a:solidFill>
                <a:latin typeface="Arial" panose="020B0604020202020204"/>
              </a:rPr>
              <a:t>…</a:t>
            </a:r>
            <a:endParaRPr lang="en-GB" sz="2800" dirty="0">
              <a:solidFill>
                <a:srgbClr val="702474"/>
              </a:solidFill>
              <a:latin typeface="Arial" panose="020B0604020202020204"/>
            </a:endParaRPr>
          </a:p>
        </p:txBody>
      </p:sp>
    </p:spTree>
    <p:extLst>
      <p:ext uri="{BB962C8B-B14F-4D97-AF65-F5344CB8AC3E}">
        <p14:creationId xmlns:p14="http://schemas.microsoft.com/office/powerpoint/2010/main" val="25754968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596056" y="863051"/>
          <a:ext cx="11159681" cy="5717711"/>
        </p:xfrm>
        <a:graphic>
          <a:graphicData uri="http://schemas.openxmlformats.org/drawingml/2006/table">
            <a:tbl>
              <a:tblPr firstRow="1" firstCol="1" bandRow="1">
                <a:tableStyleId>{93296810-A885-4BE3-A3E7-6D5BEEA58F35}</a:tableStyleId>
              </a:tblPr>
              <a:tblGrid>
                <a:gridCol w="3719369">
                  <a:extLst>
                    <a:ext uri="{9D8B030D-6E8A-4147-A177-3AD203B41FA5}">
                      <a16:colId xmlns:a16="http://schemas.microsoft.com/office/drawing/2014/main" val="20000"/>
                    </a:ext>
                  </a:extLst>
                </a:gridCol>
                <a:gridCol w="3720156">
                  <a:extLst>
                    <a:ext uri="{9D8B030D-6E8A-4147-A177-3AD203B41FA5}">
                      <a16:colId xmlns:a16="http://schemas.microsoft.com/office/drawing/2014/main" val="20001"/>
                    </a:ext>
                  </a:extLst>
                </a:gridCol>
                <a:gridCol w="3720156">
                  <a:extLst>
                    <a:ext uri="{9D8B030D-6E8A-4147-A177-3AD203B41FA5}">
                      <a16:colId xmlns:a16="http://schemas.microsoft.com/office/drawing/2014/main" val="20002"/>
                    </a:ext>
                  </a:extLst>
                </a:gridCol>
              </a:tblGrid>
              <a:tr h="597155">
                <a:tc>
                  <a:txBody>
                    <a:bodyPr/>
                    <a:lstStyle/>
                    <a:p>
                      <a:pPr>
                        <a:lnSpc>
                          <a:spcPct val="107000"/>
                        </a:lnSpc>
                        <a:spcAft>
                          <a:spcPts val="800"/>
                        </a:spcAft>
                      </a:pPr>
                      <a:r>
                        <a:rPr lang="en-GB" sz="1900" b="1" dirty="0">
                          <a:effectLst/>
                        </a:rPr>
                        <a:t>Why do I do it?</a:t>
                      </a:r>
                      <a:endParaRPr lang="en-GB" sz="1900" dirty="0">
                        <a:effectLst/>
                        <a:latin typeface="+mn-lt"/>
                        <a:ea typeface="Calibri"/>
                        <a:cs typeface="Times New Roman"/>
                      </a:endParaRPr>
                    </a:p>
                  </a:txBody>
                  <a:tcPr marL="60093" marR="60093" marT="0" marB="0"/>
                </a:tc>
                <a:tc>
                  <a:txBody>
                    <a:bodyPr/>
                    <a:lstStyle/>
                    <a:p>
                      <a:pPr>
                        <a:lnSpc>
                          <a:spcPct val="107000"/>
                        </a:lnSpc>
                        <a:spcAft>
                          <a:spcPts val="800"/>
                        </a:spcAft>
                      </a:pPr>
                      <a:r>
                        <a:rPr lang="en-GB" sz="1900" b="1">
                          <a:effectLst/>
                        </a:rPr>
                        <a:t>How do I persuade myself to do it?</a:t>
                      </a:r>
                      <a:endParaRPr lang="en-GB" sz="1900">
                        <a:effectLst/>
                        <a:latin typeface="+mn-lt"/>
                        <a:ea typeface="Calibri"/>
                        <a:cs typeface="Times New Roman"/>
                      </a:endParaRPr>
                    </a:p>
                  </a:txBody>
                  <a:tcPr marL="60093" marR="60093" marT="0" marB="0"/>
                </a:tc>
                <a:tc>
                  <a:txBody>
                    <a:bodyPr/>
                    <a:lstStyle/>
                    <a:p>
                      <a:pPr>
                        <a:lnSpc>
                          <a:spcPct val="107000"/>
                        </a:lnSpc>
                        <a:spcAft>
                          <a:spcPts val="800"/>
                        </a:spcAft>
                      </a:pPr>
                      <a:r>
                        <a:rPr lang="en-GB" sz="1900" b="1" dirty="0">
                          <a:effectLst/>
                        </a:rPr>
                        <a:t>How do I get past others?</a:t>
                      </a:r>
                      <a:endParaRPr lang="en-GB" sz="1900" dirty="0">
                        <a:effectLst/>
                        <a:latin typeface="+mn-lt"/>
                        <a:ea typeface="Calibri"/>
                        <a:cs typeface="Times New Roman"/>
                      </a:endParaRPr>
                    </a:p>
                  </a:txBody>
                  <a:tcPr marL="60093" marR="60093" marT="0" marB="0"/>
                </a:tc>
                <a:extLst>
                  <a:ext uri="{0D108BD9-81ED-4DB2-BD59-A6C34878D82A}">
                    <a16:rowId xmlns:a16="http://schemas.microsoft.com/office/drawing/2014/main" val="10000"/>
                  </a:ext>
                </a:extLst>
              </a:tr>
              <a:tr h="5120556">
                <a:tc>
                  <a:txBody>
                    <a:bodyPr/>
                    <a:lstStyle/>
                    <a:p>
                      <a:pPr>
                        <a:lnSpc>
                          <a:spcPct val="107000"/>
                        </a:lnSpc>
                        <a:spcAft>
                          <a:spcPts val="800"/>
                        </a:spcAft>
                      </a:pPr>
                      <a:r>
                        <a:rPr lang="en-GB" sz="1900" b="0" dirty="0">
                          <a:solidFill>
                            <a:schemeClr val="tx1"/>
                          </a:solidFill>
                          <a:effectLst/>
                        </a:rPr>
                        <a:t>Boredom</a:t>
                      </a:r>
                    </a:p>
                    <a:p>
                      <a:pPr>
                        <a:lnSpc>
                          <a:spcPct val="107000"/>
                        </a:lnSpc>
                        <a:spcAft>
                          <a:spcPts val="800"/>
                        </a:spcAft>
                      </a:pPr>
                      <a:r>
                        <a:rPr lang="en-GB" sz="1900" b="0" dirty="0">
                          <a:solidFill>
                            <a:schemeClr val="tx1"/>
                          </a:solidFill>
                          <a:effectLst/>
                        </a:rPr>
                        <a:t>Feeling down</a:t>
                      </a:r>
                    </a:p>
                    <a:p>
                      <a:pPr>
                        <a:lnSpc>
                          <a:spcPct val="107000"/>
                        </a:lnSpc>
                        <a:spcAft>
                          <a:spcPts val="800"/>
                        </a:spcAft>
                      </a:pPr>
                      <a:r>
                        <a:rPr lang="en-GB" sz="1900" b="0" dirty="0">
                          <a:solidFill>
                            <a:schemeClr val="tx1"/>
                          </a:solidFill>
                          <a:effectLst/>
                        </a:rPr>
                        <a:t>Tiredness</a:t>
                      </a:r>
                    </a:p>
                    <a:p>
                      <a:pPr>
                        <a:lnSpc>
                          <a:spcPct val="107000"/>
                        </a:lnSpc>
                        <a:spcAft>
                          <a:spcPts val="800"/>
                        </a:spcAft>
                      </a:pPr>
                      <a:r>
                        <a:rPr lang="en-GB" sz="1900" b="0" dirty="0">
                          <a:solidFill>
                            <a:schemeClr val="tx1"/>
                          </a:solidFill>
                          <a:effectLst/>
                        </a:rPr>
                        <a:t>To relax</a:t>
                      </a:r>
                    </a:p>
                    <a:p>
                      <a:pPr>
                        <a:lnSpc>
                          <a:spcPct val="107000"/>
                        </a:lnSpc>
                        <a:spcAft>
                          <a:spcPts val="800"/>
                        </a:spcAft>
                      </a:pPr>
                      <a:r>
                        <a:rPr lang="en-GB" sz="1900" b="0" dirty="0">
                          <a:solidFill>
                            <a:schemeClr val="tx1"/>
                          </a:solidFill>
                          <a:effectLst/>
                        </a:rPr>
                        <a:t>To calm down</a:t>
                      </a:r>
                    </a:p>
                    <a:p>
                      <a:pPr>
                        <a:lnSpc>
                          <a:spcPct val="107000"/>
                        </a:lnSpc>
                        <a:spcAft>
                          <a:spcPts val="800"/>
                        </a:spcAft>
                      </a:pPr>
                      <a:r>
                        <a:rPr lang="en-GB" sz="1900" b="0" dirty="0">
                          <a:solidFill>
                            <a:schemeClr val="tx1"/>
                          </a:solidFill>
                          <a:effectLst/>
                        </a:rPr>
                        <a:t>I enjoy it</a:t>
                      </a:r>
                    </a:p>
                    <a:p>
                      <a:pPr>
                        <a:lnSpc>
                          <a:spcPct val="107000"/>
                        </a:lnSpc>
                        <a:spcAft>
                          <a:spcPts val="800"/>
                        </a:spcAft>
                      </a:pPr>
                      <a:r>
                        <a:rPr lang="en-GB" sz="1900" b="0" dirty="0">
                          <a:solidFill>
                            <a:schemeClr val="tx1"/>
                          </a:solidFill>
                          <a:effectLst/>
                        </a:rPr>
                        <a:t>Loneliness</a:t>
                      </a:r>
                    </a:p>
                    <a:p>
                      <a:pPr>
                        <a:lnSpc>
                          <a:spcPct val="107000"/>
                        </a:lnSpc>
                        <a:spcAft>
                          <a:spcPts val="800"/>
                        </a:spcAft>
                      </a:pPr>
                      <a:r>
                        <a:rPr lang="en-GB" sz="1900" b="0" dirty="0">
                          <a:solidFill>
                            <a:schemeClr val="tx1"/>
                          </a:solidFill>
                          <a:effectLst/>
                        </a:rPr>
                        <a:t>Excitement</a:t>
                      </a:r>
                    </a:p>
                    <a:p>
                      <a:pPr>
                        <a:lnSpc>
                          <a:spcPct val="107000"/>
                        </a:lnSpc>
                        <a:spcAft>
                          <a:spcPts val="800"/>
                        </a:spcAft>
                      </a:pPr>
                      <a:r>
                        <a:rPr lang="en-GB" sz="1900" b="0" dirty="0">
                          <a:solidFill>
                            <a:schemeClr val="tx1"/>
                          </a:solidFill>
                          <a:effectLst/>
                        </a:rPr>
                        <a:t>Rebellion</a:t>
                      </a:r>
                    </a:p>
                    <a:p>
                      <a:pPr>
                        <a:lnSpc>
                          <a:spcPct val="107000"/>
                        </a:lnSpc>
                        <a:spcAft>
                          <a:spcPts val="800"/>
                        </a:spcAft>
                      </a:pPr>
                      <a:r>
                        <a:rPr lang="en-GB" sz="1900" b="0" dirty="0">
                          <a:solidFill>
                            <a:schemeClr val="tx1"/>
                          </a:solidFill>
                          <a:effectLst/>
                        </a:rPr>
                        <a:t>Control</a:t>
                      </a:r>
                    </a:p>
                    <a:p>
                      <a:pPr>
                        <a:lnSpc>
                          <a:spcPct val="107000"/>
                        </a:lnSpc>
                        <a:spcAft>
                          <a:spcPts val="800"/>
                        </a:spcAft>
                      </a:pPr>
                      <a:r>
                        <a:rPr lang="en-GB" sz="1900" b="0" dirty="0">
                          <a:solidFill>
                            <a:schemeClr val="tx1"/>
                          </a:solidFill>
                          <a:effectLst/>
                        </a:rPr>
                        <a:t>Comfort</a:t>
                      </a:r>
                    </a:p>
                    <a:p>
                      <a:pPr>
                        <a:lnSpc>
                          <a:spcPct val="107000"/>
                        </a:lnSpc>
                        <a:spcAft>
                          <a:spcPts val="800"/>
                        </a:spcAft>
                      </a:pPr>
                      <a:r>
                        <a:rPr lang="en-GB" sz="1900" b="0" dirty="0">
                          <a:solidFill>
                            <a:schemeClr val="tx1"/>
                          </a:solidFill>
                          <a:effectLst/>
                        </a:rPr>
                        <a:t>Stress relief</a:t>
                      </a:r>
                      <a:endParaRPr lang="en-GB" sz="1900" b="0" dirty="0">
                        <a:solidFill>
                          <a:schemeClr val="tx1"/>
                        </a:solidFill>
                        <a:effectLst/>
                        <a:latin typeface="+mn-lt"/>
                        <a:ea typeface="Calibri"/>
                        <a:cs typeface="Times New Roman"/>
                      </a:endParaRPr>
                    </a:p>
                  </a:txBody>
                  <a:tcPr marL="60093" marR="60093" marT="0" marB="0">
                    <a:solidFill>
                      <a:srgbClr val="CDE0E2"/>
                    </a:solidFill>
                  </a:tcPr>
                </a:tc>
                <a:tc>
                  <a:txBody>
                    <a:bodyPr/>
                    <a:lstStyle/>
                    <a:p>
                      <a:pPr>
                        <a:lnSpc>
                          <a:spcPct val="107000"/>
                        </a:lnSpc>
                        <a:spcAft>
                          <a:spcPts val="800"/>
                        </a:spcAft>
                      </a:pPr>
                      <a:r>
                        <a:rPr lang="en-GB" sz="1900" dirty="0">
                          <a:solidFill>
                            <a:schemeClr val="tx1"/>
                          </a:solidFill>
                          <a:effectLst/>
                        </a:rPr>
                        <a:t>Just this once</a:t>
                      </a:r>
                    </a:p>
                    <a:p>
                      <a:pPr>
                        <a:lnSpc>
                          <a:spcPct val="107000"/>
                        </a:lnSpc>
                        <a:spcAft>
                          <a:spcPts val="800"/>
                        </a:spcAft>
                      </a:pPr>
                      <a:r>
                        <a:rPr lang="en-GB" sz="1900" dirty="0">
                          <a:solidFill>
                            <a:schemeClr val="tx1"/>
                          </a:solidFill>
                          <a:effectLst/>
                        </a:rPr>
                        <a:t>No one will know</a:t>
                      </a:r>
                    </a:p>
                    <a:p>
                      <a:pPr>
                        <a:lnSpc>
                          <a:spcPct val="107000"/>
                        </a:lnSpc>
                        <a:spcAft>
                          <a:spcPts val="800"/>
                        </a:spcAft>
                      </a:pPr>
                      <a:r>
                        <a:rPr lang="en-GB" sz="1900" dirty="0">
                          <a:solidFill>
                            <a:schemeClr val="tx1"/>
                          </a:solidFill>
                          <a:effectLst/>
                        </a:rPr>
                        <a:t>I deserve it</a:t>
                      </a:r>
                    </a:p>
                    <a:p>
                      <a:pPr>
                        <a:lnSpc>
                          <a:spcPct val="107000"/>
                        </a:lnSpc>
                        <a:spcAft>
                          <a:spcPts val="800"/>
                        </a:spcAft>
                      </a:pPr>
                      <a:r>
                        <a:rPr lang="en-GB" sz="1900" dirty="0">
                          <a:solidFill>
                            <a:schemeClr val="tx1"/>
                          </a:solidFill>
                          <a:effectLst/>
                        </a:rPr>
                        <a:t>…I’ve had a hard day</a:t>
                      </a:r>
                    </a:p>
                    <a:p>
                      <a:pPr>
                        <a:lnSpc>
                          <a:spcPct val="107000"/>
                        </a:lnSpc>
                        <a:spcAft>
                          <a:spcPts val="800"/>
                        </a:spcAft>
                      </a:pPr>
                      <a:r>
                        <a:rPr lang="en-GB" sz="1900" dirty="0">
                          <a:solidFill>
                            <a:schemeClr val="tx1"/>
                          </a:solidFill>
                          <a:effectLst/>
                        </a:rPr>
                        <a:t>…I’ve had a good day</a:t>
                      </a:r>
                    </a:p>
                    <a:p>
                      <a:pPr>
                        <a:lnSpc>
                          <a:spcPct val="107000"/>
                        </a:lnSpc>
                        <a:spcAft>
                          <a:spcPts val="800"/>
                        </a:spcAft>
                      </a:pPr>
                      <a:r>
                        <a:rPr lang="en-GB" sz="1900" dirty="0">
                          <a:solidFill>
                            <a:schemeClr val="tx1"/>
                          </a:solidFill>
                          <a:effectLst/>
                        </a:rPr>
                        <a:t>It’s my life…</a:t>
                      </a:r>
                    </a:p>
                    <a:p>
                      <a:pPr>
                        <a:lnSpc>
                          <a:spcPct val="107000"/>
                        </a:lnSpc>
                        <a:spcAft>
                          <a:spcPts val="800"/>
                        </a:spcAft>
                      </a:pPr>
                      <a:r>
                        <a:rPr lang="en-GB" sz="1900" dirty="0">
                          <a:solidFill>
                            <a:schemeClr val="tx1"/>
                          </a:solidFill>
                          <a:effectLst/>
                        </a:rPr>
                        <a:t>It’s my right</a:t>
                      </a:r>
                    </a:p>
                    <a:p>
                      <a:pPr>
                        <a:lnSpc>
                          <a:spcPct val="107000"/>
                        </a:lnSpc>
                        <a:spcAft>
                          <a:spcPts val="800"/>
                        </a:spcAft>
                      </a:pPr>
                      <a:r>
                        <a:rPr lang="en-GB" sz="1900" dirty="0">
                          <a:solidFill>
                            <a:schemeClr val="tx1"/>
                          </a:solidFill>
                          <a:effectLst/>
                        </a:rPr>
                        <a:t>Will stop again tomorrow</a:t>
                      </a:r>
                    </a:p>
                    <a:p>
                      <a:pPr>
                        <a:lnSpc>
                          <a:spcPct val="107000"/>
                        </a:lnSpc>
                        <a:spcAft>
                          <a:spcPts val="800"/>
                        </a:spcAft>
                      </a:pPr>
                      <a:r>
                        <a:rPr lang="en-GB" sz="1900" dirty="0">
                          <a:solidFill>
                            <a:schemeClr val="tx1"/>
                          </a:solidFill>
                          <a:effectLst/>
                        </a:rPr>
                        <a:t>There are worse things</a:t>
                      </a:r>
                    </a:p>
                    <a:p>
                      <a:pPr>
                        <a:lnSpc>
                          <a:spcPct val="107000"/>
                        </a:lnSpc>
                        <a:spcAft>
                          <a:spcPts val="800"/>
                        </a:spcAft>
                      </a:pPr>
                      <a:r>
                        <a:rPr lang="en-GB" sz="1900" dirty="0">
                          <a:solidFill>
                            <a:schemeClr val="tx1"/>
                          </a:solidFill>
                          <a:effectLst/>
                        </a:rPr>
                        <a:t>Other people do it</a:t>
                      </a:r>
                    </a:p>
                    <a:p>
                      <a:pPr>
                        <a:lnSpc>
                          <a:spcPct val="107000"/>
                        </a:lnSpc>
                        <a:spcAft>
                          <a:spcPts val="800"/>
                        </a:spcAft>
                      </a:pPr>
                      <a:r>
                        <a:rPr lang="en-GB" sz="1900" dirty="0">
                          <a:solidFill>
                            <a:schemeClr val="tx1"/>
                          </a:solidFill>
                          <a:effectLst/>
                        </a:rPr>
                        <a:t>I’ve been so good in other ways</a:t>
                      </a:r>
                      <a:endParaRPr lang="en-GB" sz="1900" dirty="0">
                        <a:solidFill>
                          <a:schemeClr val="tx1"/>
                        </a:solidFill>
                        <a:effectLst/>
                        <a:latin typeface="+mn-lt"/>
                        <a:ea typeface="Calibri"/>
                        <a:cs typeface="Times New Roman"/>
                      </a:endParaRPr>
                    </a:p>
                  </a:txBody>
                  <a:tcPr marL="60093" marR="60093" marT="0" marB="0">
                    <a:solidFill>
                      <a:srgbClr val="ECEBEC"/>
                    </a:solidFill>
                  </a:tcPr>
                </a:tc>
                <a:tc>
                  <a:txBody>
                    <a:bodyPr/>
                    <a:lstStyle/>
                    <a:p>
                      <a:pPr>
                        <a:lnSpc>
                          <a:spcPct val="107000"/>
                        </a:lnSpc>
                        <a:spcAft>
                          <a:spcPts val="800"/>
                        </a:spcAft>
                      </a:pPr>
                      <a:r>
                        <a:rPr lang="en-GB" sz="1900" dirty="0">
                          <a:solidFill>
                            <a:schemeClr val="bg1"/>
                          </a:solidFill>
                          <a:effectLst/>
                        </a:rPr>
                        <a:t>Do it when they’re not there</a:t>
                      </a:r>
                    </a:p>
                    <a:p>
                      <a:pPr>
                        <a:lnSpc>
                          <a:spcPct val="107000"/>
                        </a:lnSpc>
                        <a:spcAft>
                          <a:spcPts val="800"/>
                        </a:spcAft>
                      </a:pPr>
                      <a:r>
                        <a:rPr lang="en-GB" sz="1900" dirty="0">
                          <a:solidFill>
                            <a:schemeClr val="bg1"/>
                          </a:solidFill>
                          <a:effectLst/>
                        </a:rPr>
                        <a:t>Lie</a:t>
                      </a:r>
                    </a:p>
                    <a:p>
                      <a:pPr>
                        <a:lnSpc>
                          <a:spcPct val="107000"/>
                        </a:lnSpc>
                        <a:spcAft>
                          <a:spcPts val="800"/>
                        </a:spcAft>
                      </a:pPr>
                      <a:r>
                        <a:rPr lang="en-GB" sz="1900" dirty="0">
                          <a:solidFill>
                            <a:schemeClr val="bg1"/>
                          </a:solidFill>
                          <a:effectLst/>
                        </a:rPr>
                        <a:t>Deny</a:t>
                      </a:r>
                    </a:p>
                    <a:p>
                      <a:pPr>
                        <a:lnSpc>
                          <a:spcPct val="107000"/>
                        </a:lnSpc>
                        <a:spcAft>
                          <a:spcPts val="800"/>
                        </a:spcAft>
                      </a:pPr>
                      <a:r>
                        <a:rPr lang="en-GB" sz="1900" dirty="0">
                          <a:solidFill>
                            <a:schemeClr val="bg1"/>
                          </a:solidFill>
                          <a:effectLst/>
                        </a:rPr>
                        <a:t>Minimise</a:t>
                      </a:r>
                    </a:p>
                    <a:p>
                      <a:pPr>
                        <a:lnSpc>
                          <a:spcPct val="107000"/>
                        </a:lnSpc>
                        <a:spcAft>
                          <a:spcPts val="800"/>
                        </a:spcAft>
                      </a:pPr>
                      <a:r>
                        <a:rPr lang="en-GB" sz="1900" dirty="0">
                          <a:solidFill>
                            <a:schemeClr val="bg1"/>
                          </a:solidFill>
                          <a:effectLst/>
                        </a:rPr>
                        <a:t>Justify</a:t>
                      </a:r>
                    </a:p>
                    <a:p>
                      <a:pPr>
                        <a:lnSpc>
                          <a:spcPct val="107000"/>
                        </a:lnSpc>
                        <a:spcAft>
                          <a:spcPts val="800"/>
                        </a:spcAft>
                      </a:pPr>
                      <a:r>
                        <a:rPr lang="en-GB" sz="1900" dirty="0">
                          <a:solidFill>
                            <a:schemeClr val="bg1"/>
                          </a:solidFill>
                          <a:effectLst/>
                        </a:rPr>
                        <a:t>Distract</a:t>
                      </a:r>
                    </a:p>
                    <a:p>
                      <a:pPr>
                        <a:lnSpc>
                          <a:spcPct val="107000"/>
                        </a:lnSpc>
                        <a:spcAft>
                          <a:spcPts val="800"/>
                        </a:spcAft>
                      </a:pPr>
                      <a:r>
                        <a:rPr lang="en-GB" sz="1900" dirty="0">
                          <a:solidFill>
                            <a:schemeClr val="bg1"/>
                          </a:solidFill>
                          <a:effectLst/>
                        </a:rPr>
                        <a:t>Hide the evidence</a:t>
                      </a:r>
                    </a:p>
                    <a:p>
                      <a:pPr>
                        <a:lnSpc>
                          <a:spcPct val="107000"/>
                        </a:lnSpc>
                        <a:spcAft>
                          <a:spcPts val="800"/>
                        </a:spcAft>
                      </a:pPr>
                      <a:r>
                        <a:rPr lang="en-GB" sz="1900" dirty="0">
                          <a:solidFill>
                            <a:schemeClr val="bg1"/>
                          </a:solidFill>
                          <a:effectLst/>
                        </a:rPr>
                        <a:t>Blame others</a:t>
                      </a:r>
                    </a:p>
                    <a:p>
                      <a:pPr>
                        <a:lnSpc>
                          <a:spcPct val="107000"/>
                        </a:lnSpc>
                        <a:spcAft>
                          <a:spcPts val="800"/>
                        </a:spcAft>
                      </a:pPr>
                      <a:r>
                        <a:rPr lang="en-GB" sz="1900" b="1" u="none" strike="noStrike" dirty="0">
                          <a:solidFill>
                            <a:schemeClr val="tx1"/>
                          </a:solidFill>
                          <a:effectLst/>
                        </a:rPr>
                        <a:t> </a:t>
                      </a:r>
                      <a:endParaRPr lang="en-GB" sz="1900" dirty="0">
                        <a:solidFill>
                          <a:schemeClr val="tx1"/>
                        </a:solidFill>
                        <a:effectLst/>
                        <a:latin typeface="+mn-lt"/>
                        <a:ea typeface="Calibri"/>
                        <a:cs typeface="Times New Roman"/>
                      </a:endParaRPr>
                    </a:p>
                  </a:txBody>
                  <a:tcPr marL="60093" marR="60093" marT="0" marB="0">
                    <a:solidFill>
                      <a:srgbClr val="2FA2A9"/>
                    </a:solidFill>
                  </a:tcPr>
                </a:tc>
                <a:extLst>
                  <a:ext uri="{0D108BD9-81ED-4DB2-BD59-A6C34878D82A}">
                    <a16:rowId xmlns:a16="http://schemas.microsoft.com/office/drawing/2014/main" val="10001"/>
                  </a:ext>
                </a:extLst>
              </a:tr>
            </a:tbl>
          </a:graphicData>
        </a:graphic>
      </p:graphicFrame>
      <p:sp>
        <p:nvSpPr>
          <p:cNvPr id="6" name="Title 1">
            <a:extLst>
              <a:ext uri="{FF2B5EF4-FFF2-40B4-BE49-F238E27FC236}">
                <a16:creationId xmlns:a16="http://schemas.microsoft.com/office/drawing/2014/main" id="{11D86623-181C-411A-B143-11FBC6D182D9}"/>
              </a:ext>
            </a:extLst>
          </p:cNvPr>
          <p:cNvSpPr txBox="1">
            <a:spLocks/>
          </p:cNvSpPr>
          <p:nvPr/>
        </p:nvSpPr>
        <p:spPr>
          <a:xfrm>
            <a:off x="355881" y="318601"/>
            <a:ext cx="10197123" cy="853711"/>
          </a:xfrm>
          <a:prstGeom prst="rect">
            <a:avLst/>
          </a:prstGeom>
        </p:spPr>
        <p:txBody>
          <a:bodyPr vert="horz" lIns="121920" tIns="60960" rIns="121920" bIns="60960" rtlCol="0" anchor="t">
            <a:normAutofit/>
          </a:bodyPr>
          <a:lstStyle>
            <a:lvl1pPr marL="0" indent="0" algn="l" defTabSz="685800" rtl="0" eaLnBrk="1" latinLnBrk="0" hangingPunct="1">
              <a:lnSpc>
                <a:spcPct val="90000"/>
              </a:lnSpc>
              <a:spcBef>
                <a:spcPct val="0"/>
              </a:spcBef>
              <a:buFont typeface="+mj-lt"/>
              <a:buNone/>
              <a:defRPr sz="2100" kern="1200">
                <a:solidFill>
                  <a:schemeClr val="tx2"/>
                </a:solidFill>
                <a:latin typeface="+mj-lt"/>
                <a:ea typeface="+mj-ea"/>
                <a:cs typeface="+mj-cs"/>
              </a:defRPr>
            </a:lvl1pPr>
          </a:lstStyle>
          <a:p>
            <a:pPr defTabSz="914377"/>
            <a:r>
              <a:rPr lang="en-GB" sz="2800" b="1">
                <a:solidFill>
                  <a:srgbClr val="702474"/>
                </a:solidFill>
                <a:latin typeface="Arial" panose="020B0604020202020204"/>
              </a:rPr>
              <a:t>How your worksheets may look</a:t>
            </a:r>
            <a:r>
              <a:rPr lang="en-GB" sz="2800">
                <a:solidFill>
                  <a:srgbClr val="702474"/>
                </a:solidFill>
                <a:latin typeface="Arial" panose="020B0604020202020204"/>
              </a:rPr>
              <a:t>…</a:t>
            </a:r>
            <a:endParaRPr lang="en-GB" sz="2800" dirty="0">
              <a:solidFill>
                <a:srgbClr val="702474"/>
              </a:solidFill>
              <a:latin typeface="Arial" panose="020B0604020202020204"/>
            </a:endParaRPr>
          </a:p>
        </p:txBody>
      </p:sp>
    </p:spTree>
    <p:extLst>
      <p:ext uri="{BB962C8B-B14F-4D97-AF65-F5344CB8AC3E}">
        <p14:creationId xmlns:p14="http://schemas.microsoft.com/office/powerpoint/2010/main" val="1027923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a:bodyPr>
          <a:lstStyle/>
          <a:p>
            <a:pPr>
              <a:defRPr/>
            </a:pPr>
            <a:r>
              <a:rPr lang="en-GB" altLang="en-US" b="1" dirty="0"/>
              <a:t>Finkelhor’s Precondition Model (1984) </a:t>
            </a:r>
          </a:p>
        </p:txBody>
      </p:sp>
      <p:sp>
        <p:nvSpPr>
          <p:cNvPr id="23555" name="Rectangle 3"/>
          <p:cNvSpPr>
            <a:spLocks noGrp="1" noChangeArrowheads="1"/>
          </p:cNvSpPr>
          <p:nvPr>
            <p:ph idx="1"/>
          </p:nvPr>
        </p:nvSpPr>
        <p:spPr/>
        <p:txBody>
          <a:bodyPr/>
          <a:lstStyle/>
          <a:p>
            <a:pPr eaLnBrk="1" hangingPunct="1">
              <a:buFont typeface="Wingdings" pitchFamily="2" charset="2"/>
              <a:buNone/>
            </a:pPr>
            <a:endParaRPr lang="en-GB" altLang="en-US" sz="2800" dirty="0"/>
          </a:p>
          <a:p>
            <a:pPr eaLnBrk="1" hangingPunct="1">
              <a:buFont typeface="Wingdings" pitchFamily="2" charset="2"/>
              <a:buNone/>
            </a:pPr>
            <a:r>
              <a:rPr lang="en-GB" altLang="en-US" sz="2800" dirty="0"/>
              <a:t> </a:t>
            </a:r>
          </a:p>
        </p:txBody>
      </p:sp>
      <p:pic>
        <p:nvPicPr>
          <p:cNvPr id="5" name="Graphic 4" descr="Man with solid fill">
            <a:extLst>
              <a:ext uri="{FF2B5EF4-FFF2-40B4-BE49-F238E27FC236}">
                <a16:creationId xmlns:a16="http://schemas.microsoft.com/office/drawing/2014/main" id="{423A0E60-A1E9-4ED4-8D8B-6BE2D3A8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4083" y="2604294"/>
            <a:ext cx="1809239" cy="1809239"/>
          </a:xfrm>
          <a:prstGeom prst="rect">
            <a:avLst/>
          </a:prstGeom>
        </p:spPr>
      </p:pic>
      <p:pic>
        <p:nvPicPr>
          <p:cNvPr id="9" name="Graphic 8" descr="Speech outline">
            <a:extLst>
              <a:ext uri="{FF2B5EF4-FFF2-40B4-BE49-F238E27FC236}">
                <a16:creationId xmlns:a16="http://schemas.microsoft.com/office/drawing/2014/main" id="{715C22EE-1B36-41E3-B61D-DEE72C7451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1092" y="1169151"/>
            <a:ext cx="2352851" cy="1624101"/>
          </a:xfrm>
          <a:prstGeom prst="rect">
            <a:avLst/>
          </a:prstGeom>
        </p:spPr>
      </p:pic>
      <p:sp>
        <p:nvSpPr>
          <p:cNvPr id="12" name="TextBox 11">
            <a:extLst>
              <a:ext uri="{FF2B5EF4-FFF2-40B4-BE49-F238E27FC236}">
                <a16:creationId xmlns:a16="http://schemas.microsoft.com/office/drawing/2014/main" id="{9CBBB38E-C58C-4830-93E1-9D6E23E7BC94}"/>
              </a:ext>
            </a:extLst>
          </p:cNvPr>
          <p:cNvSpPr txBox="1"/>
          <p:nvPr/>
        </p:nvSpPr>
        <p:spPr>
          <a:xfrm>
            <a:off x="1108838" y="4750616"/>
            <a:ext cx="1734484" cy="748988"/>
          </a:xfrm>
          <a:prstGeom prst="rect">
            <a:avLst/>
          </a:prstGeom>
          <a:noFill/>
        </p:spPr>
        <p:txBody>
          <a:bodyPr wrap="square" rtlCol="0">
            <a:spAutoFit/>
          </a:bodyPr>
          <a:lstStyle/>
          <a:p>
            <a:pPr defTabSz="1219170"/>
            <a:r>
              <a:rPr lang="en-GB" sz="1867" b="1" dirty="0">
                <a:solidFill>
                  <a:srgbClr val="702474"/>
                </a:solidFill>
                <a:latin typeface="Arial" panose="020B0604020202020204"/>
              </a:rPr>
              <a:t>Motivation</a:t>
            </a:r>
          </a:p>
          <a:p>
            <a:pPr defTabSz="1219170"/>
            <a:r>
              <a:rPr lang="en-GB" sz="1867" dirty="0">
                <a:solidFill>
                  <a:srgbClr val="702474"/>
                </a:solidFill>
                <a:latin typeface="Arial" panose="020B0604020202020204"/>
              </a:rPr>
              <a:t>‘Want to do</a:t>
            </a:r>
            <a:r>
              <a:rPr lang="en-GB" sz="2400" dirty="0">
                <a:solidFill>
                  <a:srgbClr val="555859"/>
                </a:solidFill>
                <a:latin typeface="Arial" panose="020B0604020202020204"/>
              </a:rPr>
              <a:t>’</a:t>
            </a:r>
          </a:p>
        </p:txBody>
      </p:sp>
      <p:sp>
        <p:nvSpPr>
          <p:cNvPr id="13" name="TextBox 12">
            <a:extLst>
              <a:ext uri="{FF2B5EF4-FFF2-40B4-BE49-F238E27FC236}">
                <a16:creationId xmlns:a16="http://schemas.microsoft.com/office/drawing/2014/main" id="{68856F8C-4C34-4B51-B7E9-D8F6D21B3342}"/>
              </a:ext>
            </a:extLst>
          </p:cNvPr>
          <p:cNvSpPr txBox="1"/>
          <p:nvPr/>
        </p:nvSpPr>
        <p:spPr>
          <a:xfrm>
            <a:off x="1034084" y="1539471"/>
            <a:ext cx="1520433" cy="666977"/>
          </a:xfrm>
          <a:prstGeom prst="rect">
            <a:avLst/>
          </a:prstGeom>
          <a:noFill/>
        </p:spPr>
        <p:txBody>
          <a:bodyPr wrap="square" rtlCol="0">
            <a:spAutoFit/>
          </a:bodyPr>
          <a:lstStyle/>
          <a:p>
            <a:pPr algn="ctr" defTabSz="1219170"/>
            <a:r>
              <a:rPr lang="en-GB" sz="1867" b="1" dirty="0">
                <a:solidFill>
                  <a:srgbClr val="702474"/>
                </a:solidFill>
                <a:latin typeface="Arial" panose="020B0604020202020204"/>
              </a:rPr>
              <a:t>Thought / intent</a:t>
            </a:r>
          </a:p>
        </p:txBody>
      </p:sp>
      <p:sp>
        <p:nvSpPr>
          <p:cNvPr id="17" name="TextBox 16">
            <a:extLst>
              <a:ext uri="{FF2B5EF4-FFF2-40B4-BE49-F238E27FC236}">
                <a16:creationId xmlns:a16="http://schemas.microsoft.com/office/drawing/2014/main" id="{FA3881BD-4553-4967-9C4B-6A822C012128}"/>
              </a:ext>
            </a:extLst>
          </p:cNvPr>
          <p:cNvSpPr txBox="1"/>
          <p:nvPr/>
        </p:nvSpPr>
        <p:spPr>
          <a:xfrm>
            <a:off x="3233717" y="4750615"/>
            <a:ext cx="2005943" cy="1241622"/>
          </a:xfrm>
          <a:prstGeom prst="rect">
            <a:avLst/>
          </a:prstGeom>
          <a:noFill/>
        </p:spPr>
        <p:txBody>
          <a:bodyPr wrap="square" rtlCol="0">
            <a:spAutoFit/>
          </a:bodyPr>
          <a:lstStyle/>
          <a:p>
            <a:pPr algn="ctr" defTabSz="1219170"/>
            <a:r>
              <a:rPr lang="en-GB" sz="1867" b="1" dirty="0">
                <a:solidFill>
                  <a:srgbClr val="702474"/>
                </a:solidFill>
                <a:latin typeface="Arial" panose="020B0604020202020204"/>
              </a:rPr>
              <a:t>Internal Inhibitors</a:t>
            </a:r>
          </a:p>
          <a:p>
            <a:pPr algn="ctr" defTabSz="1219170"/>
            <a:r>
              <a:rPr lang="en-GB" sz="1867" dirty="0">
                <a:solidFill>
                  <a:srgbClr val="702474"/>
                </a:solidFill>
                <a:latin typeface="Arial" panose="020B0604020202020204"/>
              </a:rPr>
              <a:t>‘Conscience’</a:t>
            </a:r>
          </a:p>
          <a:p>
            <a:pPr algn="ctr" defTabSz="1219170"/>
            <a:r>
              <a:rPr lang="en-GB" sz="1867" dirty="0">
                <a:solidFill>
                  <a:srgbClr val="702474"/>
                </a:solidFill>
                <a:latin typeface="Arial" panose="020B0604020202020204"/>
              </a:rPr>
              <a:t>‘Consequences’</a:t>
            </a:r>
          </a:p>
        </p:txBody>
      </p:sp>
      <p:sp>
        <p:nvSpPr>
          <p:cNvPr id="18" name="TextBox 17">
            <a:extLst>
              <a:ext uri="{FF2B5EF4-FFF2-40B4-BE49-F238E27FC236}">
                <a16:creationId xmlns:a16="http://schemas.microsoft.com/office/drawing/2014/main" id="{2941049A-CFAA-4B03-9FB6-4A79B69A2B49}"/>
              </a:ext>
            </a:extLst>
          </p:cNvPr>
          <p:cNvSpPr txBox="1"/>
          <p:nvPr/>
        </p:nvSpPr>
        <p:spPr>
          <a:xfrm>
            <a:off x="5715649" y="4750613"/>
            <a:ext cx="1809239" cy="1528945"/>
          </a:xfrm>
          <a:prstGeom prst="rect">
            <a:avLst/>
          </a:prstGeom>
          <a:noFill/>
        </p:spPr>
        <p:txBody>
          <a:bodyPr wrap="square" rtlCol="0">
            <a:spAutoFit/>
          </a:bodyPr>
          <a:lstStyle/>
          <a:p>
            <a:pPr algn="ctr" defTabSz="1219170"/>
            <a:r>
              <a:rPr lang="en-GB" sz="1867" b="1" dirty="0">
                <a:solidFill>
                  <a:srgbClr val="702474"/>
                </a:solidFill>
                <a:latin typeface="Arial" panose="020B0604020202020204"/>
              </a:rPr>
              <a:t>External Inhibitors</a:t>
            </a:r>
          </a:p>
          <a:p>
            <a:pPr algn="ctr" defTabSz="1219170"/>
            <a:r>
              <a:rPr lang="en-GB" sz="1867" dirty="0">
                <a:solidFill>
                  <a:srgbClr val="702474"/>
                </a:solidFill>
                <a:latin typeface="Arial" panose="020B0604020202020204"/>
              </a:rPr>
              <a:t>‘Others’</a:t>
            </a:r>
          </a:p>
          <a:p>
            <a:pPr algn="ctr" defTabSz="1219170"/>
            <a:r>
              <a:rPr lang="en-GB" sz="1867" dirty="0">
                <a:solidFill>
                  <a:srgbClr val="702474"/>
                </a:solidFill>
                <a:latin typeface="Arial" panose="020B0604020202020204"/>
              </a:rPr>
              <a:t>‘Create Opportunity’</a:t>
            </a:r>
          </a:p>
        </p:txBody>
      </p:sp>
      <p:sp>
        <p:nvSpPr>
          <p:cNvPr id="19" name="TextBox 18">
            <a:extLst>
              <a:ext uri="{FF2B5EF4-FFF2-40B4-BE49-F238E27FC236}">
                <a16:creationId xmlns:a16="http://schemas.microsoft.com/office/drawing/2014/main" id="{414D8DD7-CA31-4143-B94E-A00D8EC55E4D}"/>
              </a:ext>
            </a:extLst>
          </p:cNvPr>
          <p:cNvSpPr txBox="1"/>
          <p:nvPr/>
        </p:nvSpPr>
        <p:spPr>
          <a:xfrm>
            <a:off x="8000877" y="4640410"/>
            <a:ext cx="2212447" cy="1528945"/>
          </a:xfrm>
          <a:prstGeom prst="rect">
            <a:avLst/>
          </a:prstGeom>
          <a:noFill/>
        </p:spPr>
        <p:txBody>
          <a:bodyPr wrap="square" rtlCol="0">
            <a:spAutoFit/>
          </a:bodyPr>
          <a:lstStyle/>
          <a:p>
            <a:pPr algn="ctr" defTabSz="1219170"/>
            <a:r>
              <a:rPr lang="en-GB" sz="1867" b="1" dirty="0">
                <a:solidFill>
                  <a:srgbClr val="702474"/>
                </a:solidFill>
                <a:latin typeface="Arial" panose="020B0604020202020204"/>
              </a:rPr>
              <a:t>Overcome Victim Resistance</a:t>
            </a:r>
          </a:p>
          <a:p>
            <a:pPr algn="ctr" defTabSz="1219170"/>
            <a:r>
              <a:rPr lang="en-GB" sz="1867" dirty="0">
                <a:solidFill>
                  <a:srgbClr val="702474"/>
                </a:solidFill>
                <a:latin typeface="Arial" panose="020B0604020202020204"/>
              </a:rPr>
              <a:t>‘Gain compliance’</a:t>
            </a:r>
          </a:p>
          <a:p>
            <a:pPr algn="ctr" defTabSz="1219170"/>
            <a:r>
              <a:rPr lang="en-GB" sz="1867" dirty="0">
                <a:solidFill>
                  <a:srgbClr val="702474"/>
                </a:solidFill>
                <a:latin typeface="Arial" panose="020B0604020202020204"/>
              </a:rPr>
              <a:t>‘Prevent disclosure’</a:t>
            </a:r>
          </a:p>
        </p:txBody>
      </p:sp>
      <p:sp>
        <p:nvSpPr>
          <p:cNvPr id="20" name="TextBox 19">
            <a:extLst>
              <a:ext uri="{FF2B5EF4-FFF2-40B4-BE49-F238E27FC236}">
                <a16:creationId xmlns:a16="http://schemas.microsoft.com/office/drawing/2014/main" id="{15DA3F76-8190-455E-82B9-D5F860C2E6A3}"/>
              </a:ext>
            </a:extLst>
          </p:cNvPr>
          <p:cNvSpPr txBox="1"/>
          <p:nvPr/>
        </p:nvSpPr>
        <p:spPr>
          <a:xfrm>
            <a:off x="9523273" y="1270473"/>
            <a:ext cx="2352851" cy="379656"/>
          </a:xfrm>
          <a:prstGeom prst="rect">
            <a:avLst/>
          </a:prstGeom>
          <a:noFill/>
        </p:spPr>
        <p:txBody>
          <a:bodyPr wrap="square" rtlCol="0">
            <a:spAutoFit/>
          </a:bodyPr>
          <a:lstStyle/>
          <a:p>
            <a:pPr algn="ctr" defTabSz="1219170"/>
            <a:r>
              <a:rPr lang="en-GB" sz="1867" b="1" dirty="0">
                <a:solidFill>
                  <a:srgbClr val="702474"/>
                </a:solidFill>
                <a:latin typeface="Arial" panose="020B0604020202020204"/>
              </a:rPr>
              <a:t>Action / abuse</a:t>
            </a:r>
          </a:p>
        </p:txBody>
      </p:sp>
      <p:cxnSp>
        <p:nvCxnSpPr>
          <p:cNvPr id="15" name="Straight Arrow Connector 14">
            <a:extLst>
              <a:ext uri="{FF2B5EF4-FFF2-40B4-BE49-F238E27FC236}">
                <a16:creationId xmlns:a16="http://schemas.microsoft.com/office/drawing/2014/main" id="{4D1937A2-B494-4906-AB27-F54283CA56EA}"/>
              </a:ext>
            </a:extLst>
          </p:cNvPr>
          <p:cNvCxnSpPr>
            <a:stCxn id="9" idx="3"/>
          </p:cNvCxnSpPr>
          <p:nvPr/>
        </p:nvCxnSpPr>
        <p:spPr>
          <a:xfrm>
            <a:off x="2943943" y="1981201"/>
            <a:ext cx="6983831" cy="21507"/>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16" name="Graphic 15" descr="Explosion outline">
            <a:extLst>
              <a:ext uri="{FF2B5EF4-FFF2-40B4-BE49-F238E27FC236}">
                <a16:creationId xmlns:a16="http://schemas.microsoft.com/office/drawing/2014/main" id="{8958ABD7-3950-4184-BA04-BE658D14CE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83509" y="1590604"/>
            <a:ext cx="1046681" cy="1046681"/>
          </a:xfrm>
          <a:prstGeom prst="rect">
            <a:avLst/>
          </a:prstGeom>
        </p:spPr>
      </p:pic>
      <p:pic>
        <p:nvPicPr>
          <p:cNvPr id="22" name="Picture 21" descr="Shape&#10;&#10;Description automatically generated with low confidence">
            <a:extLst>
              <a:ext uri="{FF2B5EF4-FFF2-40B4-BE49-F238E27FC236}">
                <a16:creationId xmlns:a16="http://schemas.microsoft.com/office/drawing/2014/main" id="{94ADA8DC-70DE-46CF-B783-49F4929C84DA}"/>
              </a:ext>
            </a:extLst>
          </p:cNvPr>
          <p:cNvPicPr>
            <a:picLocks noChangeAspect="1"/>
          </p:cNvPicPr>
          <p:nvPr/>
        </p:nvPicPr>
        <p:blipFill>
          <a:blip r:embed="rId9">
            <a:duotone>
              <a:schemeClr val="accent3">
                <a:shade val="45000"/>
                <a:satMod val="135000"/>
              </a:schemeClr>
              <a:prstClr val="white"/>
            </a:duotone>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a:off x="3233715" y="2571139"/>
            <a:ext cx="1925568" cy="1925568"/>
          </a:xfrm>
          <a:prstGeom prst="rect">
            <a:avLst/>
          </a:prstGeom>
          <a:ln>
            <a:noFill/>
          </a:ln>
        </p:spPr>
      </p:pic>
      <p:pic>
        <p:nvPicPr>
          <p:cNvPr id="26" name="Picture 25" descr="Shape&#10;&#10;Description automatically generated with low confidence">
            <a:extLst>
              <a:ext uri="{FF2B5EF4-FFF2-40B4-BE49-F238E27FC236}">
                <a16:creationId xmlns:a16="http://schemas.microsoft.com/office/drawing/2014/main" id="{F2652DC3-167C-4B79-BA42-9EE7583EA7FD}"/>
              </a:ext>
            </a:extLst>
          </p:cNvPr>
          <p:cNvPicPr>
            <a:picLocks noChangeAspect="1"/>
          </p:cNvPicPr>
          <p:nvPr/>
        </p:nvPicPr>
        <p:blipFill>
          <a:blip r:embed="rId11">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600940" y="2571139"/>
            <a:ext cx="1925568" cy="1925568"/>
          </a:xfrm>
          <a:prstGeom prst="rect">
            <a:avLst/>
          </a:prstGeom>
          <a:ln>
            <a:noFill/>
          </a:ln>
        </p:spPr>
      </p:pic>
      <p:pic>
        <p:nvPicPr>
          <p:cNvPr id="27" name="Picture 26" descr="Shape&#10;&#10;Description automatically generated with low confidence">
            <a:extLst>
              <a:ext uri="{FF2B5EF4-FFF2-40B4-BE49-F238E27FC236}">
                <a16:creationId xmlns:a16="http://schemas.microsoft.com/office/drawing/2014/main" id="{338149DE-936F-4459-92A4-23B2FBFA3771}"/>
              </a:ext>
            </a:extLst>
          </p:cNvPr>
          <p:cNvPicPr>
            <a:picLocks noChangeAspect="1"/>
          </p:cNvPicPr>
          <p:nvPr/>
        </p:nvPicPr>
        <p:blipFill>
          <a:blip r:embed="rId11">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008456" y="2619337"/>
            <a:ext cx="1925568" cy="1925568"/>
          </a:xfrm>
          <a:prstGeom prst="rect">
            <a:avLst/>
          </a:prstGeom>
          <a:ln>
            <a:noFill/>
          </a:ln>
        </p:spPr>
      </p:pic>
      <p:sp>
        <p:nvSpPr>
          <p:cNvPr id="24" name="Rectangle 23">
            <a:extLst>
              <a:ext uri="{FF2B5EF4-FFF2-40B4-BE49-F238E27FC236}">
                <a16:creationId xmlns:a16="http://schemas.microsoft.com/office/drawing/2014/main" id="{2087B53A-D003-4927-8699-B00A1021675D}"/>
              </a:ext>
            </a:extLst>
          </p:cNvPr>
          <p:cNvSpPr/>
          <p:nvPr/>
        </p:nvSpPr>
        <p:spPr>
          <a:xfrm>
            <a:off x="6620267" y="3653194"/>
            <a:ext cx="298695" cy="254764"/>
          </a:xfrm>
          <a:prstGeom prst="rect">
            <a:avLst/>
          </a:prstGeom>
          <a:solidFill>
            <a:srgbClr val="ECEBEC"/>
          </a:solidFill>
          <a:ln>
            <a:solidFill>
              <a:srgbClr val="ECE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endParaRPr lang="en-GB" sz="1600" b="1" dirty="0">
              <a:solidFill>
                <a:srgbClr val="FFFFFF"/>
              </a:solidFill>
              <a:latin typeface="Arial" panose="020B0604020202020204"/>
            </a:endParaRPr>
          </a:p>
        </p:txBody>
      </p:sp>
      <p:sp>
        <p:nvSpPr>
          <p:cNvPr id="29" name="Rectangle 28">
            <a:extLst>
              <a:ext uri="{FF2B5EF4-FFF2-40B4-BE49-F238E27FC236}">
                <a16:creationId xmlns:a16="http://schemas.microsoft.com/office/drawing/2014/main" id="{86171923-14D3-46F5-A839-026BA521251C}"/>
              </a:ext>
            </a:extLst>
          </p:cNvPr>
          <p:cNvSpPr/>
          <p:nvPr/>
        </p:nvSpPr>
        <p:spPr>
          <a:xfrm>
            <a:off x="9001722" y="3702864"/>
            <a:ext cx="298695" cy="429013"/>
          </a:xfrm>
          <a:prstGeom prst="rect">
            <a:avLst/>
          </a:prstGeom>
          <a:solidFill>
            <a:srgbClr val="ECEBEC"/>
          </a:solidFill>
          <a:ln>
            <a:solidFill>
              <a:srgbClr val="ECE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endParaRPr lang="en-GB" sz="1600" b="1" dirty="0">
              <a:solidFill>
                <a:srgbClr val="FFFFFF"/>
              </a:solidFill>
              <a:latin typeface="Arial" panose="020B0604020202020204"/>
            </a:endParaRPr>
          </a:p>
        </p:txBody>
      </p:sp>
    </p:spTree>
    <p:extLst>
      <p:ext uri="{BB962C8B-B14F-4D97-AF65-F5344CB8AC3E}">
        <p14:creationId xmlns:p14="http://schemas.microsoft.com/office/powerpoint/2010/main" val="41741053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901" y="199027"/>
            <a:ext cx="10197123" cy="853711"/>
          </a:xfrm>
        </p:spPr>
        <p:txBody>
          <a:bodyPr/>
          <a:lstStyle/>
          <a:p>
            <a:pPr>
              <a:defRPr/>
            </a:pPr>
            <a:r>
              <a:rPr lang="en-GB" b="1" dirty="0"/>
              <a:t>Task 2 - Case study</a:t>
            </a:r>
          </a:p>
        </p:txBody>
      </p:sp>
      <p:pic>
        <p:nvPicPr>
          <p:cNvPr id="5" name="Content Placeholder 4" descr="Candidate for interview">
            <a:extLst>
              <a:ext uri="{FF2B5EF4-FFF2-40B4-BE49-F238E27FC236}">
                <a16:creationId xmlns:a16="http://schemas.microsoft.com/office/drawing/2014/main" id="{588E4541-DDF7-092D-8AEB-565D50E5F71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2674"/>
          <a:stretch/>
        </p:blipFill>
        <p:spPr>
          <a:xfrm>
            <a:off x="1877628" y="1129873"/>
            <a:ext cx="8436744" cy="4598255"/>
          </a:xfrm>
        </p:spPr>
      </p:pic>
    </p:spTree>
    <p:extLst>
      <p:ext uri="{BB962C8B-B14F-4D97-AF65-F5344CB8AC3E}">
        <p14:creationId xmlns:p14="http://schemas.microsoft.com/office/powerpoint/2010/main" val="3297261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8EFE-F9B4-62BC-2C4E-9112C08B3783}"/>
              </a:ext>
            </a:extLst>
          </p:cNvPr>
          <p:cNvSpPr>
            <a:spLocks noGrp="1"/>
          </p:cNvSpPr>
          <p:nvPr>
            <p:ph type="title"/>
          </p:nvPr>
        </p:nvSpPr>
        <p:spPr/>
        <p:txBody>
          <a:bodyPr>
            <a:normAutofit/>
          </a:bodyPr>
          <a:lstStyle/>
          <a:p>
            <a:r>
              <a:rPr lang="en-GB" b="1" dirty="0"/>
              <a:t>Motivational factors </a:t>
            </a:r>
          </a:p>
        </p:txBody>
      </p:sp>
      <p:sp>
        <p:nvSpPr>
          <p:cNvPr id="3" name="Content Placeholder 2">
            <a:extLst>
              <a:ext uri="{FF2B5EF4-FFF2-40B4-BE49-F238E27FC236}">
                <a16:creationId xmlns:a16="http://schemas.microsoft.com/office/drawing/2014/main" id="{4DF42993-28F3-1173-E844-0EB9545A0E3E}"/>
              </a:ext>
            </a:extLst>
          </p:cNvPr>
          <p:cNvSpPr>
            <a:spLocks noGrp="1"/>
          </p:cNvSpPr>
          <p:nvPr>
            <p:ph idx="1"/>
          </p:nvPr>
        </p:nvSpPr>
        <p:spPr/>
        <p:txBody>
          <a:bodyPr>
            <a:normAutofit/>
          </a:bodyPr>
          <a:lstStyle/>
          <a:p>
            <a:pPr>
              <a:lnSpc>
                <a:spcPct val="100000"/>
              </a:lnSpc>
            </a:pPr>
            <a:r>
              <a:rPr lang="en-GB" sz="2400" dirty="0" err="1"/>
              <a:t>Finkelhor</a:t>
            </a:r>
            <a:r>
              <a:rPr lang="en-GB" sz="2400" dirty="0"/>
              <a:t> suggests there are three possible motivational factors underlying the sexual abuse of children</a:t>
            </a:r>
          </a:p>
          <a:p>
            <a:pPr>
              <a:lnSpc>
                <a:spcPct val="100000"/>
              </a:lnSpc>
            </a:pPr>
            <a:endParaRPr lang="en-GB" sz="2400" dirty="0"/>
          </a:p>
          <a:p>
            <a:pPr marL="741581" lvl="1" indent="-457189">
              <a:lnSpc>
                <a:spcPct val="100000"/>
              </a:lnSpc>
              <a:buFont typeface="+mj-lt"/>
              <a:buAutoNum type="arabicPeriod"/>
            </a:pPr>
            <a:r>
              <a:rPr lang="en-GB" sz="2400" b="1" dirty="0"/>
              <a:t>Emotional congruence</a:t>
            </a:r>
          </a:p>
          <a:p>
            <a:pPr marL="741581" lvl="1" indent="-457189">
              <a:lnSpc>
                <a:spcPct val="100000"/>
              </a:lnSpc>
              <a:buFont typeface="+mj-lt"/>
              <a:buAutoNum type="arabicPeriod"/>
            </a:pPr>
            <a:r>
              <a:rPr lang="en-GB" sz="2400" b="1" dirty="0"/>
              <a:t>Sexual arousal </a:t>
            </a:r>
          </a:p>
          <a:p>
            <a:pPr marL="741581" lvl="1" indent="-457189">
              <a:lnSpc>
                <a:spcPct val="100000"/>
              </a:lnSpc>
              <a:buFont typeface="+mj-lt"/>
              <a:buAutoNum type="arabicPeriod"/>
            </a:pPr>
            <a:r>
              <a:rPr lang="en-GB" sz="2400" b="1" dirty="0"/>
              <a:t>The fact that some individuals are blocked from meeting their emotional and sexual needs in prosocial ways</a:t>
            </a:r>
          </a:p>
          <a:p>
            <a:pPr algn="l">
              <a:lnSpc>
                <a:spcPct val="100000"/>
              </a:lnSpc>
              <a:buFont typeface="Arial" panose="020B0604020202020204" pitchFamily="34" charset="0"/>
              <a:buChar char="•"/>
            </a:pPr>
            <a:endParaRPr lang="en-GB" sz="2400" dirty="0"/>
          </a:p>
          <a:p>
            <a:pPr algn="l">
              <a:lnSpc>
                <a:spcPct val="100000"/>
              </a:lnSpc>
            </a:pPr>
            <a:r>
              <a:rPr lang="en-GB" sz="2400" b="1" dirty="0">
                <a:solidFill>
                  <a:schemeClr val="accent6"/>
                </a:solidFill>
              </a:rPr>
              <a:t>How might these relate to Simon’s father?</a:t>
            </a:r>
          </a:p>
          <a:p>
            <a:endParaRPr lang="en-GB" sz="2400" dirty="0">
              <a:latin typeface="Book Antiqua" panose="02040602050305030304" pitchFamily="18" charset="0"/>
            </a:endParaRPr>
          </a:p>
          <a:p>
            <a:endParaRPr lang="en-GB" sz="2400" dirty="0"/>
          </a:p>
        </p:txBody>
      </p:sp>
    </p:spTree>
    <p:extLst>
      <p:ext uri="{BB962C8B-B14F-4D97-AF65-F5344CB8AC3E}">
        <p14:creationId xmlns:p14="http://schemas.microsoft.com/office/powerpoint/2010/main" val="854951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a:bodyPr>
          <a:lstStyle/>
          <a:p>
            <a:pPr>
              <a:defRPr/>
            </a:pPr>
            <a:r>
              <a:rPr lang="en-GB" altLang="en-US" b="1" dirty="0"/>
              <a:t>Overcoming internal inhibitors </a:t>
            </a:r>
          </a:p>
        </p:txBody>
      </p:sp>
      <p:sp>
        <p:nvSpPr>
          <p:cNvPr id="25604" name="Rectangle 4"/>
          <p:cNvSpPr>
            <a:spLocks noGrp="1" noChangeArrowheads="1"/>
          </p:cNvSpPr>
          <p:nvPr>
            <p:ph idx="1"/>
          </p:nvPr>
        </p:nvSpPr>
        <p:spPr/>
        <p:txBody>
          <a:bodyPr>
            <a:normAutofit/>
          </a:bodyPr>
          <a:lstStyle/>
          <a:p>
            <a:pPr eaLnBrk="1" hangingPunct="1">
              <a:lnSpc>
                <a:spcPct val="100000"/>
              </a:lnSpc>
            </a:pPr>
            <a:r>
              <a:rPr lang="en-GB" altLang="en-US" sz="2400" dirty="0"/>
              <a:t>An abusive act will not simply occur because a person is motivated to sexually abuse. </a:t>
            </a:r>
            <a:r>
              <a:rPr lang="en-GB" altLang="en-US" sz="2400" b="1" dirty="0">
                <a:solidFill>
                  <a:schemeClr val="accent4"/>
                </a:solidFill>
              </a:rPr>
              <a:t>Internal inhibitors </a:t>
            </a:r>
            <a:r>
              <a:rPr lang="en-GB" altLang="en-US" sz="2400" dirty="0"/>
              <a:t>need to be overcome. </a:t>
            </a:r>
          </a:p>
          <a:p>
            <a:pPr eaLnBrk="1" hangingPunct="1">
              <a:lnSpc>
                <a:spcPct val="100000"/>
              </a:lnSpc>
            </a:pPr>
            <a:endParaRPr lang="en-GB" altLang="en-US" sz="2400" dirty="0"/>
          </a:p>
          <a:p>
            <a:pPr eaLnBrk="1" hangingPunct="1">
              <a:lnSpc>
                <a:spcPct val="100000"/>
              </a:lnSpc>
            </a:pPr>
            <a:r>
              <a:rPr lang="en-GB" altLang="en-US" sz="2400" dirty="0"/>
              <a:t>The emphasis here is on factors that </a:t>
            </a:r>
            <a:r>
              <a:rPr lang="en-GB" altLang="en-US" sz="2400" b="1" dirty="0">
                <a:solidFill>
                  <a:schemeClr val="accent4"/>
                </a:solidFill>
              </a:rPr>
              <a:t>disinhibit</a:t>
            </a:r>
            <a:r>
              <a:rPr lang="en-GB" altLang="en-US" sz="2400" dirty="0">
                <a:solidFill>
                  <a:schemeClr val="accent4"/>
                </a:solidFill>
              </a:rPr>
              <a:t> </a:t>
            </a:r>
            <a:r>
              <a:rPr lang="en-GB" altLang="en-US" sz="2400" dirty="0"/>
              <a:t>behaviour.</a:t>
            </a:r>
          </a:p>
          <a:p>
            <a:pPr eaLnBrk="1" hangingPunct="1">
              <a:lnSpc>
                <a:spcPct val="100000"/>
              </a:lnSpc>
            </a:pPr>
            <a:endParaRPr lang="en-GB" altLang="en-US" sz="2400" dirty="0"/>
          </a:p>
          <a:p>
            <a:pPr eaLnBrk="1" hangingPunct="1">
              <a:lnSpc>
                <a:spcPct val="100000"/>
              </a:lnSpc>
            </a:pPr>
            <a:r>
              <a:rPr lang="en-GB" altLang="en-US" sz="2400" dirty="0"/>
              <a:t>For example, these might be the use of alcohol or drugs or the development of cognitive distortions to validate behaviour</a:t>
            </a:r>
          </a:p>
          <a:p>
            <a:pPr eaLnBrk="1" hangingPunct="1">
              <a:lnSpc>
                <a:spcPct val="100000"/>
              </a:lnSpc>
            </a:pPr>
            <a:endParaRPr lang="en-GB" altLang="en-US" sz="2400" dirty="0"/>
          </a:p>
          <a:p>
            <a:pPr eaLnBrk="1" hangingPunct="1">
              <a:lnSpc>
                <a:spcPct val="100000"/>
              </a:lnSpc>
            </a:pPr>
            <a:r>
              <a:rPr lang="en-GB" altLang="en-US" sz="2400" b="1" dirty="0">
                <a:solidFill>
                  <a:schemeClr val="accent6"/>
                </a:solidFill>
              </a:rPr>
              <a:t>How did Simon’s father overcome his internal inhibitors?</a:t>
            </a:r>
          </a:p>
          <a:p>
            <a:pPr eaLnBrk="1" hangingPunct="1">
              <a:lnSpc>
                <a:spcPct val="80000"/>
              </a:lnSpc>
            </a:pPr>
            <a:endParaRPr lang="en-GB" altLang="en-US" sz="2400" dirty="0"/>
          </a:p>
          <a:p>
            <a:pPr eaLnBrk="1" hangingPunct="1">
              <a:lnSpc>
                <a:spcPct val="80000"/>
              </a:lnSpc>
            </a:pPr>
            <a:endParaRPr lang="en-GB" altLang="en-US" sz="2400" dirty="0"/>
          </a:p>
        </p:txBody>
      </p:sp>
    </p:spTree>
    <p:extLst>
      <p:ext uri="{BB962C8B-B14F-4D97-AF65-F5344CB8AC3E}">
        <p14:creationId xmlns:p14="http://schemas.microsoft.com/office/powerpoint/2010/main" val="46726845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a:bodyPr>
          <a:lstStyle/>
          <a:p>
            <a:pPr>
              <a:defRPr/>
            </a:pPr>
            <a:r>
              <a:rPr lang="en-GB" altLang="en-US" b="1" dirty="0"/>
              <a:t>Overcoming external inhibitors </a:t>
            </a:r>
          </a:p>
        </p:txBody>
      </p:sp>
      <p:sp>
        <p:nvSpPr>
          <p:cNvPr id="27652" name="Rectangle 5"/>
          <p:cNvSpPr>
            <a:spLocks noGrp="1" noChangeArrowheads="1"/>
          </p:cNvSpPr>
          <p:nvPr>
            <p:ph idx="1"/>
          </p:nvPr>
        </p:nvSpPr>
        <p:spPr/>
        <p:txBody>
          <a:bodyPr>
            <a:normAutofit/>
          </a:bodyPr>
          <a:lstStyle/>
          <a:p>
            <a:pPr eaLnBrk="1" hangingPunct="1">
              <a:lnSpc>
                <a:spcPct val="100000"/>
              </a:lnSpc>
            </a:pPr>
            <a:r>
              <a:rPr lang="en-GB" altLang="en-US" sz="2400" dirty="0"/>
              <a:t>Motivation and overcoming internal inhibitors are not enough for sexual abuse to happen, </a:t>
            </a:r>
            <a:r>
              <a:rPr lang="en-GB" altLang="en-US" sz="2400" b="1" dirty="0">
                <a:solidFill>
                  <a:schemeClr val="accent6"/>
                </a:solidFill>
              </a:rPr>
              <a:t>the adult needs to create the opportunity to abuse.</a:t>
            </a:r>
          </a:p>
          <a:p>
            <a:pPr eaLnBrk="1" hangingPunct="1">
              <a:lnSpc>
                <a:spcPct val="100000"/>
              </a:lnSpc>
            </a:pPr>
            <a:endParaRPr lang="en-GB" altLang="en-US" sz="2400" dirty="0"/>
          </a:p>
          <a:p>
            <a:pPr eaLnBrk="1" hangingPunct="1">
              <a:lnSpc>
                <a:spcPct val="100000"/>
              </a:lnSpc>
            </a:pPr>
            <a:r>
              <a:rPr lang="en-GB" altLang="en-US" sz="2400" dirty="0"/>
              <a:t>Reduced supervision of children, absence or illness of the other parent or carer, unusual opportunities to be alone with a child are all correlated with child sexual abuse.</a:t>
            </a:r>
          </a:p>
          <a:p>
            <a:pPr eaLnBrk="1" hangingPunct="1">
              <a:lnSpc>
                <a:spcPct val="100000"/>
              </a:lnSpc>
            </a:pPr>
            <a:endParaRPr lang="en-GB" altLang="en-US" sz="2400" dirty="0"/>
          </a:p>
          <a:p>
            <a:pPr eaLnBrk="1" hangingPunct="1">
              <a:lnSpc>
                <a:spcPct val="100000"/>
              </a:lnSpc>
            </a:pPr>
            <a:r>
              <a:rPr lang="en-GB" altLang="en-US" sz="2400" dirty="0"/>
              <a:t>Grooming the non-abusing parent is also part of the process of overcoming this external inhibitor. </a:t>
            </a:r>
          </a:p>
          <a:p>
            <a:pPr eaLnBrk="1" hangingPunct="1">
              <a:lnSpc>
                <a:spcPct val="100000"/>
              </a:lnSpc>
            </a:pPr>
            <a:r>
              <a:rPr lang="en-GB" altLang="en-US" sz="2400" b="1" dirty="0">
                <a:solidFill>
                  <a:schemeClr val="accent6"/>
                </a:solidFill>
              </a:rPr>
              <a:t>How did Simon’s father get past his mother to abuse Simon?</a:t>
            </a:r>
          </a:p>
          <a:p>
            <a:pPr eaLnBrk="1" hangingPunct="1">
              <a:lnSpc>
                <a:spcPct val="80000"/>
              </a:lnSpc>
            </a:pPr>
            <a:endParaRPr lang="en-GB" altLang="en-US" sz="2400" dirty="0"/>
          </a:p>
          <a:p>
            <a:pPr eaLnBrk="1" hangingPunct="1">
              <a:lnSpc>
                <a:spcPct val="80000"/>
              </a:lnSpc>
            </a:pPr>
            <a:endParaRPr lang="en-GB" altLang="en-US" sz="2400" dirty="0"/>
          </a:p>
          <a:p>
            <a:pPr eaLnBrk="1" hangingPunct="1">
              <a:lnSpc>
                <a:spcPct val="80000"/>
              </a:lnSpc>
            </a:pPr>
            <a:endParaRPr lang="en-GB" altLang="en-US" sz="2400" dirty="0"/>
          </a:p>
        </p:txBody>
      </p:sp>
    </p:spTree>
    <p:extLst>
      <p:ext uri="{BB962C8B-B14F-4D97-AF65-F5344CB8AC3E}">
        <p14:creationId xmlns:p14="http://schemas.microsoft.com/office/powerpoint/2010/main" val="90318897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C5697-DC91-046F-3D9F-04A9B235EFD4}"/>
              </a:ext>
            </a:extLst>
          </p:cNvPr>
          <p:cNvSpPr>
            <a:spLocks noGrp="1"/>
          </p:cNvSpPr>
          <p:nvPr>
            <p:ph type="title"/>
          </p:nvPr>
        </p:nvSpPr>
        <p:spPr/>
        <p:txBody>
          <a:bodyPr/>
          <a:lstStyle/>
          <a:p>
            <a:r>
              <a:rPr lang="en-GB" b="1" dirty="0"/>
              <a:t>Overcoming victim resistance</a:t>
            </a:r>
          </a:p>
        </p:txBody>
      </p:sp>
      <p:sp>
        <p:nvSpPr>
          <p:cNvPr id="3" name="Content Placeholder 2">
            <a:extLst>
              <a:ext uri="{FF2B5EF4-FFF2-40B4-BE49-F238E27FC236}">
                <a16:creationId xmlns:a16="http://schemas.microsoft.com/office/drawing/2014/main" id="{1246615F-E755-DE3D-06C6-203BCDA1091D}"/>
              </a:ext>
            </a:extLst>
          </p:cNvPr>
          <p:cNvSpPr>
            <a:spLocks noGrp="1"/>
          </p:cNvSpPr>
          <p:nvPr>
            <p:ph idx="1"/>
          </p:nvPr>
        </p:nvSpPr>
        <p:spPr>
          <a:xfrm>
            <a:off x="838200" y="1172310"/>
            <a:ext cx="10515600" cy="5004655"/>
          </a:xfrm>
        </p:spPr>
        <p:txBody>
          <a:bodyPr>
            <a:normAutofit/>
          </a:bodyPr>
          <a:lstStyle/>
          <a:p>
            <a:r>
              <a:rPr lang="en-GB" sz="2400" dirty="0"/>
              <a:t>When the first three preconditions are met, abuse may not occur as the individual is unable </a:t>
            </a:r>
            <a:r>
              <a:rPr lang="en-GB" sz="2400" dirty="0">
                <a:solidFill>
                  <a:schemeClr val="accent6"/>
                </a:solidFill>
              </a:rPr>
              <a:t>to produce compliance in the child</a:t>
            </a:r>
            <a:r>
              <a:rPr lang="en-GB" sz="2400" dirty="0"/>
              <a:t>. </a:t>
            </a:r>
          </a:p>
          <a:p>
            <a:endParaRPr lang="en-GB" sz="2400" dirty="0"/>
          </a:p>
          <a:p>
            <a:r>
              <a:rPr lang="en-GB" sz="2400" dirty="0"/>
              <a:t>Emotional insecurity, deprivation, lack of sexual knowledge and situations of unusual trust/power between a child and the person who wants to harm them are all factors that can </a:t>
            </a:r>
            <a:r>
              <a:rPr lang="en-GB" sz="2400" dirty="0">
                <a:solidFill>
                  <a:schemeClr val="accent6"/>
                </a:solidFill>
              </a:rPr>
              <a:t>reduce resistance</a:t>
            </a:r>
            <a:r>
              <a:rPr lang="en-GB" sz="2400" dirty="0"/>
              <a:t>.</a:t>
            </a:r>
          </a:p>
          <a:p>
            <a:endParaRPr lang="en-GB" sz="2400" dirty="0"/>
          </a:p>
          <a:p>
            <a:r>
              <a:rPr lang="en-GB" sz="2400" i="1" dirty="0"/>
              <a:t>“Many, perhaps most, incidents of sexual abuse of a child involve specific actions and words in which an older person uses superior skill, knowledge or resources to gain and maintain sexual access to the child.” </a:t>
            </a:r>
            <a:r>
              <a:rPr lang="en-GB" sz="2400" dirty="0"/>
              <a:t>(Conte 1991).</a:t>
            </a:r>
          </a:p>
          <a:p>
            <a:endParaRPr lang="en-GB" altLang="en-US" sz="2400" b="1">
              <a:solidFill>
                <a:schemeClr val="accent6"/>
              </a:solidFill>
            </a:endParaRPr>
          </a:p>
          <a:p>
            <a:r>
              <a:rPr lang="en-GB" altLang="en-US" sz="2400" b="1">
                <a:solidFill>
                  <a:schemeClr val="accent6"/>
                </a:solidFill>
              </a:rPr>
              <a:t>How </a:t>
            </a:r>
            <a:r>
              <a:rPr lang="en-GB" altLang="en-US" sz="2400" b="1" dirty="0">
                <a:solidFill>
                  <a:schemeClr val="accent6"/>
                </a:solidFill>
              </a:rPr>
              <a:t>did Simon’s father overcome Simon?</a:t>
            </a:r>
          </a:p>
          <a:p>
            <a:endParaRPr lang="en-GB" sz="2400" dirty="0"/>
          </a:p>
          <a:p>
            <a:endParaRPr lang="en-GB" dirty="0"/>
          </a:p>
        </p:txBody>
      </p:sp>
      <p:sp>
        <p:nvSpPr>
          <p:cNvPr id="4" name="Slide Number Placeholder 3">
            <a:extLst>
              <a:ext uri="{FF2B5EF4-FFF2-40B4-BE49-F238E27FC236}">
                <a16:creationId xmlns:a16="http://schemas.microsoft.com/office/drawing/2014/main" id="{597F32EF-E11E-272C-F918-43BF0C144A39}"/>
              </a:ext>
            </a:extLst>
          </p:cNvPr>
          <p:cNvSpPr>
            <a:spLocks noGrp="1"/>
          </p:cNvSpPr>
          <p:nvPr>
            <p:ph type="sldNum" sz="quarter" idx="12"/>
          </p:nvPr>
        </p:nvSpPr>
        <p:spPr/>
        <p:txBody>
          <a:bodyPr/>
          <a:lstStyle/>
          <a:p>
            <a:fld id="{5512AD5A-2C28-1D42-B971-4292A709C8F6}" type="slidenum">
              <a:rPr lang="en-US" smtClean="0"/>
              <a:pPr/>
              <a:t>37</a:t>
            </a:fld>
            <a:endParaRPr lang="en-US" dirty="0"/>
          </a:p>
        </p:txBody>
      </p:sp>
    </p:spTree>
    <p:extLst>
      <p:ext uri="{BB962C8B-B14F-4D97-AF65-F5344CB8AC3E}">
        <p14:creationId xmlns:p14="http://schemas.microsoft.com/office/powerpoint/2010/main" val="23426114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37E57-0430-5506-39F2-FC413218DA1D}"/>
              </a:ext>
            </a:extLst>
          </p:cNvPr>
          <p:cNvSpPr>
            <a:spLocks noGrp="1"/>
          </p:cNvSpPr>
          <p:nvPr>
            <p:ph type="title"/>
          </p:nvPr>
        </p:nvSpPr>
        <p:spPr/>
        <p:txBody>
          <a:bodyPr/>
          <a:lstStyle/>
          <a:p>
            <a:r>
              <a:rPr lang="en-GB" b="1" dirty="0"/>
              <a:t>Assessments</a:t>
            </a:r>
          </a:p>
        </p:txBody>
      </p:sp>
      <p:sp>
        <p:nvSpPr>
          <p:cNvPr id="3" name="Text Placeholder 2">
            <a:extLst>
              <a:ext uri="{FF2B5EF4-FFF2-40B4-BE49-F238E27FC236}">
                <a16:creationId xmlns:a16="http://schemas.microsoft.com/office/drawing/2014/main" id="{DDE52A07-894F-695F-A4A6-F853D05CAE24}"/>
              </a:ext>
            </a:extLst>
          </p:cNvPr>
          <p:cNvSpPr>
            <a:spLocks noGrp="1"/>
          </p:cNvSpPr>
          <p:nvPr>
            <p:ph type="body" idx="1"/>
          </p:nvPr>
        </p:nvSpPr>
        <p:spPr/>
        <p:txBody>
          <a:bodyPr/>
          <a:lstStyle/>
          <a:p>
            <a:r>
              <a:rPr lang="en-GB" dirty="0"/>
              <a:t>An introduction</a:t>
            </a:r>
          </a:p>
        </p:txBody>
      </p:sp>
      <p:sp>
        <p:nvSpPr>
          <p:cNvPr id="4" name="Slide Number Placeholder 3">
            <a:extLst>
              <a:ext uri="{FF2B5EF4-FFF2-40B4-BE49-F238E27FC236}">
                <a16:creationId xmlns:a16="http://schemas.microsoft.com/office/drawing/2014/main" id="{8340827D-E18B-ADBF-C87C-947EFD3A9025}"/>
              </a:ext>
            </a:extLst>
          </p:cNvPr>
          <p:cNvSpPr>
            <a:spLocks noGrp="1"/>
          </p:cNvSpPr>
          <p:nvPr>
            <p:ph type="sldNum" sz="quarter" idx="12"/>
          </p:nvPr>
        </p:nvSpPr>
        <p:spPr/>
        <p:txBody>
          <a:bodyPr/>
          <a:lstStyle/>
          <a:p>
            <a:pPr defTabSz="1219170"/>
            <a:fld id="{5512AD5A-2C28-1D42-B971-4292A709C8F6}" type="slidenum">
              <a:rPr lang="en-US">
                <a:solidFill>
                  <a:srgbClr val="FFFFFF"/>
                </a:solidFill>
                <a:latin typeface="Arial" panose="020B0604020202020204"/>
              </a:rPr>
              <a:pPr defTabSz="1219170"/>
              <a:t>38</a:t>
            </a:fld>
            <a:endParaRPr lang="en-US" dirty="0">
              <a:solidFill>
                <a:srgbClr val="FFFFFF"/>
              </a:solidFill>
              <a:latin typeface="Arial" panose="020B0604020202020204"/>
            </a:endParaRPr>
          </a:p>
        </p:txBody>
      </p:sp>
    </p:spTree>
    <p:extLst>
      <p:ext uri="{BB962C8B-B14F-4D97-AF65-F5344CB8AC3E}">
        <p14:creationId xmlns:p14="http://schemas.microsoft.com/office/powerpoint/2010/main" val="39411296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711EE-AA94-E07E-DC42-79CAAB006635}"/>
              </a:ext>
            </a:extLst>
          </p:cNvPr>
          <p:cNvSpPr>
            <a:spLocks noGrp="1"/>
          </p:cNvSpPr>
          <p:nvPr>
            <p:ph type="title"/>
          </p:nvPr>
        </p:nvSpPr>
        <p:spPr/>
        <p:txBody>
          <a:bodyPr anchor="t">
            <a:normAutofit/>
          </a:bodyPr>
          <a:lstStyle/>
          <a:p>
            <a:r>
              <a:rPr lang="en-GB" b="1" dirty="0"/>
              <a:t>Group discussion </a:t>
            </a:r>
          </a:p>
        </p:txBody>
      </p:sp>
      <p:sp>
        <p:nvSpPr>
          <p:cNvPr id="11" name="Content Placeholder 2">
            <a:extLst>
              <a:ext uri="{FF2B5EF4-FFF2-40B4-BE49-F238E27FC236}">
                <a16:creationId xmlns:a16="http://schemas.microsoft.com/office/drawing/2014/main" id="{CB7EDEA3-2728-0DFE-22EF-C62C5EBE277C}"/>
              </a:ext>
            </a:extLst>
          </p:cNvPr>
          <p:cNvSpPr>
            <a:spLocks noGrp="1"/>
          </p:cNvSpPr>
          <p:nvPr>
            <p:ph idx="1"/>
          </p:nvPr>
        </p:nvSpPr>
        <p:spPr>
          <a:xfrm>
            <a:off x="838201" y="2288647"/>
            <a:ext cx="5473700" cy="3888317"/>
          </a:xfrm>
        </p:spPr>
        <p:txBody>
          <a:bodyPr>
            <a:normAutofit/>
          </a:bodyPr>
          <a:lstStyle/>
          <a:p>
            <a:pPr>
              <a:lnSpc>
                <a:spcPct val="100000"/>
              </a:lnSpc>
            </a:pPr>
            <a:r>
              <a:rPr lang="en-GB" sz="2400" b="1" dirty="0">
                <a:solidFill>
                  <a:schemeClr val="accent6"/>
                </a:solidFill>
              </a:rPr>
              <a:t>Keeping in mind everything we have discussed today, what areas of the person of concern’s life do we need to find out more about to help us assess risk? </a:t>
            </a:r>
            <a:endParaRPr lang="en-US" sz="1600" b="1" dirty="0">
              <a:solidFill>
                <a:schemeClr val="accent6"/>
              </a:solidFill>
            </a:endParaRPr>
          </a:p>
        </p:txBody>
      </p:sp>
      <p:sp>
        <p:nvSpPr>
          <p:cNvPr id="4" name="Slide Number Placeholder 3">
            <a:extLst>
              <a:ext uri="{FF2B5EF4-FFF2-40B4-BE49-F238E27FC236}">
                <a16:creationId xmlns:a16="http://schemas.microsoft.com/office/drawing/2014/main" id="{485ED97E-1B0E-596D-DBA5-916AC7D22074}"/>
              </a:ext>
            </a:extLst>
          </p:cNvPr>
          <p:cNvSpPr>
            <a:spLocks noGrp="1"/>
          </p:cNvSpPr>
          <p:nvPr>
            <p:ph type="sldNum" sz="quarter" idx="12"/>
          </p:nvPr>
        </p:nvSpPr>
        <p:spPr/>
        <p:txBody>
          <a:bodyPr anchor="t">
            <a:normAutofit/>
          </a:bodyPr>
          <a:lstStyle/>
          <a:p>
            <a:pPr defTabSz="1219170">
              <a:spcAft>
                <a:spcPts val="800"/>
              </a:spcAft>
            </a:pPr>
            <a:fld id="{5512AD5A-2C28-1D42-B971-4292A709C8F6}" type="slidenum">
              <a:rPr lang="en-US">
                <a:solidFill>
                  <a:srgbClr val="555859"/>
                </a:solidFill>
                <a:latin typeface="Arial" panose="020B0604020202020204"/>
              </a:rPr>
              <a:pPr defTabSz="1219170">
                <a:spcAft>
                  <a:spcPts val="800"/>
                </a:spcAft>
              </a:pPr>
              <a:t>39</a:t>
            </a:fld>
            <a:endParaRPr lang="en-US">
              <a:solidFill>
                <a:srgbClr val="555859"/>
              </a:solidFill>
              <a:latin typeface="Arial" panose="020B0604020202020204"/>
            </a:endParaRPr>
          </a:p>
        </p:txBody>
      </p:sp>
      <p:pic>
        <p:nvPicPr>
          <p:cNvPr id="5" name="Picture 4" descr="A person and a child sitting at a table&#10;&#10;Description automatically generated with low confidence">
            <a:extLst>
              <a:ext uri="{FF2B5EF4-FFF2-40B4-BE49-F238E27FC236}">
                <a16:creationId xmlns:a16="http://schemas.microsoft.com/office/drawing/2014/main" id="{0E4BDE7A-925D-6A5E-A48E-3E6C074CF359}"/>
              </a:ext>
            </a:extLst>
          </p:cNvPr>
          <p:cNvPicPr>
            <a:picLocks noChangeAspect="1"/>
          </p:cNvPicPr>
          <p:nvPr/>
        </p:nvPicPr>
        <p:blipFill rotWithShape="1">
          <a:blip r:embed="rId2">
            <a:extLst>
              <a:ext uri="{28A0092B-C50C-407E-A947-70E740481C1C}">
                <a14:useLocalDpi xmlns:a14="http://schemas.microsoft.com/office/drawing/2010/main" val="0"/>
              </a:ext>
            </a:extLst>
          </a:blip>
          <a:srcRect t="2501" b="6051"/>
          <a:stretch/>
        </p:blipFill>
        <p:spPr>
          <a:xfrm>
            <a:off x="6931379" y="745454"/>
            <a:ext cx="3979332" cy="5458537"/>
          </a:xfrm>
          <a:prstGeom prst="rect">
            <a:avLst/>
          </a:prstGeom>
        </p:spPr>
      </p:pic>
    </p:spTree>
    <p:extLst>
      <p:ext uri="{BB962C8B-B14F-4D97-AF65-F5344CB8AC3E}">
        <p14:creationId xmlns:p14="http://schemas.microsoft.com/office/powerpoint/2010/main" val="444263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A whole family approach</a:t>
            </a:r>
          </a:p>
        </p:txBody>
      </p:sp>
      <p:graphicFrame>
        <p:nvGraphicFramePr>
          <p:cNvPr id="5" name="Content Placeholder 4"/>
          <p:cNvGraphicFramePr>
            <a:graphicFrameLocks noGrp="1"/>
          </p:cNvGraphicFramePr>
          <p:nvPr>
            <p:ph idx="1"/>
          </p:nvPr>
        </p:nvGraphicFramePr>
        <p:xfrm>
          <a:off x="838200" y="1071564"/>
          <a:ext cx="10515600" cy="4714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defTabSz="914354">
              <a:defRPr/>
            </a:pPr>
            <a:fld id="{5512AD5A-2C28-1D42-B971-4292A709C8F6}" type="slidenum">
              <a:rPr lang="en-US">
                <a:solidFill>
                  <a:srgbClr val="555859"/>
                </a:solidFill>
                <a:latin typeface="Arial"/>
              </a:rPr>
              <a:pPr defTabSz="914354">
                <a:defRPr/>
              </a:pPr>
              <a:t>4</a:t>
            </a:fld>
            <a:endParaRPr lang="en-US" dirty="0">
              <a:solidFill>
                <a:srgbClr val="555859"/>
              </a:solidFill>
              <a:latin typeface="Arial"/>
            </a:endParaRPr>
          </a:p>
        </p:txBody>
      </p:sp>
      <p:sp>
        <p:nvSpPr>
          <p:cNvPr id="6" name="TextBox 5"/>
          <p:cNvSpPr txBox="1"/>
          <p:nvPr/>
        </p:nvSpPr>
        <p:spPr>
          <a:xfrm>
            <a:off x="2601059" y="1743079"/>
            <a:ext cx="1440160" cy="666977"/>
          </a:xfrm>
          <a:prstGeom prst="rect">
            <a:avLst/>
          </a:prstGeom>
          <a:noFill/>
        </p:spPr>
        <p:txBody>
          <a:bodyPr wrap="square" rtlCol="0">
            <a:spAutoFit/>
          </a:bodyPr>
          <a:lstStyle/>
          <a:p>
            <a:pPr defTabSz="914354">
              <a:defRPr/>
            </a:pPr>
            <a:r>
              <a:rPr lang="en-GB" sz="1867" b="1" dirty="0">
                <a:solidFill>
                  <a:srgbClr val="83BA26"/>
                </a:solidFill>
                <a:latin typeface="Arial"/>
              </a:rPr>
              <a:t>Family network</a:t>
            </a:r>
          </a:p>
        </p:txBody>
      </p:sp>
      <p:sp>
        <p:nvSpPr>
          <p:cNvPr id="8" name="TextBox 7"/>
          <p:cNvSpPr txBox="1"/>
          <p:nvPr/>
        </p:nvSpPr>
        <p:spPr>
          <a:xfrm>
            <a:off x="8430082" y="1710093"/>
            <a:ext cx="1658175" cy="666977"/>
          </a:xfrm>
          <a:prstGeom prst="rect">
            <a:avLst/>
          </a:prstGeom>
          <a:noFill/>
        </p:spPr>
        <p:txBody>
          <a:bodyPr wrap="square" rtlCol="0">
            <a:spAutoFit/>
          </a:bodyPr>
          <a:lstStyle/>
          <a:p>
            <a:pPr defTabSz="914354">
              <a:defRPr/>
            </a:pPr>
            <a:r>
              <a:rPr lang="en-GB" sz="1867" b="1" dirty="0">
                <a:solidFill>
                  <a:srgbClr val="49B179"/>
                </a:solidFill>
                <a:latin typeface="Arial"/>
              </a:rPr>
              <a:t>Community network</a:t>
            </a:r>
          </a:p>
        </p:txBody>
      </p:sp>
      <p:sp>
        <p:nvSpPr>
          <p:cNvPr id="9" name="TextBox 8"/>
          <p:cNvSpPr txBox="1"/>
          <p:nvPr/>
        </p:nvSpPr>
        <p:spPr>
          <a:xfrm>
            <a:off x="4763852" y="6124981"/>
            <a:ext cx="2664296" cy="379656"/>
          </a:xfrm>
          <a:prstGeom prst="rect">
            <a:avLst/>
          </a:prstGeom>
          <a:noFill/>
        </p:spPr>
        <p:txBody>
          <a:bodyPr wrap="square" rtlCol="0">
            <a:spAutoFit/>
          </a:bodyPr>
          <a:lstStyle/>
          <a:p>
            <a:pPr algn="ctr" defTabSz="914354">
              <a:defRPr/>
            </a:pPr>
            <a:r>
              <a:rPr lang="en-GB" sz="1867" b="1" dirty="0">
                <a:solidFill>
                  <a:srgbClr val="304B9A"/>
                </a:solidFill>
                <a:latin typeface="Arial"/>
              </a:rPr>
              <a:t>Professional network</a:t>
            </a:r>
          </a:p>
        </p:txBody>
      </p:sp>
      <p:cxnSp>
        <p:nvCxnSpPr>
          <p:cNvPr id="11" name="Straight Arrow Connector 10"/>
          <p:cNvCxnSpPr>
            <a:cxnSpLocks/>
          </p:cNvCxnSpPr>
          <p:nvPr/>
        </p:nvCxnSpPr>
        <p:spPr>
          <a:xfrm>
            <a:off x="3796540" y="2347516"/>
            <a:ext cx="838293" cy="464288"/>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557169" y="2314066"/>
            <a:ext cx="684076" cy="505797"/>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p:cNvCxnSpPr>
          <p:nvPr/>
        </p:nvCxnSpPr>
        <p:spPr>
          <a:xfrm flipV="1">
            <a:off x="6096000" y="5556020"/>
            <a:ext cx="0" cy="601329"/>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7701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2CC02B-BFE1-1246-C397-B7F8C66E6CBF}"/>
              </a:ext>
            </a:extLst>
          </p:cNvPr>
          <p:cNvSpPr/>
          <p:nvPr/>
        </p:nvSpPr>
        <p:spPr>
          <a:xfrm>
            <a:off x="596348" y="6227764"/>
            <a:ext cx="2093843" cy="58224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endParaRPr lang="en-GB" sz="1600" b="1" dirty="0">
              <a:solidFill>
                <a:srgbClr val="FFFFFF"/>
              </a:solidFill>
              <a:latin typeface="Arial" panose="020B0604020202020204"/>
            </a:endParaRPr>
          </a:p>
        </p:txBody>
      </p:sp>
      <p:sp>
        <p:nvSpPr>
          <p:cNvPr id="2" name="Title 1">
            <a:extLst>
              <a:ext uri="{FF2B5EF4-FFF2-40B4-BE49-F238E27FC236}">
                <a16:creationId xmlns:a16="http://schemas.microsoft.com/office/drawing/2014/main" id="{BE670085-D08F-1624-C42C-C5724135B537}"/>
              </a:ext>
            </a:extLst>
          </p:cNvPr>
          <p:cNvSpPr>
            <a:spLocks noGrp="1"/>
          </p:cNvSpPr>
          <p:nvPr>
            <p:ph type="title"/>
          </p:nvPr>
        </p:nvSpPr>
        <p:spPr>
          <a:xfrm>
            <a:off x="838201" y="318599"/>
            <a:ext cx="10197123" cy="853711"/>
          </a:xfrm>
        </p:spPr>
        <p:txBody>
          <a:bodyPr anchor="t">
            <a:noAutofit/>
          </a:bodyPr>
          <a:lstStyle/>
          <a:p>
            <a:r>
              <a:rPr lang="en-GB" b="1" dirty="0"/>
              <a:t>What might you consider in your assessment?</a:t>
            </a:r>
          </a:p>
        </p:txBody>
      </p:sp>
      <p:sp>
        <p:nvSpPr>
          <p:cNvPr id="4" name="Slide Number Placeholder 3">
            <a:extLst>
              <a:ext uri="{FF2B5EF4-FFF2-40B4-BE49-F238E27FC236}">
                <a16:creationId xmlns:a16="http://schemas.microsoft.com/office/drawing/2014/main" id="{EA0DB712-3B86-899C-5332-73E614DD0B42}"/>
              </a:ext>
            </a:extLst>
          </p:cNvPr>
          <p:cNvSpPr>
            <a:spLocks noGrp="1"/>
          </p:cNvSpPr>
          <p:nvPr>
            <p:ph type="sldNum" sz="quarter" idx="12"/>
          </p:nvPr>
        </p:nvSpPr>
        <p:spPr>
          <a:xfrm>
            <a:off x="11160371" y="318599"/>
            <a:ext cx="620671" cy="322263"/>
          </a:xfrm>
        </p:spPr>
        <p:txBody>
          <a:bodyPr anchor="t">
            <a:normAutofit/>
          </a:bodyPr>
          <a:lstStyle/>
          <a:p>
            <a:pPr defTabSz="1219170">
              <a:spcAft>
                <a:spcPts val="800"/>
              </a:spcAft>
            </a:pPr>
            <a:fld id="{5512AD5A-2C28-1D42-B971-4292A709C8F6}" type="slidenum">
              <a:rPr lang="en-US">
                <a:solidFill>
                  <a:srgbClr val="555859"/>
                </a:solidFill>
                <a:latin typeface="Arial" panose="020B0604020202020204"/>
              </a:rPr>
              <a:pPr defTabSz="1219170">
                <a:spcAft>
                  <a:spcPts val="800"/>
                </a:spcAft>
              </a:pPr>
              <a:t>40</a:t>
            </a:fld>
            <a:endParaRPr lang="en-US">
              <a:solidFill>
                <a:srgbClr val="555859"/>
              </a:solidFill>
              <a:latin typeface="Arial" panose="020B0604020202020204"/>
            </a:endParaRPr>
          </a:p>
        </p:txBody>
      </p:sp>
      <p:graphicFrame>
        <p:nvGraphicFramePr>
          <p:cNvPr id="6" name="Content Placeholder 2">
            <a:extLst>
              <a:ext uri="{FF2B5EF4-FFF2-40B4-BE49-F238E27FC236}">
                <a16:creationId xmlns:a16="http://schemas.microsoft.com/office/drawing/2014/main" id="{95824C8F-2972-D6C7-8471-24CB2196ACD5}"/>
              </a:ext>
            </a:extLst>
          </p:cNvPr>
          <p:cNvGraphicFramePr>
            <a:graphicFrameLocks noGrp="1"/>
          </p:cNvGraphicFramePr>
          <p:nvPr>
            <p:ph idx="1"/>
          </p:nvPr>
        </p:nvGraphicFramePr>
        <p:xfrm>
          <a:off x="427241" y="1073427"/>
          <a:ext cx="11353801" cy="53266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89296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995FF-15D9-F24D-830E-B22B80646128}"/>
              </a:ext>
            </a:extLst>
          </p:cNvPr>
          <p:cNvSpPr>
            <a:spLocks noGrp="1"/>
          </p:cNvSpPr>
          <p:nvPr>
            <p:ph type="title"/>
          </p:nvPr>
        </p:nvSpPr>
        <p:spPr/>
        <p:txBody>
          <a:bodyPr/>
          <a:lstStyle/>
          <a:p>
            <a:r>
              <a:rPr lang="en-GB" b="1" dirty="0"/>
              <a:t>The importance of context</a:t>
            </a:r>
          </a:p>
        </p:txBody>
      </p:sp>
      <p:sp>
        <p:nvSpPr>
          <p:cNvPr id="3" name="Content Placeholder 2">
            <a:extLst>
              <a:ext uri="{FF2B5EF4-FFF2-40B4-BE49-F238E27FC236}">
                <a16:creationId xmlns:a16="http://schemas.microsoft.com/office/drawing/2014/main" id="{E03C67E9-8153-BBEE-D181-A8066257C1BD}"/>
              </a:ext>
            </a:extLst>
          </p:cNvPr>
          <p:cNvSpPr>
            <a:spLocks noGrp="1"/>
          </p:cNvSpPr>
          <p:nvPr>
            <p:ph idx="1"/>
          </p:nvPr>
        </p:nvSpPr>
        <p:spPr>
          <a:xfrm>
            <a:off x="1130301" y="1302325"/>
            <a:ext cx="6718300" cy="4715487"/>
          </a:xfrm>
        </p:spPr>
        <p:txBody>
          <a:bodyPr/>
          <a:lstStyle/>
          <a:p>
            <a:pPr marL="285744" indent="-285744">
              <a:lnSpc>
                <a:spcPct val="100000"/>
              </a:lnSpc>
              <a:buFont typeface="Arial" panose="020B0604020202020204" pitchFamily="34" charset="0"/>
              <a:buChar char="•"/>
            </a:pPr>
            <a:r>
              <a:rPr lang="en-GB" altLang="en-US" sz="2400" dirty="0"/>
              <a:t>If this happened, how might it have happened?</a:t>
            </a:r>
          </a:p>
          <a:p>
            <a:pPr marL="285744" indent="-285744">
              <a:lnSpc>
                <a:spcPct val="100000"/>
              </a:lnSpc>
              <a:buFont typeface="Arial" panose="020B0604020202020204" pitchFamily="34" charset="0"/>
              <a:buChar char="•"/>
            </a:pPr>
            <a:r>
              <a:rPr lang="en-GB" altLang="en-US" sz="2400" dirty="0"/>
              <a:t>What is your hypothesis?</a:t>
            </a:r>
          </a:p>
          <a:p>
            <a:pPr marL="285744" indent="-285744">
              <a:lnSpc>
                <a:spcPct val="100000"/>
              </a:lnSpc>
              <a:buFont typeface="Arial" panose="020B0604020202020204" pitchFamily="34" charset="0"/>
              <a:buChar char="•"/>
            </a:pPr>
            <a:r>
              <a:rPr lang="en-GB" altLang="en-US" sz="2400" i="1" dirty="0"/>
              <a:t>When</a:t>
            </a:r>
            <a:r>
              <a:rPr lang="en-GB" altLang="en-US" sz="2400" dirty="0"/>
              <a:t> is it reported to have happened? </a:t>
            </a:r>
          </a:p>
          <a:p>
            <a:pPr marL="285744" indent="-285744">
              <a:lnSpc>
                <a:spcPct val="100000"/>
              </a:lnSpc>
              <a:buFont typeface="Arial" panose="020B0604020202020204" pitchFamily="34" charset="0"/>
              <a:buChar char="•"/>
            </a:pPr>
            <a:r>
              <a:rPr lang="en-GB" altLang="en-US" sz="2400" dirty="0"/>
              <a:t>What times of day is it reported to happen?</a:t>
            </a:r>
          </a:p>
          <a:p>
            <a:pPr marL="285744" indent="-285744">
              <a:lnSpc>
                <a:spcPct val="100000"/>
              </a:lnSpc>
              <a:buFont typeface="Arial" panose="020B0604020202020204" pitchFamily="34" charset="0"/>
              <a:buChar char="•"/>
            </a:pPr>
            <a:r>
              <a:rPr lang="en-GB" altLang="en-US" sz="2400" dirty="0"/>
              <a:t>Does it fit with any changes in family dynamics?</a:t>
            </a:r>
          </a:p>
          <a:p>
            <a:pPr marL="285744" indent="-285744">
              <a:lnSpc>
                <a:spcPct val="100000"/>
              </a:lnSpc>
              <a:buFont typeface="Arial" panose="020B0604020202020204" pitchFamily="34" charset="0"/>
              <a:buChar char="•"/>
            </a:pPr>
            <a:r>
              <a:rPr lang="en-GB" altLang="en-US" sz="2400" dirty="0"/>
              <a:t>Does it fit with any major events/incidents in the family?</a:t>
            </a:r>
          </a:p>
          <a:p>
            <a:pPr marL="285744" indent="-285744">
              <a:lnSpc>
                <a:spcPct val="100000"/>
              </a:lnSpc>
              <a:buFont typeface="Arial" panose="020B0604020202020204" pitchFamily="34" charset="0"/>
              <a:buChar char="•"/>
            </a:pPr>
            <a:r>
              <a:rPr lang="en-GB" altLang="en-US" sz="2400" dirty="0"/>
              <a:t>Has there been relationship breakdown?</a:t>
            </a:r>
          </a:p>
          <a:p>
            <a:endParaRPr lang="en-GB" dirty="0"/>
          </a:p>
        </p:txBody>
      </p:sp>
      <p:sp>
        <p:nvSpPr>
          <p:cNvPr id="4" name="Slide Number Placeholder 3">
            <a:extLst>
              <a:ext uri="{FF2B5EF4-FFF2-40B4-BE49-F238E27FC236}">
                <a16:creationId xmlns:a16="http://schemas.microsoft.com/office/drawing/2014/main" id="{A4A51B6B-D93C-D228-3742-80F21794A86E}"/>
              </a:ext>
            </a:extLst>
          </p:cNvPr>
          <p:cNvSpPr>
            <a:spLocks noGrp="1"/>
          </p:cNvSpPr>
          <p:nvPr>
            <p:ph type="sldNum" sz="quarter" idx="12"/>
          </p:nvPr>
        </p:nvSpPr>
        <p:spPr/>
        <p:txBody>
          <a:bodyPr/>
          <a:lstStyle/>
          <a:p>
            <a:pPr defTabSz="1219170"/>
            <a:fld id="{5512AD5A-2C28-1D42-B971-4292A709C8F6}" type="slidenum">
              <a:rPr lang="en-US">
                <a:solidFill>
                  <a:srgbClr val="555859"/>
                </a:solidFill>
                <a:latin typeface="Arial" panose="020B0604020202020204"/>
              </a:rPr>
              <a:pPr defTabSz="1219170"/>
              <a:t>41</a:t>
            </a:fld>
            <a:endParaRPr lang="en-US" dirty="0">
              <a:solidFill>
                <a:srgbClr val="555859"/>
              </a:solidFill>
              <a:latin typeface="Arial" panose="020B0604020202020204"/>
            </a:endParaRPr>
          </a:p>
        </p:txBody>
      </p:sp>
      <p:pic>
        <p:nvPicPr>
          <p:cNvPr id="6" name="Graphic 5" descr="Badge Question Mark with solid fill">
            <a:extLst>
              <a:ext uri="{FF2B5EF4-FFF2-40B4-BE49-F238E27FC236}">
                <a16:creationId xmlns:a16="http://schemas.microsoft.com/office/drawing/2014/main" id="{4769CFE1-CAE5-2860-401A-0A729D383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73505" y="1930400"/>
            <a:ext cx="2997200" cy="2997200"/>
          </a:xfrm>
          <a:prstGeom prst="rect">
            <a:avLst/>
          </a:prstGeom>
        </p:spPr>
      </p:pic>
    </p:spTree>
    <p:extLst>
      <p:ext uri="{BB962C8B-B14F-4D97-AF65-F5344CB8AC3E}">
        <p14:creationId xmlns:p14="http://schemas.microsoft.com/office/powerpoint/2010/main" val="484739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a:extLst>
              <a:ext uri="{FF2B5EF4-FFF2-40B4-BE49-F238E27FC236}">
                <a16:creationId xmlns:a16="http://schemas.microsoft.com/office/drawing/2014/main" id="{CF6A7C54-AC80-8873-D03F-94A9FC918233}"/>
              </a:ext>
            </a:extLst>
          </p:cNvPr>
          <p:cNvSpPr/>
          <p:nvPr/>
        </p:nvSpPr>
        <p:spPr>
          <a:xfrm>
            <a:off x="838201" y="306698"/>
            <a:ext cx="10730947" cy="3950124"/>
          </a:xfrm>
          <a:prstGeom prst="rightArrow">
            <a:avLst>
              <a:gd name="adj1" fmla="val 50000"/>
              <a:gd name="adj2" fmla="val 4088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GB" sz="1867" dirty="0">
                <a:solidFill>
                  <a:srgbClr val="FFFFFF"/>
                </a:solidFill>
                <a:latin typeface="Arial" panose="020B0604020202020204"/>
              </a:rPr>
              <a:t>On a piece of paper (large is good) plot with the non-abusing parent (and/or person of concern) any major events since they met their partner.</a:t>
            </a:r>
          </a:p>
          <a:p>
            <a:pPr defTabSz="1219170"/>
            <a:endParaRPr lang="en-GB" sz="1867" dirty="0">
              <a:solidFill>
                <a:srgbClr val="FFFFFF"/>
              </a:solidFill>
              <a:latin typeface="Arial" panose="020B0604020202020204"/>
            </a:endParaRPr>
          </a:p>
          <a:p>
            <a:pPr defTabSz="1219170"/>
            <a:r>
              <a:rPr lang="en-GB" sz="1867" dirty="0">
                <a:solidFill>
                  <a:srgbClr val="FFFFFF"/>
                </a:solidFill>
                <a:latin typeface="Arial" panose="020B0604020202020204"/>
              </a:rPr>
              <a:t>This could include – births, deaths, marriages, affairs, miscarriages, job gains and losses, mental health episodes, substance or alcohol misuse episodes and so on.</a:t>
            </a:r>
            <a:endParaRPr lang="en-GB" sz="1867" b="1" dirty="0">
              <a:solidFill>
                <a:srgbClr val="FFFFFF"/>
              </a:solidFill>
              <a:latin typeface="Arial" panose="020B0604020202020204"/>
            </a:endParaRPr>
          </a:p>
        </p:txBody>
      </p:sp>
      <p:sp>
        <p:nvSpPr>
          <p:cNvPr id="4" name="Title 3">
            <a:extLst>
              <a:ext uri="{FF2B5EF4-FFF2-40B4-BE49-F238E27FC236}">
                <a16:creationId xmlns:a16="http://schemas.microsoft.com/office/drawing/2014/main" id="{349F727D-F727-4338-B344-860A7FAD37CF}"/>
              </a:ext>
            </a:extLst>
          </p:cNvPr>
          <p:cNvSpPr>
            <a:spLocks noGrp="1"/>
          </p:cNvSpPr>
          <p:nvPr>
            <p:ph type="title"/>
          </p:nvPr>
        </p:nvSpPr>
        <p:spPr/>
        <p:txBody>
          <a:bodyPr/>
          <a:lstStyle/>
          <a:p>
            <a:r>
              <a:rPr lang="en-GB" b="1" dirty="0"/>
              <a:t>The timeline</a:t>
            </a:r>
          </a:p>
        </p:txBody>
      </p:sp>
      <p:sp>
        <p:nvSpPr>
          <p:cNvPr id="11" name="Rectangle 2">
            <a:extLst>
              <a:ext uri="{FF2B5EF4-FFF2-40B4-BE49-F238E27FC236}">
                <a16:creationId xmlns:a16="http://schemas.microsoft.com/office/drawing/2014/main" id="{FBAD3F45-6C48-4725-82FB-46A5F5340BE9}"/>
              </a:ext>
            </a:extLst>
          </p:cNvPr>
          <p:cNvSpPr>
            <a:spLocks noChangeArrowheads="1"/>
          </p:cNvSpPr>
          <p:nvPr/>
        </p:nvSpPr>
        <p:spPr bwMode="auto">
          <a:xfrm>
            <a:off x="-219073" y="-5034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1219170"/>
            <a:endParaRPr lang="en-GB">
              <a:solidFill>
                <a:srgbClr val="555859"/>
              </a:solidFill>
              <a:latin typeface="Arial" panose="020B0604020202020204"/>
            </a:endParaRPr>
          </a:p>
        </p:txBody>
      </p:sp>
      <p:sp>
        <p:nvSpPr>
          <p:cNvPr id="25" name="Rectangle 3">
            <a:extLst>
              <a:ext uri="{FF2B5EF4-FFF2-40B4-BE49-F238E27FC236}">
                <a16:creationId xmlns:a16="http://schemas.microsoft.com/office/drawing/2014/main" id="{3ED56C32-F868-4CA1-9A3C-25A7A256DEB4}"/>
              </a:ext>
            </a:extLst>
          </p:cNvPr>
          <p:cNvSpPr>
            <a:spLocks noChangeArrowheads="1"/>
          </p:cNvSpPr>
          <p:nvPr/>
        </p:nvSpPr>
        <p:spPr bwMode="auto">
          <a:xfrm>
            <a:off x="-219073" y="-462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1219170"/>
            <a:endParaRPr lang="en-GB">
              <a:solidFill>
                <a:srgbClr val="555859"/>
              </a:solidFill>
              <a:latin typeface="Arial" panose="020B0604020202020204"/>
            </a:endParaRPr>
          </a:p>
        </p:txBody>
      </p:sp>
      <p:cxnSp>
        <p:nvCxnSpPr>
          <p:cNvPr id="13" name="Straight Connector 12">
            <a:extLst>
              <a:ext uri="{FF2B5EF4-FFF2-40B4-BE49-F238E27FC236}">
                <a16:creationId xmlns:a16="http://schemas.microsoft.com/office/drawing/2014/main" id="{C9E89CEA-C44F-2005-A5AD-B17F8906B4FA}"/>
              </a:ext>
            </a:extLst>
          </p:cNvPr>
          <p:cNvCxnSpPr>
            <a:cxnSpLocks/>
          </p:cNvCxnSpPr>
          <p:nvPr/>
        </p:nvCxnSpPr>
        <p:spPr>
          <a:xfrm>
            <a:off x="949465" y="5934517"/>
            <a:ext cx="10379384" cy="0"/>
          </a:xfrm>
          <a:prstGeom prst="line">
            <a:avLst/>
          </a:prstGeom>
          <a:ln w="1270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 name="Cross 13">
            <a:extLst>
              <a:ext uri="{FF2B5EF4-FFF2-40B4-BE49-F238E27FC236}">
                <a16:creationId xmlns:a16="http://schemas.microsoft.com/office/drawing/2014/main" id="{9391190C-EE6A-8951-DC71-01DDCF404649}"/>
              </a:ext>
            </a:extLst>
          </p:cNvPr>
          <p:cNvSpPr/>
          <p:nvPr/>
        </p:nvSpPr>
        <p:spPr>
          <a:xfrm rot="18630126">
            <a:off x="2807558" y="5790883"/>
            <a:ext cx="287341" cy="287268"/>
          </a:xfrm>
          <a:prstGeom prst="plus">
            <a:avLst>
              <a:gd name="adj" fmla="val 40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endParaRPr lang="en-GB" sz="1600" b="1" dirty="0">
              <a:solidFill>
                <a:srgbClr val="FFFFFF"/>
              </a:solidFill>
              <a:latin typeface="Arial" panose="020B0604020202020204"/>
            </a:endParaRPr>
          </a:p>
        </p:txBody>
      </p:sp>
      <p:sp>
        <p:nvSpPr>
          <p:cNvPr id="15" name="Cross 14">
            <a:extLst>
              <a:ext uri="{FF2B5EF4-FFF2-40B4-BE49-F238E27FC236}">
                <a16:creationId xmlns:a16="http://schemas.microsoft.com/office/drawing/2014/main" id="{AFE88250-F359-B5EF-19A6-28FB3103CE6E}"/>
              </a:ext>
            </a:extLst>
          </p:cNvPr>
          <p:cNvSpPr/>
          <p:nvPr/>
        </p:nvSpPr>
        <p:spPr>
          <a:xfrm rot="18630126">
            <a:off x="4660522" y="5791551"/>
            <a:ext cx="287341" cy="287268"/>
          </a:xfrm>
          <a:prstGeom prst="plus">
            <a:avLst>
              <a:gd name="adj" fmla="val 40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endParaRPr lang="en-GB" sz="1600" b="1" dirty="0">
              <a:solidFill>
                <a:srgbClr val="FFFFFF"/>
              </a:solidFill>
              <a:latin typeface="Arial" panose="020B0604020202020204"/>
            </a:endParaRPr>
          </a:p>
        </p:txBody>
      </p:sp>
      <p:sp>
        <p:nvSpPr>
          <p:cNvPr id="16" name="Cross 15">
            <a:extLst>
              <a:ext uri="{FF2B5EF4-FFF2-40B4-BE49-F238E27FC236}">
                <a16:creationId xmlns:a16="http://schemas.microsoft.com/office/drawing/2014/main" id="{D8AF91E1-4D57-9FE5-1231-604DD4A76E80}"/>
              </a:ext>
            </a:extLst>
          </p:cNvPr>
          <p:cNvSpPr/>
          <p:nvPr/>
        </p:nvSpPr>
        <p:spPr>
          <a:xfrm rot="18630126">
            <a:off x="5145406" y="5791553"/>
            <a:ext cx="287341" cy="287268"/>
          </a:xfrm>
          <a:prstGeom prst="plus">
            <a:avLst>
              <a:gd name="adj" fmla="val 40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endParaRPr lang="en-GB" sz="1600" b="1" dirty="0">
              <a:solidFill>
                <a:srgbClr val="FFFFFF"/>
              </a:solidFill>
              <a:latin typeface="Arial" panose="020B0604020202020204"/>
            </a:endParaRPr>
          </a:p>
        </p:txBody>
      </p:sp>
      <p:sp>
        <p:nvSpPr>
          <p:cNvPr id="17" name="Cross 16">
            <a:extLst>
              <a:ext uri="{FF2B5EF4-FFF2-40B4-BE49-F238E27FC236}">
                <a16:creationId xmlns:a16="http://schemas.microsoft.com/office/drawing/2014/main" id="{A771BC60-A8F3-9AA5-EAAB-03180CE098DC}"/>
              </a:ext>
            </a:extLst>
          </p:cNvPr>
          <p:cNvSpPr/>
          <p:nvPr/>
        </p:nvSpPr>
        <p:spPr>
          <a:xfrm rot="18630126">
            <a:off x="7423558" y="5791554"/>
            <a:ext cx="287341" cy="287268"/>
          </a:xfrm>
          <a:prstGeom prst="plus">
            <a:avLst>
              <a:gd name="adj" fmla="val 40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endParaRPr lang="en-GB" sz="1600" b="1" dirty="0">
              <a:solidFill>
                <a:srgbClr val="FFFFFF"/>
              </a:solidFill>
              <a:latin typeface="Arial" panose="020B0604020202020204"/>
            </a:endParaRPr>
          </a:p>
        </p:txBody>
      </p:sp>
      <p:sp>
        <p:nvSpPr>
          <p:cNvPr id="18" name="Cross 17">
            <a:extLst>
              <a:ext uri="{FF2B5EF4-FFF2-40B4-BE49-F238E27FC236}">
                <a16:creationId xmlns:a16="http://schemas.microsoft.com/office/drawing/2014/main" id="{00B18568-582B-BBC1-9E78-B1CBA02097EE}"/>
              </a:ext>
            </a:extLst>
          </p:cNvPr>
          <p:cNvSpPr/>
          <p:nvPr/>
        </p:nvSpPr>
        <p:spPr>
          <a:xfrm rot="18630126">
            <a:off x="8642106" y="5791554"/>
            <a:ext cx="287341" cy="287268"/>
          </a:xfrm>
          <a:prstGeom prst="plus">
            <a:avLst>
              <a:gd name="adj" fmla="val 40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endParaRPr lang="en-GB" sz="1600" b="1" dirty="0">
              <a:solidFill>
                <a:srgbClr val="FFFFFF"/>
              </a:solidFill>
              <a:latin typeface="Arial" panose="020B0604020202020204"/>
            </a:endParaRPr>
          </a:p>
        </p:txBody>
      </p:sp>
    </p:spTree>
    <p:extLst>
      <p:ext uri="{BB962C8B-B14F-4D97-AF65-F5344CB8AC3E}">
        <p14:creationId xmlns:p14="http://schemas.microsoft.com/office/powerpoint/2010/main" val="29964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1250"/>
                            </p:stCondLst>
                            <p:childTnLst>
                              <p:par>
                                <p:cTn id="9" presetID="10" presetClass="entr" presetSubtype="0" fill="hold" grpId="0" nodeType="afterEffect">
                                  <p:stCondLst>
                                    <p:cond delay="25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2000"/>
                            </p:stCondLst>
                            <p:childTnLst>
                              <p:par>
                                <p:cTn id="13" presetID="10" presetClass="entr" presetSubtype="0" fill="hold" grpId="0" nodeType="after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2750"/>
                            </p:stCondLst>
                            <p:childTnLst>
                              <p:par>
                                <p:cTn id="17" presetID="10" presetClass="entr" presetSubtype="0" fill="hold" grpId="0" nodeType="afterEffect">
                                  <p:stCondLst>
                                    <p:cond delay="25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3500"/>
                            </p:stCondLst>
                            <p:childTnLst>
                              <p:par>
                                <p:cTn id="21" presetID="10" presetClass="entr" presetSubtype="0" fill="hold" grpId="0" nodeType="afterEffect">
                                  <p:stCondLst>
                                    <p:cond delay="2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id="{65E7A83D-642B-42D2-C6FB-F4EF7CCAFE06}"/>
              </a:ext>
            </a:extLst>
          </p:cNvPr>
          <p:cNvCxnSpPr>
            <a:cxnSpLocks/>
          </p:cNvCxnSpPr>
          <p:nvPr/>
        </p:nvCxnSpPr>
        <p:spPr>
          <a:xfrm>
            <a:off x="949465" y="5934517"/>
            <a:ext cx="10379384" cy="0"/>
          </a:xfrm>
          <a:prstGeom prst="line">
            <a:avLst/>
          </a:prstGeom>
          <a:ln w="1270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 name="Arrow: Right 2">
            <a:extLst>
              <a:ext uri="{FF2B5EF4-FFF2-40B4-BE49-F238E27FC236}">
                <a16:creationId xmlns:a16="http://schemas.microsoft.com/office/drawing/2014/main" id="{A061134D-0811-CBB8-62FD-BA23E01EBC21}"/>
              </a:ext>
            </a:extLst>
          </p:cNvPr>
          <p:cNvSpPr/>
          <p:nvPr/>
        </p:nvSpPr>
        <p:spPr>
          <a:xfrm>
            <a:off x="838201" y="306698"/>
            <a:ext cx="10730947" cy="3950124"/>
          </a:xfrm>
          <a:prstGeom prst="rightArrow">
            <a:avLst>
              <a:gd name="adj1" fmla="val 50000"/>
              <a:gd name="adj2" fmla="val 4115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GB" sz="1867" dirty="0">
                <a:solidFill>
                  <a:srgbClr val="FFFFFF"/>
                </a:solidFill>
                <a:latin typeface="Arial" panose="020B0604020202020204"/>
              </a:rPr>
              <a:t>Then plot by way of a curvy line how their relationship was over time (including sexual activity)</a:t>
            </a:r>
          </a:p>
        </p:txBody>
      </p:sp>
      <p:sp>
        <p:nvSpPr>
          <p:cNvPr id="4" name="Title 3">
            <a:extLst>
              <a:ext uri="{FF2B5EF4-FFF2-40B4-BE49-F238E27FC236}">
                <a16:creationId xmlns:a16="http://schemas.microsoft.com/office/drawing/2014/main" id="{349F727D-F727-4338-B344-860A7FAD37CF}"/>
              </a:ext>
            </a:extLst>
          </p:cNvPr>
          <p:cNvSpPr>
            <a:spLocks noGrp="1"/>
          </p:cNvSpPr>
          <p:nvPr>
            <p:ph type="title"/>
          </p:nvPr>
        </p:nvSpPr>
        <p:spPr/>
        <p:txBody>
          <a:bodyPr/>
          <a:lstStyle/>
          <a:p>
            <a:r>
              <a:rPr lang="en-GB" b="1" dirty="0"/>
              <a:t>The timeline</a:t>
            </a:r>
          </a:p>
        </p:txBody>
      </p:sp>
      <p:sp>
        <p:nvSpPr>
          <p:cNvPr id="11" name="Rectangle 2">
            <a:extLst>
              <a:ext uri="{FF2B5EF4-FFF2-40B4-BE49-F238E27FC236}">
                <a16:creationId xmlns:a16="http://schemas.microsoft.com/office/drawing/2014/main" id="{FBAD3F45-6C48-4725-82FB-46A5F5340BE9}"/>
              </a:ext>
            </a:extLst>
          </p:cNvPr>
          <p:cNvSpPr>
            <a:spLocks noChangeArrowheads="1"/>
          </p:cNvSpPr>
          <p:nvPr/>
        </p:nvSpPr>
        <p:spPr bwMode="auto">
          <a:xfrm>
            <a:off x="-219073" y="-5034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1219170"/>
            <a:endParaRPr lang="en-GB">
              <a:solidFill>
                <a:srgbClr val="555859"/>
              </a:solidFill>
              <a:latin typeface="Arial" panose="020B0604020202020204"/>
            </a:endParaRPr>
          </a:p>
        </p:txBody>
      </p:sp>
      <p:sp>
        <p:nvSpPr>
          <p:cNvPr id="25" name="Rectangle 3">
            <a:extLst>
              <a:ext uri="{FF2B5EF4-FFF2-40B4-BE49-F238E27FC236}">
                <a16:creationId xmlns:a16="http://schemas.microsoft.com/office/drawing/2014/main" id="{3ED56C32-F868-4CA1-9A3C-25A7A256DEB4}"/>
              </a:ext>
            </a:extLst>
          </p:cNvPr>
          <p:cNvSpPr>
            <a:spLocks noChangeArrowheads="1"/>
          </p:cNvSpPr>
          <p:nvPr/>
        </p:nvSpPr>
        <p:spPr bwMode="auto">
          <a:xfrm>
            <a:off x="-219073" y="-462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1219170"/>
            <a:endParaRPr lang="en-GB">
              <a:solidFill>
                <a:srgbClr val="555859"/>
              </a:solidFill>
              <a:latin typeface="Arial" panose="020B0604020202020204"/>
            </a:endParaRPr>
          </a:p>
        </p:txBody>
      </p:sp>
      <p:sp>
        <p:nvSpPr>
          <p:cNvPr id="28" name="Cross 27">
            <a:extLst>
              <a:ext uri="{FF2B5EF4-FFF2-40B4-BE49-F238E27FC236}">
                <a16:creationId xmlns:a16="http://schemas.microsoft.com/office/drawing/2014/main" id="{C17A96F9-A0F3-B515-FD26-3807A82B66D6}"/>
              </a:ext>
            </a:extLst>
          </p:cNvPr>
          <p:cNvSpPr/>
          <p:nvPr/>
        </p:nvSpPr>
        <p:spPr>
          <a:xfrm rot="18630126">
            <a:off x="2807558" y="5790883"/>
            <a:ext cx="287341" cy="287268"/>
          </a:xfrm>
          <a:prstGeom prst="plus">
            <a:avLst>
              <a:gd name="adj" fmla="val 40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endParaRPr lang="en-GB" sz="1600" b="1" dirty="0">
              <a:solidFill>
                <a:srgbClr val="FFFFFF"/>
              </a:solidFill>
              <a:latin typeface="Arial" panose="020B0604020202020204"/>
            </a:endParaRPr>
          </a:p>
        </p:txBody>
      </p:sp>
      <p:sp>
        <p:nvSpPr>
          <p:cNvPr id="29" name="Cross 28">
            <a:extLst>
              <a:ext uri="{FF2B5EF4-FFF2-40B4-BE49-F238E27FC236}">
                <a16:creationId xmlns:a16="http://schemas.microsoft.com/office/drawing/2014/main" id="{1D585E7C-3171-1BF9-1BC3-F83FF7CD2E8C}"/>
              </a:ext>
            </a:extLst>
          </p:cNvPr>
          <p:cNvSpPr/>
          <p:nvPr/>
        </p:nvSpPr>
        <p:spPr>
          <a:xfrm rot="18630126">
            <a:off x="4660522" y="5791551"/>
            <a:ext cx="287341" cy="287268"/>
          </a:xfrm>
          <a:prstGeom prst="plus">
            <a:avLst>
              <a:gd name="adj" fmla="val 40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endParaRPr lang="en-GB" sz="1600" b="1" dirty="0">
              <a:solidFill>
                <a:srgbClr val="FFFFFF"/>
              </a:solidFill>
              <a:latin typeface="Arial" panose="020B0604020202020204"/>
            </a:endParaRPr>
          </a:p>
        </p:txBody>
      </p:sp>
      <p:sp>
        <p:nvSpPr>
          <p:cNvPr id="30" name="Cross 29">
            <a:extLst>
              <a:ext uri="{FF2B5EF4-FFF2-40B4-BE49-F238E27FC236}">
                <a16:creationId xmlns:a16="http://schemas.microsoft.com/office/drawing/2014/main" id="{1D49CBB0-9F44-682A-C7AD-5AB4628B8693}"/>
              </a:ext>
            </a:extLst>
          </p:cNvPr>
          <p:cNvSpPr/>
          <p:nvPr/>
        </p:nvSpPr>
        <p:spPr>
          <a:xfrm rot="18630126">
            <a:off x="5145406" y="5791553"/>
            <a:ext cx="287341" cy="287268"/>
          </a:xfrm>
          <a:prstGeom prst="plus">
            <a:avLst>
              <a:gd name="adj" fmla="val 40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endParaRPr lang="en-GB" sz="1600" b="1" dirty="0">
              <a:solidFill>
                <a:srgbClr val="FFFFFF"/>
              </a:solidFill>
              <a:latin typeface="Arial" panose="020B0604020202020204"/>
            </a:endParaRPr>
          </a:p>
        </p:txBody>
      </p:sp>
      <p:sp>
        <p:nvSpPr>
          <p:cNvPr id="31" name="Cross 30">
            <a:extLst>
              <a:ext uri="{FF2B5EF4-FFF2-40B4-BE49-F238E27FC236}">
                <a16:creationId xmlns:a16="http://schemas.microsoft.com/office/drawing/2014/main" id="{BA9BE730-0AA6-BD13-F8DF-FDAF796BA5A9}"/>
              </a:ext>
            </a:extLst>
          </p:cNvPr>
          <p:cNvSpPr/>
          <p:nvPr/>
        </p:nvSpPr>
        <p:spPr>
          <a:xfrm rot="18630126">
            <a:off x="7423558" y="5791554"/>
            <a:ext cx="287341" cy="287268"/>
          </a:xfrm>
          <a:prstGeom prst="plus">
            <a:avLst>
              <a:gd name="adj" fmla="val 40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endParaRPr lang="en-GB" sz="1600" b="1" dirty="0">
              <a:solidFill>
                <a:srgbClr val="FFFFFF"/>
              </a:solidFill>
              <a:latin typeface="Arial" panose="020B0604020202020204"/>
            </a:endParaRPr>
          </a:p>
        </p:txBody>
      </p:sp>
      <p:sp>
        <p:nvSpPr>
          <p:cNvPr id="32" name="Cross 31">
            <a:extLst>
              <a:ext uri="{FF2B5EF4-FFF2-40B4-BE49-F238E27FC236}">
                <a16:creationId xmlns:a16="http://schemas.microsoft.com/office/drawing/2014/main" id="{6C480B20-29E6-E90A-700F-4A9E58663CFC}"/>
              </a:ext>
            </a:extLst>
          </p:cNvPr>
          <p:cNvSpPr/>
          <p:nvPr/>
        </p:nvSpPr>
        <p:spPr>
          <a:xfrm rot="18630126">
            <a:off x="8642106" y="5791554"/>
            <a:ext cx="287341" cy="287268"/>
          </a:xfrm>
          <a:prstGeom prst="plus">
            <a:avLst>
              <a:gd name="adj" fmla="val 40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endParaRPr lang="en-GB" sz="1600" b="1" dirty="0">
              <a:solidFill>
                <a:srgbClr val="FFFFFF"/>
              </a:solidFill>
              <a:latin typeface="Arial" panose="020B0604020202020204"/>
            </a:endParaRPr>
          </a:p>
        </p:txBody>
      </p:sp>
      <p:sp>
        <p:nvSpPr>
          <p:cNvPr id="33" name="Freeform: Shape 32">
            <a:extLst>
              <a:ext uri="{FF2B5EF4-FFF2-40B4-BE49-F238E27FC236}">
                <a16:creationId xmlns:a16="http://schemas.microsoft.com/office/drawing/2014/main" id="{AC1CB810-57DC-A6D7-7B57-82F4024BA9E2}"/>
              </a:ext>
            </a:extLst>
          </p:cNvPr>
          <p:cNvSpPr/>
          <p:nvPr/>
        </p:nvSpPr>
        <p:spPr>
          <a:xfrm>
            <a:off x="2068844" y="3545063"/>
            <a:ext cx="7929923" cy="2085655"/>
          </a:xfrm>
          <a:custGeom>
            <a:avLst/>
            <a:gdLst>
              <a:gd name="connsiteX0" fmla="*/ 0 w 5947442"/>
              <a:gd name="connsiteY0" fmla="*/ 523201 h 1564241"/>
              <a:gd name="connsiteX1" fmla="*/ 653142 w 5947442"/>
              <a:gd name="connsiteY1" fmla="*/ 446360 h 1564241"/>
              <a:gd name="connsiteX2" fmla="*/ 1068080 w 5947442"/>
              <a:gd name="connsiteY2" fmla="*/ 530885 h 1564241"/>
              <a:gd name="connsiteX3" fmla="*/ 1360073 w 5947442"/>
              <a:gd name="connsiteY3" fmla="*/ 953507 h 1564241"/>
              <a:gd name="connsiteX4" fmla="*/ 1559858 w 5947442"/>
              <a:gd name="connsiteY4" fmla="*/ 1030347 h 1564241"/>
              <a:gd name="connsiteX5" fmla="*/ 1728907 w 5947442"/>
              <a:gd name="connsiteY5" fmla="*/ 861298 h 1564241"/>
              <a:gd name="connsiteX6" fmla="*/ 1897956 w 5947442"/>
              <a:gd name="connsiteY6" fmla="*/ 799826 h 1564241"/>
              <a:gd name="connsiteX7" fmla="*/ 2136161 w 5947442"/>
              <a:gd name="connsiteY7" fmla="*/ 1030347 h 1564241"/>
              <a:gd name="connsiteX8" fmla="*/ 2305210 w 5947442"/>
              <a:gd name="connsiteY8" fmla="*/ 1283920 h 1564241"/>
              <a:gd name="connsiteX9" fmla="*/ 2504994 w 5947442"/>
              <a:gd name="connsiteY9" fmla="*/ 1160976 h 1564241"/>
              <a:gd name="connsiteX10" fmla="*/ 2766252 w 5947442"/>
              <a:gd name="connsiteY10" fmla="*/ 553937 h 1564241"/>
              <a:gd name="connsiteX11" fmla="*/ 2966037 w 5947442"/>
              <a:gd name="connsiteY11" fmla="*/ 192787 h 1564241"/>
              <a:gd name="connsiteX12" fmla="*/ 3427079 w 5947442"/>
              <a:gd name="connsiteY12" fmla="*/ 54475 h 1564241"/>
              <a:gd name="connsiteX13" fmla="*/ 3934225 w 5947442"/>
              <a:gd name="connsiteY13" fmla="*/ 16055 h 1564241"/>
              <a:gd name="connsiteX14" fmla="*/ 4449055 w 5947442"/>
              <a:gd name="connsiteY14" fmla="*/ 308048 h 1564241"/>
              <a:gd name="connsiteX15" fmla="*/ 4733364 w 5947442"/>
              <a:gd name="connsiteY15" fmla="*/ 1030347 h 1564241"/>
              <a:gd name="connsiteX16" fmla="*/ 4879361 w 5947442"/>
              <a:gd name="connsiteY16" fmla="*/ 1399181 h 1564241"/>
              <a:gd name="connsiteX17" fmla="*/ 5155986 w 5947442"/>
              <a:gd name="connsiteY17" fmla="*/ 1522125 h 1564241"/>
              <a:gd name="connsiteX18" fmla="*/ 5555556 w 5947442"/>
              <a:gd name="connsiteY18" fmla="*/ 1560545 h 1564241"/>
              <a:gd name="connsiteX19" fmla="*/ 5947442 w 5947442"/>
              <a:gd name="connsiteY19" fmla="*/ 1560545 h 156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47442" h="1564241">
                <a:moveTo>
                  <a:pt x="0" y="523201"/>
                </a:moveTo>
                <a:cubicBezTo>
                  <a:pt x="237564" y="484140"/>
                  <a:pt x="475129" y="445079"/>
                  <a:pt x="653142" y="446360"/>
                </a:cubicBezTo>
                <a:cubicBezTo>
                  <a:pt x="831155" y="447641"/>
                  <a:pt x="950258" y="446361"/>
                  <a:pt x="1068080" y="530885"/>
                </a:cubicBezTo>
                <a:cubicBezTo>
                  <a:pt x="1185902" y="615409"/>
                  <a:pt x="1278110" y="870263"/>
                  <a:pt x="1360073" y="953507"/>
                </a:cubicBezTo>
                <a:cubicBezTo>
                  <a:pt x="1442036" y="1036751"/>
                  <a:pt x="1498386" y="1045715"/>
                  <a:pt x="1559858" y="1030347"/>
                </a:cubicBezTo>
                <a:cubicBezTo>
                  <a:pt x="1621330" y="1014979"/>
                  <a:pt x="1672557" y="899718"/>
                  <a:pt x="1728907" y="861298"/>
                </a:cubicBezTo>
                <a:cubicBezTo>
                  <a:pt x="1785257" y="822878"/>
                  <a:pt x="1830080" y="771651"/>
                  <a:pt x="1897956" y="799826"/>
                </a:cubicBezTo>
                <a:cubicBezTo>
                  <a:pt x="1965832" y="828001"/>
                  <a:pt x="2068285" y="949665"/>
                  <a:pt x="2136161" y="1030347"/>
                </a:cubicBezTo>
                <a:cubicBezTo>
                  <a:pt x="2204037" y="1111029"/>
                  <a:pt x="2243738" y="1262149"/>
                  <a:pt x="2305210" y="1283920"/>
                </a:cubicBezTo>
                <a:cubicBezTo>
                  <a:pt x="2366682" y="1305691"/>
                  <a:pt x="2428154" y="1282640"/>
                  <a:pt x="2504994" y="1160976"/>
                </a:cubicBezTo>
                <a:cubicBezTo>
                  <a:pt x="2581834" y="1039312"/>
                  <a:pt x="2689411" y="715302"/>
                  <a:pt x="2766252" y="553937"/>
                </a:cubicBezTo>
                <a:cubicBezTo>
                  <a:pt x="2843093" y="392572"/>
                  <a:pt x="2855899" y="276031"/>
                  <a:pt x="2966037" y="192787"/>
                </a:cubicBezTo>
                <a:cubicBezTo>
                  <a:pt x="3076175" y="109543"/>
                  <a:pt x="3265714" y="83930"/>
                  <a:pt x="3427079" y="54475"/>
                </a:cubicBezTo>
                <a:cubicBezTo>
                  <a:pt x="3588444" y="25020"/>
                  <a:pt x="3763896" y="-26207"/>
                  <a:pt x="3934225" y="16055"/>
                </a:cubicBezTo>
                <a:cubicBezTo>
                  <a:pt x="4104554" y="58317"/>
                  <a:pt x="4315865" y="138999"/>
                  <a:pt x="4449055" y="308048"/>
                </a:cubicBezTo>
                <a:cubicBezTo>
                  <a:pt x="4582245" y="477097"/>
                  <a:pt x="4661646" y="848492"/>
                  <a:pt x="4733364" y="1030347"/>
                </a:cubicBezTo>
                <a:cubicBezTo>
                  <a:pt x="4805082" y="1212202"/>
                  <a:pt x="4808924" y="1317218"/>
                  <a:pt x="4879361" y="1399181"/>
                </a:cubicBezTo>
                <a:cubicBezTo>
                  <a:pt x="4949798" y="1481144"/>
                  <a:pt x="5043287" y="1495231"/>
                  <a:pt x="5155986" y="1522125"/>
                </a:cubicBezTo>
                <a:cubicBezTo>
                  <a:pt x="5268685" y="1549019"/>
                  <a:pt x="5423647" y="1554142"/>
                  <a:pt x="5555556" y="1560545"/>
                </a:cubicBezTo>
                <a:cubicBezTo>
                  <a:pt x="5687465" y="1566948"/>
                  <a:pt x="5817453" y="1563746"/>
                  <a:pt x="5947442" y="1560545"/>
                </a:cubicBezTo>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srgbClr val="FFFFFF"/>
              </a:solidFill>
              <a:latin typeface="Arial" panose="020B0604020202020204"/>
            </a:endParaRPr>
          </a:p>
        </p:txBody>
      </p:sp>
    </p:spTree>
    <p:extLst>
      <p:ext uri="{BB962C8B-B14F-4D97-AF65-F5344CB8AC3E}">
        <p14:creationId xmlns:p14="http://schemas.microsoft.com/office/powerpoint/2010/main" val="292974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75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4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09E32C4B-B75E-D0F1-DCF0-2317DA424554}"/>
              </a:ext>
            </a:extLst>
          </p:cNvPr>
          <p:cNvCxnSpPr>
            <a:cxnSpLocks/>
          </p:cNvCxnSpPr>
          <p:nvPr/>
        </p:nvCxnSpPr>
        <p:spPr>
          <a:xfrm>
            <a:off x="949465" y="5934517"/>
            <a:ext cx="10379384" cy="0"/>
          </a:xfrm>
          <a:prstGeom prst="line">
            <a:avLst/>
          </a:prstGeom>
          <a:ln w="1270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 name="Arrow: Right 4">
            <a:extLst>
              <a:ext uri="{FF2B5EF4-FFF2-40B4-BE49-F238E27FC236}">
                <a16:creationId xmlns:a16="http://schemas.microsoft.com/office/drawing/2014/main" id="{C2E0004A-E06A-9705-B329-C0008821042E}"/>
              </a:ext>
            </a:extLst>
          </p:cNvPr>
          <p:cNvSpPr/>
          <p:nvPr/>
        </p:nvSpPr>
        <p:spPr>
          <a:xfrm>
            <a:off x="838201" y="306698"/>
            <a:ext cx="10730947" cy="3950124"/>
          </a:xfrm>
          <a:prstGeom prst="rightArrow">
            <a:avLst>
              <a:gd name="adj1" fmla="val 50000"/>
              <a:gd name="adj2" fmla="val 4088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GB" sz="1867" dirty="0">
                <a:solidFill>
                  <a:srgbClr val="FFFFFF"/>
                </a:solidFill>
                <a:latin typeface="Arial" panose="020B0604020202020204"/>
              </a:rPr>
              <a:t>Then plot when there were concerns about the child (in a different colour pen) – changes in behaviour or mood, reports of harm etc.</a:t>
            </a:r>
          </a:p>
          <a:p>
            <a:pPr defTabSz="1219170"/>
            <a:endParaRPr lang="en-GB" sz="1867" dirty="0">
              <a:solidFill>
                <a:srgbClr val="FFFFFF"/>
              </a:solidFill>
              <a:latin typeface="Arial" panose="020B0604020202020204"/>
            </a:endParaRPr>
          </a:p>
          <a:p>
            <a:pPr defTabSz="1219170"/>
            <a:r>
              <a:rPr lang="en-GB" sz="1867" dirty="0">
                <a:solidFill>
                  <a:srgbClr val="FFFFFF"/>
                </a:solidFill>
                <a:latin typeface="Arial" panose="020B0604020202020204"/>
              </a:rPr>
              <a:t>This is useful for our assessment, but also sows the seed for the non-abusing parent to think about how they and their child/ren may have been groomed and their child/ren abused.</a:t>
            </a:r>
          </a:p>
        </p:txBody>
      </p:sp>
      <p:sp>
        <p:nvSpPr>
          <p:cNvPr id="4" name="Title 3">
            <a:extLst>
              <a:ext uri="{FF2B5EF4-FFF2-40B4-BE49-F238E27FC236}">
                <a16:creationId xmlns:a16="http://schemas.microsoft.com/office/drawing/2014/main" id="{349F727D-F727-4338-B344-860A7FAD37CF}"/>
              </a:ext>
            </a:extLst>
          </p:cNvPr>
          <p:cNvSpPr>
            <a:spLocks noGrp="1"/>
          </p:cNvSpPr>
          <p:nvPr>
            <p:ph type="title"/>
          </p:nvPr>
        </p:nvSpPr>
        <p:spPr/>
        <p:txBody>
          <a:bodyPr/>
          <a:lstStyle/>
          <a:p>
            <a:r>
              <a:rPr lang="en-GB" b="1" dirty="0"/>
              <a:t>The timeline</a:t>
            </a:r>
          </a:p>
        </p:txBody>
      </p:sp>
      <p:sp>
        <p:nvSpPr>
          <p:cNvPr id="11" name="Rectangle 2">
            <a:extLst>
              <a:ext uri="{FF2B5EF4-FFF2-40B4-BE49-F238E27FC236}">
                <a16:creationId xmlns:a16="http://schemas.microsoft.com/office/drawing/2014/main" id="{FBAD3F45-6C48-4725-82FB-46A5F5340BE9}"/>
              </a:ext>
            </a:extLst>
          </p:cNvPr>
          <p:cNvSpPr>
            <a:spLocks noChangeArrowheads="1"/>
          </p:cNvSpPr>
          <p:nvPr/>
        </p:nvSpPr>
        <p:spPr bwMode="auto">
          <a:xfrm>
            <a:off x="-219073" y="-5034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1219170"/>
            <a:endParaRPr lang="en-GB">
              <a:solidFill>
                <a:srgbClr val="555859"/>
              </a:solidFill>
              <a:latin typeface="Arial" panose="020B0604020202020204"/>
            </a:endParaRPr>
          </a:p>
        </p:txBody>
      </p:sp>
      <p:sp>
        <p:nvSpPr>
          <p:cNvPr id="25" name="Rectangle 3">
            <a:extLst>
              <a:ext uri="{FF2B5EF4-FFF2-40B4-BE49-F238E27FC236}">
                <a16:creationId xmlns:a16="http://schemas.microsoft.com/office/drawing/2014/main" id="{3ED56C32-F868-4CA1-9A3C-25A7A256DEB4}"/>
              </a:ext>
            </a:extLst>
          </p:cNvPr>
          <p:cNvSpPr>
            <a:spLocks noChangeArrowheads="1"/>
          </p:cNvSpPr>
          <p:nvPr/>
        </p:nvSpPr>
        <p:spPr bwMode="auto">
          <a:xfrm>
            <a:off x="-219073" y="-462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1219170"/>
            <a:endParaRPr lang="en-GB">
              <a:solidFill>
                <a:srgbClr val="555859"/>
              </a:solidFill>
              <a:latin typeface="Arial" panose="020B0604020202020204"/>
            </a:endParaRPr>
          </a:p>
        </p:txBody>
      </p:sp>
      <p:sp>
        <p:nvSpPr>
          <p:cNvPr id="6" name="Cross 5">
            <a:extLst>
              <a:ext uri="{FF2B5EF4-FFF2-40B4-BE49-F238E27FC236}">
                <a16:creationId xmlns:a16="http://schemas.microsoft.com/office/drawing/2014/main" id="{D7ED8921-BC7B-F877-D72F-4DA21B040A0B}"/>
              </a:ext>
            </a:extLst>
          </p:cNvPr>
          <p:cNvSpPr/>
          <p:nvPr/>
        </p:nvSpPr>
        <p:spPr>
          <a:xfrm rot="18630126">
            <a:off x="2807558" y="5790883"/>
            <a:ext cx="287341" cy="287268"/>
          </a:xfrm>
          <a:prstGeom prst="plus">
            <a:avLst>
              <a:gd name="adj" fmla="val 40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endParaRPr lang="en-GB" sz="1600" b="1" dirty="0">
              <a:solidFill>
                <a:srgbClr val="FFFFFF"/>
              </a:solidFill>
              <a:latin typeface="Arial" panose="020B0604020202020204"/>
            </a:endParaRPr>
          </a:p>
        </p:txBody>
      </p:sp>
      <p:sp>
        <p:nvSpPr>
          <p:cNvPr id="7" name="Cross 6">
            <a:extLst>
              <a:ext uri="{FF2B5EF4-FFF2-40B4-BE49-F238E27FC236}">
                <a16:creationId xmlns:a16="http://schemas.microsoft.com/office/drawing/2014/main" id="{90B28926-DB59-90D1-06EF-4AD277FF401E}"/>
              </a:ext>
            </a:extLst>
          </p:cNvPr>
          <p:cNvSpPr/>
          <p:nvPr/>
        </p:nvSpPr>
        <p:spPr>
          <a:xfrm rot="18630126">
            <a:off x="4660522" y="5791551"/>
            <a:ext cx="287341" cy="287268"/>
          </a:xfrm>
          <a:prstGeom prst="plus">
            <a:avLst>
              <a:gd name="adj" fmla="val 40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endParaRPr lang="en-GB" sz="1600" b="1" dirty="0">
              <a:solidFill>
                <a:srgbClr val="FFFFFF"/>
              </a:solidFill>
              <a:latin typeface="Arial" panose="020B0604020202020204"/>
            </a:endParaRPr>
          </a:p>
        </p:txBody>
      </p:sp>
      <p:sp>
        <p:nvSpPr>
          <p:cNvPr id="8" name="Cross 7">
            <a:extLst>
              <a:ext uri="{FF2B5EF4-FFF2-40B4-BE49-F238E27FC236}">
                <a16:creationId xmlns:a16="http://schemas.microsoft.com/office/drawing/2014/main" id="{AF5E69AF-4A39-8F7F-AF51-B3AE8E9E5A44}"/>
              </a:ext>
            </a:extLst>
          </p:cNvPr>
          <p:cNvSpPr/>
          <p:nvPr/>
        </p:nvSpPr>
        <p:spPr>
          <a:xfrm rot="18630126">
            <a:off x="5145406" y="5791553"/>
            <a:ext cx="287341" cy="287268"/>
          </a:xfrm>
          <a:prstGeom prst="plus">
            <a:avLst>
              <a:gd name="adj" fmla="val 40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endParaRPr lang="en-GB" sz="1600" b="1" dirty="0">
              <a:solidFill>
                <a:srgbClr val="FFFFFF"/>
              </a:solidFill>
              <a:latin typeface="Arial" panose="020B0604020202020204"/>
            </a:endParaRPr>
          </a:p>
        </p:txBody>
      </p:sp>
      <p:sp>
        <p:nvSpPr>
          <p:cNvPr id="9" name="Cross 8">
            <a:extLst>
              <a:ext uri="{FF2B5EF4-FFF2-40B4-BE49-F238E27FC236}">
                <a16:creationId xmlns:a16="http://schemas.microsoft.com/office/drawing/2014/main" id="{BEB36023-95C1-A6CE-E2EA-458CBCB898CC}"/>
              </a:ext>
            </a:extLst>
          </p:cNvPr>
          <p:cNvSpPr/>
          <p:nvPr/>
        </p:nvSpPr>
        <p:spPr>
          <a:xfrm rot="18630126">
            <a:off x="7423558" y="5791554"/>
            <a:ext cx="287341" cy="287268"/>
          </a:xfrm>
          <a:prstGeom prst="plus">
            <a:avLst>
              <a:gd name="adj" fmla="val 40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endParaRPr lang="en-GB" sz="1600" b="1" dirty="0">
              <a:solidFill>
                <a:srgbClr val="FFFFFF"/>
              </a:solidFill>
              <a:latin typeface="Arial" panose="020B0604020202020204"/>
            </a:endParaRPr>
          </a:p>
        </p:txBody>
      </p:sp>
      <p:sp>
        <p:nvSpPr>
          <p:cNvPr id="10" name="Cross 9">
            <a:extLst>
              <a:ext uri="{FF2B5EF4-FFF2-40B4-BE49-F238E27FC236}">
                <a16:creationId xmlns:a16="http://schemas.microsoft.com/office/drawing/2014/main" id="{04525D61-A421-052F-C4DB-EF2A1E940202}"/>
              </a:ext>
            </a:extLst>
          </p:cNvPr>
          <p:cNvSpPr/>
          <p:nvPr/>
        </p:nvSpPr>
        <p:spPr>
          <a:xfrm rot="18630126">
            <a:off x="8642106" y="5791554"/>
            <a:ext cx="287341" cy="287268"/>
          </a:xfrm>
          <a:prstGeom prst="plus">
            <a:avLst>
              <a:gd name="adj" fmla="val 40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endParaRPr lang="en-GB" sz="1600" b="1" dirty="0">
              <a:solidFill>
                <a:srgbClr val="FFFFFF"/>
              </a:solidFill>
              <a:latin typeface="Arial" panose="020B0604020202020204"/>
            </a:endParaRPr>
          </a:p>
        </p:txBody>
      </p:sp>
      <p:sp>
        <p:nvSpPr>
          <p:cNvPr id="13" name="Freeform: Shape 12">
            <a:extLst>
              <a:ext uri="{FF2B5EF4-FFF2-40B4-BE49-F238E27FC236}">
                <a16:creationId xmlns:a16="http://schemas.microsoft.com/office/drawing/2014/main" id="{A7C2B418-94FA-26A2-109A-12DF9F988E70}"/>
              </a:ext>
            </a:extLst>
          </p:cNvPr>
          <p:cNvSpPr/>
          <p:nvPr/>
        </p:nvSpPr>
        <p:spPr>
          <a:xfrm>
            <a:off x="2068844" y="3545063"/>
            <a:ext cx="7929923" cy="2085655"/>
          </a:xfrm>
          <a:custGeom>
            <a:avLst/>
            <a:gdLst>
              <a:gd name="connsiteX0" fmla="*/ 0 w 5947442"/>
              <a:gd name="connsiteY0" fmla="*/ 523201 h 1564241"/>
              <a:gd name="connsiteX1" fmla="*/ 653142 w 5947442"/>
              <a:gd name="connsiteY1" fmla="*/ 446360 h 1564241"/>
              <a:gd name="connsiteX2" fmla="*/ 1068080 w 5947442"/>
              <a:gd name="connsiteY2" fmla="*/ 530885 h 1564241"/>
              <a:gd name="connsiteX3" fmla="*/ 1360073 w 5947442"/>
              <a:gd name="connsiteY3" fmla="*/ 953507 h 1564241"/>
              <a:gd name="connsiteX4" fmla="*/ 1559858 w 5947442"/>
              <a:gd name="connsiteY4" fmla="*/ 1030347 h 1564241"/>
              <a:gd name="connsiteX5" fmla="*/ 1728907 w 5947442"/>
              <a:gd name="connsiteY5" fmla="*/ 861298 h 1564241"/>
              <a:gd name="connsiteX6" fmla="*/ 1897956 w 5947442"/>
              <a:gd name="connsiteY6" fmla="*/ 799826 h 1564241"/>
              <a:gd name="connsiteX7" fmla="*/ 2136161 w 5947442"/>
              <a:gd name="connsiteY7" fmla="*/ 1030347 h 1564241"/>
              <a:gd name="connsiteX8" fmla="*/ 2305210 w 5947442"/>
              <a:gd name="connsiteY8" fmla="*/ 1283920 h 1564241"/>
              <a:gd name="connsiteX9" fmla="*/ 2504994 w 5947442"/>
              <a:gd name="connsiteY9" fmla="*/ 1160976 h 1564241"/>
              <a:gd name="connsiteX10" fmla="*/ 2766252 w 5947442"/>
              <a:gd name="connsiteY10" fmla="*/ 553937 h 1564241"/>
              <a:gd name="connsiteX11" fmla="*/ 2966037 w 5947442"/>
              <a:gd name="connsiteY11" fmla="*/ 192787 h 1564241"/>
              <a:gd name="connsiteX12" fmla="*/ 3427079 w 5947442"/>
              <a:gd name="connsiteY12" fmla="*/ 54475 h 1564241"/>
              <a:gd name="connsiteX13" fmla="*/ 3934225 w 5947442"/>
              <a:gd name="connsiteY13" fmla="*/ 16055 h 1564241"/>
              <a:gd name="connsiteX14" fmla="*/ 4449055 w 5947442"/>
              <a:gd name="connsiteY14" fmla="*/ 308048 h 1564241"/>
              <a:gd name="connsiteX15" fmla="*/ 4733364 w 5947442"/>
              <a:gd name="connsiteY15" fmla="*/ 1030347 h 1564241"/>
              <a:gd name="connsiteX16" fmla="*/ 4879361 w 5947442"/>
              <a:gd name="connsiteY16" fmla="*/ 1399181 h 1564241"/>
              <a:gd name="connsiteX17" fmla="*/ 5155986 w 5947442"/>
              <a:gd name="connsiteY17" fmla="*/ 1522125 h 1564241"/>
              <a:gd name="connsiteX18" fmla="*/ 5555556 w 5947442"/>
              <a:gd name="connsiteY18" fmla="*/ 1560545 h 1564241"/>
              <a:gd name="connsiteX19" fmla="*/ 5947442 w 5947442"/>
              <a:gd name="connsiteY19" fmla="*/ 1560545 h 156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47442" h="1564241">
                <a:moveTo>
                  <a:pt x="0" y="523201"/>
                </a:moveTo>
                <a:cubicBezTo>
                  <a:pt x="237564" y="484140"/>
                  <a:pt x="475129" y="445079"/>
                  <a:pt x="653142" y="446360"/>
                </a:cubicBezTo>
                <a:cubicBezTo>
                  <a:pt x="831155" y="447641"/>
                  <a:pt x="950258" y="446361"/>
                  <a:pt x="1068080" y="530885"/>
                </a:cubicBezTo>
                <a:cubicBezTo>
                  <a:pt x="1185902" y="615409"/>
                  <a:pt x="1278110" y="870263"/>
                  <a:pt x="1360073" y="953507"/>
                </a:cubicBezTo>
                <a:cubicBezTo>
                  <a:pt x="1442036" y="1036751"/>
                  <a:pt x="1498386" y="1045715"/>
                  <a:pt x="1559858" y="1030347"/>
                </a:cubicBezTo>
                <a:cubicBezTo>
                  <a:pt x="1621330" y="1014979"/>
                  <a:pt x="1672557" y="899718"/>
                  <a:pt x="1728907" y="861298"/>
                </a:cubicBezTo>
                <a:cubicBezTo>
                  <a:pt x="1785257" y="822878"/>
                  <a:pt x="1830080" y="771651"/>
                  <a:pt x="1897956" y="799826"/>
                </a:cubicBezTo>
                <a:cubicBezTo>
                  <a:pt x="1965832" y="828001"/>
                  <a:pt x="2068285" y="949665"/>
                  <a:pt x="2136161" y="1030347"/>
                </a:cubicBezTo>
                <a:cubicBezTo>
                  <a:pt x="2204037" y="1111029"/>
                  <a:pt x="2243738" y="1262149"/>
                  <a:pt x="2305210" y="1283920"/>
                </a:cubicBezTo>
                <a:cubicBezTo>
                  <a:pt x="2366682" y="1305691"/>
                  <a:pt x="2428154" y="1282640"/>
                  <a:pt x="2504994" y="1160976"/>
                </a:cubicBezTo>
                <a:cubicBezTo>
                  <a:pt x="2581834" y="1039312"/>
                  <a:pt x="2689411" y="715302"/>
                  <a:pt x="2766252" y="553937"/>
                </a:cubicBezTo>
                <a:cubicBezTo>
                  <a:pt x="2843093" y="392572"/>
                  <a:pt x="2855899" y="276031"/>
                  <a:pt x="2966037" y="192787"/>
                </a:cubicBezTo>
                <a:cubicBezTo>
                  <a:pt x="3076175" y="109543"/>
                  <a:pt x="3265714" y="83930"/>
                  <a:pt x="3427079" y="54475"/>
                </a:cubicBezTo>
                <a:cubicBezTo>
                  <a:pt x="3588444" y="25020"/>
                  <a:pt x="3763896" y="-26207"/>
                  <a:pt x="3934225" y="16055"/>
                </a:cubicBezTo>
                <a:cubicBezTo>
                  <a:pt x="4104554" y="58317"/>
                  <a:pt x="4315865" y="138999"/>
                  <a:pt x="4449055" y="308048"/>
                </a:cubicBezTo>
                <a:cubicBezTo>
                  <a:pt x="4582245" y="477097"/>
                  <a:pt x="4661646" y="848492"/>
                  <a:pt x="4733364" y="1030347"/>
                </a:cubicBezTo>
                <a:cubicBezTo>
                  <a:pt x="4805082" y="1212202"/>
                  <a:pt x="4808924" y="1317218"/>
                  <a:pt x="4879361" y="1399181"/>
                </a:cubicBezTo>
                <a:cubicBezTo>
                  <a:pt x="4949798" y="1481144"/>
                  <a:pt x="5043287" y="1495231"/>
                  <a:pt x="5155986" y="1522125"/>
                </a:cubicBezTo>
                <a:cubicBezTo>
                  <a:pt x="5268685" y="1549019"/>
                  <a:pt x="5423647" y="1554142"/>
                  <a:pt x="5555556" y="1560545"/>
                </a:cubicBezTo>
                <a:cubicBezTo>
                  <a:pt x="5687465" y="1566948"/>
                  <a:pt x="5817453" y="1563746"/>
                  <a:pt x="5947442" y="1560545"/>
                </a:cubicBezTo>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srgbClr val="FFFFFF"/>
              </a:solidFill>
              <a:latin typeface="Arial" panose="020B0604020202020204"/>
            </a:endParaRPr>
          </a:p>
        </p:txBody>
      </p:sp>
      <p:sp>
        <p:nvSpPr>
          <p:cNvPr id="2" name="Cross 1">
            <a:extLst>
              <a:ext uri="{FF2B5EF4-FFF2-40B4-BE49-F238E27FC236}">
                <a16:creationId xmlns:a16="http://schemas.microsoft.com/office/drawing/2014/main" id="{CFF2D54C-6ECF-2110-5311-57B89B50FF8F}"/>
              </a:ext>
            </a:extLst>
          </p:cNvPr>
          <p:cNvSpPr/>
          <p:nvPr/>
        </p:nvSpPr>
        <p:spPr>
          <a:xfrm rot="18630126">
            <a:off x="3231284" y="5789549"/>
            <a:ext cx="287341" cy="287268"/>
          </a:xfrm>
          <a:prstGeom prst="plus">
            <a:avLst>
              <a:gd name="adj" fmla="val 4025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endParaRPr lang="en-GB" sz="1600" b="1" dirty="0">
              <a:solidFill>
                <a:srgbClr val="FFFFFF"/>
              </a:solidFill>
              <a:latin typeface="Arial" panose="020B0604020202020204"/>
            </a:endParaRPr>
          </a:p>
        </p:txBody>
      </p:sp>
      <p:sp>
        <p:nvSpPr>
          <p:cNvPr id="3" name="Cross 2">
            <a:extLst>
              <a:ext uri="{FF2B5EF4-FFF2-40B4-BE49-F238E27FC236}">
                <a16:creationId xmlns:a16="http://schemas.microsoft.com/office/drawing/2014/main" id="{38C53954-20C8-4416-66BD-23D711428B55}"/>
              </a:ext>
            </a:extLst>
          </p:cNvPr>
          <p:cNvSpPr/>
          <p:nvPr/>
        </p:nvSpPr>
        <p:spPr>
          <a:xfrm rot="18630126">
            <a:off x="5658368" y="5789547"/>
            <a:ext cx="287341" cy="287268"/>
          </a:xfrm>
          <a:prstGeom prst="plus">
            <a:avLst>
              <a:gd name="adj" fmla="val 4025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endParaRPr lang="en-GB" sz="1600" b="1" dirty="0">
              <a:solidFill>
                <a:srgbClr val="FFFFFF"/>
              </a:solidFill>
              <a:latin typeface="Arial" panose="020B0604020202020204"/>
            </a:endParaRPr>
          </a:p>
        </p:txBody>
      </p:sp>
      <p:sp>
        <p:nvSpPr>
          <p:cNvPr id="14" name="Cross 13">
            <a:extLst>
              <a:ext uri="{FF2B5EF4-FFF2-40B4-BE49-F238E27FC236}">
                <a16:creationId xmlns:a16="http://schemas.microsoft.com/office/drawing/2014/main" id="{FC2AD284-C722-9351-D2DE-C543B6CDB19D}"/>
              </a:ext>
            </a:extLst>
          </p:cNvPr>
          <p:cNvSpPr/>
          <p:nvPr/>
        </p:nvSpPr>
        <p:spPr>
          <a:xfrm rot="18630126">
            <a:off x="7903263" y="5798006"/>
            <a:ext cx="287341" cy="287268"/>
          </a:xfrm>
          <a:prstGeom prst="plus">
            <a:avLst>
              <a:gd name="adj" fmla="val 4025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endParaRPr lang="en-GB" sz="1600" b="1" dirty="0">
              <a:solidFill>
                <a:srgbClr val="FFFFFF"/>
              </a:solidFill>
              <a:latin typeface="Arial" panose="020B0604020202020204"/>
            </a:endParaRPr>
          </a:p>
        </p:txBody>
      </p:sp>
    </p:spTree>
    <p:extLst>
      <p:ext uri="{BB962C8B-B14F-4D97-AF65-F5344CB8AC3E}">
        <p14:creationId xmlns:p14="http://schemas.microsoft.com/office/powerpoint/2010/main" val="197477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1000"/>
                            </p:stCondLst>
                            <p:childTnLst>
                              <p:par>
                                <p:cTn id="9" presetID="10" presetClass="entr" presetSubtype="0" fill="hold" grpId="0" nodeType="after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50"/>
                                        <p:tgtEl>
                                          <p:spTgt spid="3"/>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normAutofit fontScale="90000"/>
          </a:bodyPr>
          <a:lstStyle/>
          <a:p>
            <a:r>
              <a:rPr lang="en-GB" altLang="en-US" sz="3067" b="1" dirty="0"/>
              <a:t>Considerations for assessment </a:t>
            </a:r>
            <a:br>
              <a:rPr lang="en-GB" altLang="en-US" dirty="0"/>
            </a:br>
            <a:r>
              <a:rPr lang="en-GB" altLang="en-US" sz="2667" dirty="0"/>
              <a:t>Family dynamics – how does the person of concern behave…</a:t>
            </a:r>
            <a:br>
              <a:rPr lang="en-GB" altLang="en-US" sz="2667" b="1" u="sng" dirty="0"/>
            </a:br>
            <a:endParaRPr lang="en-GB" altLang="en-US" sz="2667" dirty="0"/>
          </a:p>
        </p:txBody>
      </p:sp>
      <p:sp>
        <p:nvSpPr>
          <p:cNvPr id="106499" name="Rectangle 3"/>
          <p:cNvSpPr>
            <a:spLocks noGrp="1" noChangeArrowheads="1"/>
          </p:cNvSpPr>
          <p:nvPr>
            <p:ph type="body" idx="1"/>
          </p:nvPr>
        </p:nvSpPr>
        <p:spPr>
          <a:xfrm>
            <a:off x="985564" y="1642979"/>
            <a:ext cx="5157787" cy="823912"/>
          </a:xfrm>
          <a:solidFill>
            <a:schemeClr val="accent1"/>
          </a:solidFill>
        </p:spPr>
        <p:txBody>
          <a:bodyPr>
            <a:noAutofit/>
          </a:bodyPr>
          <a:lstStyle/>
          <a:p>
            <a:pPr algn="ctr">
              <a:lnSpc>
                <a:spcPct val="100000"/>
              </a:lnSpc>
            </a:pPr>
            <a:r>
              <a:rPr lang="en-GB" altLang="en-US" b="1" dirty="0">
                <a:solidFill>
                  <a:schemeClr val="bg1"/>
                </a:solidFill>
              </a:rPr>
              <a:t>Behaviour towards child/ren</a:t>
            </a:r>
            <a:r>
              <a:rPr lang="en-GB" altLang="en-US" dirty="0">
                <a:solidFill>
                  <a:schemeClr val="bg1"/>
                </a:solidFill>
              </a:rPr>
              <a:t> </a:t>
            </a:r>
          </a:p>
        </p:txBody>
      </p:sp>
      <p:sp>
        <p:nvSpPr>
          <p:cNvPr id="2" name="Content Placeholder 1">
            <a:extLst>
              <a:ext uri="{FF2B5EF4-FFF2-40B4-BE49-F238E27FC236}">
                <a16:creationId xmlns:a16="http://schemas.microsoft.com/office/drawing/2014/main" id="{C5389E51-2ECB-EA77-18EB-9C886B8AD88F}"/>
              </a:ext>
            </a:extLst>
          </p:cNvPr>
          <p:cNvSpPr>
            <a:spLocks noGrp="1"/>
          </p:cNvSpPr>
          <p:nvPr>
            <p:ph sz="half" idx="2"/>
          </p:nvPr>
        </p:nvSpPr>
        <p:spPr>
          <a:xfrm>
            <a:off x="985564" y="2466891"/>
            <a:ext cx="5157787" cy="3684588"/>
          </a:xfrm>
        </p:spPr>
        <p:txBody>
          <a:bodyPr/>
          <a:lstStyle/>
          <a:p>
            <a:pPr marL="342891" indent="-342891">
              <a:lnSpc>
                <a:spcPct val="110000"/>
              </a:lnSpc>
              <a:buFont typeface="Arial" panose="020B0604020202020204" pitchFamily="34" charset="0"/>
              <a:buChar char="•"/>
            </a:pPr>
            <a:r>
              <a:rPr lang="en-GB" altLang="en-US" sz="2133" dirty="0"/>
              <a:t>Evidence of ‘grooming behaviour’ - Favouring, spoiling, buying treats, punishing, singling out, scapegoating, putting down, blaming, controlling, resenting</a:t>
            </a:r>
          </a:p>
          <a:p>
            <a:pPr marL="342891" indent="-342891">
              <a:lnSpc>
                <a:spcPct val="110000"/>
              </a:lnSpc>
              <a:buFont typeface="Arial" panose="020B0604020202020204" pitchFamily="34" charset="0"/>
              <a:buChar char="•"/>
            </a:pPr>
            <a:r>
              <a:rPr lang="en-GB" altLang="en-US" sz="2133" dirty="0"/>
              <a:t>Play fighting, tickling</a:t>
            </a:r>
          </a:p>
          <a:p>
            <a:pPr marL="342891" indent="-342891">
              <a:lnSpc>
                <a:spcPct val="110000"/>
              </a:lnSpc>
              <a:buFont typeface="Arial" panose="020B0604020202020204" pitchFamily="34" charset="0"/>
              <a:buChar char="•"/>
            </a:pPr>
            <a:r>
              <a:rPr lang="en-GB" altLang="en-US" sz="2133" dirty="0"/>
              <a:t>Dominating care of child</a:t>
            </a:r>
          </a:p>
          <a:p>
            <a:endParaRPr lang="en-GB" dirty="0"/>
          </a:p>
        </p:txBody>
      </p:sp>
      <p:sp>
        <p:nvSpPr>
          <p:cNvPr id="3" name="Text Placeholder 2">
            <a:extLst>
              <a:ext uri="{FF2B5EF4-FFF2-40B4-BE49-F238E27FC236}">
                <a16:creationId xmlns:a16="http://schemas.microsoft.com/office/drawing/2014/main" id="{CBA981C9-7C1B-FF0E-B6F9-509546EB6952}"/>
              </a:ext>
            </a:extLst>
          </p:cNvPr>
          <p:cNvSpPr>
            <a:spLocks noGrp="1"/>
          </p:cNvSpPr>
          <p:nvPr>
            <p:ph type="body" sz="quarter" idx="3"/>
          </p:nvPr>
        </p:nvSpPr>
        <p:spPr>
          <a:xfrm>
            <a:off x="6317977" y="1642979"/>
            <a:ext cx="5183188" cy="823912"/>
          </a:xfrm>
          <a:solidFill>
            <a:schemeClr val="accent5"/>
          </a:solidFill>
        </p:spPr>
        <p:txBody>
          <a:bodyPr/>
          <a:lstStyle/>
          <a:p>
            <a:pPr algn="ctr"/>
            <a:r>
              <a:rPr lang="en-GB" altLang="en-US" dirty="0">
                <a:solidFill>
                  <a:schemeClr val="bg1"/>
                </a:solidFill>
              </a:rPr>
              <a:t>Behaviour to non-abusing partner</a:t>
            </a:r>
          </a:p>
        </p:txBody>
      </p:sp>
      <p:sp>
        <p:nvSpPr>
          <p:cNvPr id="4" name="Content Placeholder 3">
            <a:extLst>
              <a:ext uri="{FF2B5EF4-FFF2-40B4-BE49-F238E27FC236}">
                <a16:creationId xmlns:a16="http://schemas.microsoft.com/office/drawing/2014/main" id="{817BF882-6DAA-5207-2020-C951CB952990}"/>
              </a:ext>
            </a:extLst>
          </p:cNvPr>
          <p:cNvSpPr>
            <a:spLocks noGrp="1"/>
          </p:cNvSpPr>
          <p:nvPr>
            <p:ph sz="quarter" idx="4"/>
          </p:nvPr>
        </p:nvSpPr>
        <p:spPr>
          <a:xfrm>
            <a:off x="6317977" y="2466891"/>
            <a:ext cx="5183188" cy="3684588"/>
          </a:xfrm>
        </p:spPr>
        <p:txBody>
          <a:bodyPr/>
          <a:lstStyle/>
          <a:p>
            <a:pPr marL="342891" indent="-342891">
              <a:lnSpc>
                <a:spcPct val="100000"/>
              </a:lnSpc>
              <a:buFont typeface="Arial" panose="020B0604020202020204" pitchFamily="34" charset="0"/>
              <a:buChar char="•"/>
            </a:pPr>
            <a:r>
              <a:rPr lang="en-GB" altLang="en-US" sz="2133" dirty="0"/>
              <a:t>How did they meet?</a:t>
            </a:r>
          </a:p>
          <a:p>
            <a:pPr marL="342891" indent="-342891">
              <a:lnSpc>
                <a:spcPct val="100000"/>
              </a:lnSpc>
              <a:buFont typeface="Arial" panose="020B0604020202020204" pitchFamily="34" charset="0"/>
              <a:buChar char="•"/>
            </a:pPr>
            <a:r>
              <a:rPr lang="en-GB" altLang="en-US" sz="2133" dirty="0"/>
              <a:t>Control/power – explicit or implicit</a:t>
            </a:r>
          </a:p>
          <a:p>
            <a:pPr marL="342891" indent="-342891">
              <a:lnSpc>
                <a:spcPct val="100000"/>
              </a:lnSpc>
              <a:buFont typeface="Arial" panose="020B0604020202020204" pitchFamily="34" charset="0"/>
              <a:buChar char="•"/>
            </a:pPr>
            <a:r>
              <a:rPr lang="en-GB" altLang="en-US" sz="2133" dirty="0"/>
              <a:t>Violent/aggressive/undermining/dismissive/idolising</a:t>
            </a:r>
          </a:p>
          <a:p>
            <a:pPr marL="342891" indent="-342891">
              <a:lnSpc>
                <a:spcPct val="100000"/>
              </a:lnSpc>
              <a:buFont typeface="Arial" panose="020B0604020202020204" pitchFamily="34" charset="0"/>
              <a:buChar char="•"/>
            </a:pPr>
            <a:r>
              <a:rPr lang="en-GB" altLang="en-US" sz="2133" dirty="0"/>
              <a:t>Being ‘invaluable’, ‘great with the children’, helpful,</a:t>
            </a:r>
          </a:p>
          <a:p>
            <a:pPr marL="342891" indent="-342891">
              <a:lnSpc>
                <a:spcPct val="100000"/>
              </a:lnSpc>
              <a:buFont typeface="Arial" panose="020B0604020202020204" pitchFamily="34" charset="0"/>
              <a:buChar char="•"/>
            </a:pPr>
            <a:r>
              <a:rPr lang="en-GB" altLang="en-US" sz="2133" dirty="0"/>
              <a:t>Behaving like one of the children “it’s like having another child”</a:t>
            </a:r>
          </a:p>
          <a:p>
            <a:endParaRPr lang="en-GB" dirty="0"/>
          </a:p>
        </p:txBody>
      </p:sp>
    </p:spTree>
    <p:extLst>
      <p:ext uri="{BB962C8B-B14F-4D97-AF65-F5344CB8AC3E}">
        <p14:creationId xmlns:p14="http://schemas.microsoft.com/office/powerpoint/2010/main" val="5053624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838201" y="318599"/>
            <a:ext cx="10197123" cy="853711"/>
          </a:xfrm>
        </p:spPr>
        <p:txBody>
          <a:bodyPr anchor="t">
            <a:normAutofit/>
          </a:bodyPr>
          <a:lstStyle/>
          <a:p>
            <a:pPr>
              <a:defRPr/>
            </a:pPr>
            <a:r>
              <a:rPr lang="en-GB" altLang="en-US" b="1" dirty="0"/>
              <a:t>Sources of information</a:t>
            </a:r>
          </a:p>
        </p:txBody>
      </p:sp>
      <p:sp>
        <p:nvSpPr>
          <p:cNvPr id="58376" name="Slide Number Placeholder 3">
            <a:extLst>
              <a:ext uri="{FF2B5EF4-FFF2-40B4-BE49-F238E27FC236}">
                <a16:creationId xmlns:a16="http://schemas.microsoft.com/office/drawing/2014/main" id="{DE4C4952-22DD-FAEA-2257-FEA44B606769}"/>
              </a:ext>
            </a:extLst>
          </p:cNvPr>
          <p:cNvSpPr>
            <a:spLocks noGrp="1"/>
          </p:cNvSpPr>
          <p:nvPr>
            <p:ph type="sldNum" sz="quarter" idx="12"/>
          </p:nvPr>
        </p:nvSpPr>
        <p:spPr>
          <a:xfrm>
            <a:off x="11160371" y="318599"/>
            <a:ext cx="620671" cy="322263"/>
          </a:xfrm>
        </p:spPr>
        <p:txBody>
          <a:bodyPr/>
          <a:lstStyle/>
          <a:p>
            <a:pPr defTabSz="1219170">
              <a:spcAft>
                <a:spcPts val="800"/>
              </a:spcAft>
            </a:pPr>
            <a:fld id="{5512AD5A-2C28-1D42-B971-4292A709C8F6}" type="slidenum">
              <a:rPr lang="en-US">
                <a:solidFill>
                  <a:srgbClr val="555859"/>
                </a:solidFill>
                <a:latin typeface="Arial" panose="020B0604020202020204"/>
              </a:rPr>
              <a:pPr defTabSz="1219170">
                <a:spcAft>
                  <a:spcPts val="800"/>
                </a:spcAft>
              </a:pPr>
              <a:t>46</a:t>
            </a:fld>
            <a:endParaRPr lang="en-US">
              <a:solidFill>
                <a:srgbClr val="555859"/>
              </a:solidFill>
              <a:latin typeface="Arial" panose="020B0604020202020204"/>
            </a:endParaRPr>
          </a:p>
        </p:txBody>
      </p:sp>
      <p:graphicFrame>
        <p:nvGraphicFramePr>
          <p:cNvPr id="58372" name="Rectangle 3">
            <a:extLst>
              <a:ext uri="{FF2B5EF4-FFF2-40B4-BE49-F238E27FC236}">
                <a16:creationId xmlns:a16="http://schemas.microsoft.com/office/drawing/2014/main" id="{CC4F5F88-0D99-F759-3E3F-F1C5CF22910B}"/>
              </a:ext>
            </a:extLst>
          </p:cNvPr>
          <p:cNvGraphicFramePr>
            <a:graphicFrameLocks noGrp="1"/>
          </p:cNvGraphicFramePr>
          <p:nvPr>
            <p:ph idx="1"/>
          </p:nvPr>
        </p:nvGraphicFramePr>
        <p:xfrm>
          <a:off x="838202" y="1461478"/>
          <a:ext cx="10708341" cy="4715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31878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amily drawing on paper">
            <a:extLst>
              <a:ext uri="{FF2B5EF4-FFF2-40B4-BE49-F238E27FC236}">
                <a16:creationId xmlns:a16="http://schemas.microsoft.com/office/drawing/2014/main" id="{718710A4-945C-9080-C022-1CC09FAC15A8}"/>
              </a:ext>
            </a:extLst>
          </p:cNvPr>
          <p:cNvPicPr>
            <a:picLocks noChangeAspect="1"/>
          </p:cNvPicPr>
          <p:nvPr/>
        </p:nvPicPr>
        <p:blipFill rotWithShape="1">
          <a:blip r:embed="rId3">
            <a:extLst>
              <a:ext uri="{28A0092B-C50C-407E-A947-70E740481C1C}">
                <a14:useLocalDpi xmlns:a14="http://schemas.microsoft.com/office/drawing/2010/main" val="0"/>
              </a:ext>
            </a:extLst>
          </a:blip>
          <a:srcRect r="20515" b="1"/>
          <a:stretch/>
        </p:blipFill>
        <p:spPr>
          <a:xfrm>
            <a:off x="6181608" y="1461477"/>
            <a:ext cx="5181600" cy="4351339"/>
          </a:xfrm>
          <a:prstGeom prst="rect">
            <a:avLst/>
          </a:prstGeom>
          <a:noFill/>
        </p:spPr>
      </p:pic>
      <p:sp>
        <p:nvSpPr>
          <p:cNvPr id="2" name="Title 1">
            <a:extLst>
              <a:ext uri="{FF2B5EF4-FFF2-40B4-BE49-F238E27FC236}">
                <a16:creationId xmlns:a16="http://schemas.microsoft.com/office/drawing/2014/main" id="{B6DCA69E-5241-D687-8A5B-5DA74343DF72}"/>
              </a:ext>
            </a:extLst>
          </p:cNvPr>
          <p:cNvSpPr>
            <a:spLocks noGrp="1"/>
          </p:cNvSpPr>
          <p:nvPr>
            <p:ph type="title"/>
          </p:nvPr>
        </p:nvSpPr>
        <p:spPr>
          <a:xfrm>
            <a:off x="838201" y="318599"/>
            <a:ext cx="10197123" cy="853711"/>
          </a:xfrm>
        </p:spPr>
        <p:txBody>
          <a:bodyPr anchor="t">
            <a:normAutofit/>
          </a:bodyPr>
          <a:lstStyle/>
          <a:p>
            <a:r>
              <a:rPr lang="en-GB" b="1" dirty="0"/>
              <a:t>Ensuring plans and interventions are effective </a:t>
            </a:r>
          </a:p>
        </p:txBody>
      </p:sp>
      <p:sp>
        <p:nvSpPr>
          <p:cNvPr id="3" name="Content Placeholder 2">
            <a:extLst>
              <a:ext uri="{FF2B5EF4-FFF2-40B4-BE49-F238E27FC236}">
                <a16:creationId xmlns:a16="http://schemas.microsoft.com/office/drawing/2014/main" id="{CA9F8BA1-D10B-524C-4371-5DCD8F967D8E}"/>
              </a:ext>
            </a:extLst>
          </p:cNvPr>
          <p:cNvSpPr>
            <a:spLocks noGrp="1"/>
          </p:cNvSpPr>
          <p:nvPr>
            <p:ph sz="half" idx="1"/>
          </p:nvPr>
        </p:nvSpPr>
        <p:spPr>
          <a:xfrm>
            <a:off x="838200" y="1461477"/>
            <a:ext cx="5181600" cy="4351339"/>
          </a:xfrm>
        </p:spPr>
        <p:txBody>
          <a:bodyPr>
            <a:normAutofit/>
          </a:bodyPr>
          <a:lstStyle/>
          <a:p>
            <a:pPr>
              <a:lnSpc>
                <a:spcPct val="100000"/>
              </a:lnSpc>
            </a:pPr>
            <a:r>
              <a:rPr lang="en-GB" altLang="en-US" sz="2400" dirty="0"/>
              <a:t>Given what you have learned about adult offender behaviour, the context in which it takes places and motivations do you think multi-agency child in need and child protection plans take sufficient account of these issues?</a:t>
            </a:r>
          </a:p>
          <a:p>
            <a:pPr>
              <a:lnSpc>
                <a:spcPct val="100000"/>
              </a:lnSpc>
            </a:pPr>
            <a:endParaRPr lang="en-GB" altLang="en-US" sz="2400" dirty="0"/>
          </a:p>
          <a:p>
            <a:pPr>
              <a:lnSpc>
                <a:spcPct val="100000"/>
              </a:lnSpc>
            </a:pPr>
            <a:r>
              <a:rPr lang="en-GB" altLang="en-US" sz="2400" b="1" dirty="0">
                <a:solidFill>
                  <a:schemeClr val="accent2"/>
                </a:solidFill>
              </a:rPr>
              <a:t>Do we provide situational opportunities unintentionally?</a:t>
            </a:r>
          </a:p>
          <a:p>
            <a:endParaRPr lang="en-GB" dirty="0"/>
          </a:p>
        </p:txBody>
      </p:sp>
      <p:sp>
        <p:nvSpPr>
          <p:cNvPr id="4" name="Slide Number Placeholder 3">
            <a:extLst>
              <a:ext uri="{FF2B5EF4-FFF2-40B4-BE49-F238E27FC236}">
                <a16:creationId xmlns:a16="http://schemas.microsoft.com/office/drawing/2014/main" id="{F9E4CEE0-DA63-8A31-FE3B-2A4C9F6C466B}"/>
              </a:ext>
            </a:extLst>
          </p:cNvPr>
          <p:cNvSpPr>
            <a:spLocks noGrp="1"/>
          </p:cNvSpPr>
          <p:nvPr>
            <p:ph type="sldNum" sz="quarter" idx="12"/>
          </p:nvPr>
        </p:nvSpPr>
        <p:spPr>
          <a:xfrm>
            <a:off x="11160371" y="318599"/>
            <a:ext cx="620671" cy="322263"/>
          </a:xfrm>
        </p:spPr>
        <p:txBody>
          <a:bodyPr anchor="t">
            <a:normAutofit/>
          </a:bodyPr>
          <a:lstStyle/>
          <a:p>
            <a:pPr defTabSz="1219170">
              <a:spcAft>
                <a:spcPts val="800"/>
              </a:spcAft>
            </a:pPr>
            <a:fld id="{5512AD5A-2C28-1D42-B971-4292A709C8F6}" type="slidenum">
              <a:rPr lang="en-US">
                <a:solidFill>
                  <a:srgbClr val="555859"/>
                </a:solidFill>
                <a:latin typeface="Arial" panose="020B0604020202020204"/>
              </a:rPr>
              <a:pPr defTabSz="1219170">
                <a:spcAft>
                  <a:spcPts val="800"/>
                </a:spcAft>
              </a:pPr>
              <a:t>47</a:t>
            </a:fld>
            <a:endParaRPr lang="en-US">
              <a:solidFill>
                <a:srgbClr val="555859"/>
              </a:solidFill>
              <a:latin typeface="Arial" panose="020B0604020202020204"/>
            </a:endParaRPr>
          </a:p>
        </p:txBody>
      </p:sp>
    </p:spTree>
    <p:extLst>
      <p:ext uri="{BB962C8B-B14F-4D97-AF65-F5344CB8AC3E}">
        <p14:creationId xmlns:p14="http://schemas.microsoft.com/office/powerpoint/2010/main" val="26821987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B8AE0-4285-DDE1-3179-ECB2B30D6C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4B1348-F3AB-7ED9-297A-DDAA07D4E34B}"/>
              </a:ext>
            </a:extLst>
          </p:cNvPr>
          <p:cNvSpPr>
            <a:spLocks noGrp="1"/>
          </p:cNvSpPr>
          <p:nvPr>
            <p:ph type="title"/>
          </p:nvPr>
        </p:nvSpPr>
        <p:spPr>
          <a:xfrm>
            <a:off x="839788" y="457200"/>
            <a:ext cx="3932237" cy="1600200"/>
          </a:xfrm>
        </p:spPr>
        <p:txBody>
          <a:bodyPr anchor="b">
            <a:normAutofit/>
          </a:bodyPr>
          <a:lstStyle/>
          <a:p>
            <a:pPr>
              <a:defRPr/>
            </a:pPr>
            <a:r>
              <a:rPr lang="en-GB" dirty="0"/>
              <a:t>Troubled desire – an example of online resource</a:t>
            </a:r>
          </a:p>
        </p:txBody>
      </p:sp>
      <p:pic>
        <p:nvPicPr>
          <p:cNvPr id="4" name="Picture 3">
            <a:extLst>
              <a:ext uri="{FF2B5EF4-FFF2-40B4-BE49-F238E27FC236}">
                <a16:creationId xmlns:a16="http://schemas.microsoft.com/office/drawing/2014/main" id="{8B0E8442-69AB-8F44-270D-FA6A44B276EC}"/>
              </a:ext>
            </a:extLst>
          </p:cNvPr>
          <p:cNvPicPr>
            <a:picLocks noChangeAspect="1"/>
          </p:cNvPicPr>
          <p:nvPr/>
        </p:nvPicPr>
        <p:blipFill>
          <a:blip r:embed="rId3"/>
          <a:stretch>
            <a:fillRect/>
          </a:stretch>
        </p:blipFill>
        <p:spPr>
          <a:xfrm>
            <a:off x="5183188" y="1773177"/>
            <a:ext cx="6172200" cy="3302126"/>
          </a:xfrm>
          <a:prstGeom prst="rect">
            <a:avLst/>
          </a:prstGeom>
          <a:noFill/>
        </p:spPr>
      </p:pic>
      <p:sp>
        <p:nvSpPr>
          <p:cNvPr id="39939" name="Content Placeholder 2">
            <a:extLst>
              <a:ext uri="{FF2B5EF4-FFF2-40B4-BE49-F238E27FC236}">
                <a16:creationId xmlns:a16="http://schemas.microsoft.com/office/drawing/2014/main" id="{F8D9A61D-7A0A-EC1E-154F-128E96F2207A}"/>
              </a:ext>
            </a:extLst>
          </p:cNvPr>
          <p:cNvSpPr>
            <a:spLocks noGrp="1"/>
          </p:cNvSpPr>
          <p:nvPr>
            <p:ph type="body" sz="half" idx="2"/>
          </p:nvPr>
        </p:nvSpPr>
        <p:spPr>
          <a:xfrm>
            <a:off x="839788" y="2057401"/>
            <a:ext cx="3932237" cy="3811588"/>
          </a:xfrm>
        </p:spPr>
        <p:txBody>
          <a:bodyPr>
            <a:normAutofit/>
          </a:bodyPr>
          <a:lstStyle/>
          <a:p>
            <a:endParaRPr lang="en-GB" altLang="en-US" dirty="0"/>
          </a:p>
          <a:p>
            <a:endParaRPr lang="en-GB" altLang="en-US" dirty="0">
              <a:hlinkClick r:id="rId4"/>
            </a:endParaRPr>
          </a:p>
          <a:p>
            <a:r>
              <a:rPr lang="en-GB" altLang="en-US" dirty="0">
                <a:hlinkClick r:id="rId5"/>
              </a:rPr>
              <a:t>https://troubled-desire.com/en/</a:t>
            </a:r>
            <a:r>
              <a:rPr lang="en-GB" altLang="en-US" dirty="0"/>
              <a:t> - includes online self management programme </a:t>
            </a:r>
          </a:p>
          <a:p>
            <a:endParaRPr lang="en-GB" altLang="en-US" dirty="0"/>
          </a:p>
          <a:p>
            <a:endParaRPr lang="en-GB" altLang="en-US" dirty="0"/>
          </a:p>
        </p:txBody>
      </p:sp>
      <p:sp>
        <p:nvSpPr>
          <p:cNvPr id="39946" name="Slide Number Placeholder 4">
            <a:extLst>
              <a:ext uri="{FF2B5EF4-FFF2-40B4-BE49-F238E27FC236}">
                <a16:creationId xmlns:a16="http://schemas.microsoft.com/office/drawing/2014/main" id="{A809C290-25EB-6ADC-2785-016E4102B276}"/>
              </a:ext>
            </a:extLst>
          </p:cNvPr>
          <p:cNvSpPr>
            <a:spLocks noGrp="1"/>
          </p:cNvSpPr>
          <p:nvPr>
            <p:ph type="sldNum" sz="quarter" idx="12"/>
          </p:nvPr>
        </p:nvSpPr>
        <p:spPr>
          <a:xfrm>
            <a:off x="11160371" y="318599"/>
            <a:ext cx="620671" cy="322263"/>
          </a:xfrm>
        </p:spPr>
        <p:txBody>
          <a:bodyPr/>
          <a:lstStyle/>
          <a:p>
            <a:pPr>
              <a:spcAft>
                <a:spcPts val="600"/>
              </a:spcAft>
            </a:pPr>
            <a:fld id="{5512AD5A-2C28-1D42-B971-4292A709C8F6}" type="slidenum">
              <a:rPr lang="en-US" smtClean="0"/>
              <a:pPr>
                <a:spcAft>
                  <a:spcPts val="600"/>
                </a:spcAft>
              </a:pPr>
              <a:t>48</a:t>
            </a:fld>
            <a:endParaRPr lang="en-US"/>
          </a:p>
        </p:txBody>
      </p:sp>
    </p:spTree>
    <p:extLst>
      <p:ext uri="{BB962C8B-B14F-4D97-AF65-F5344CB8AC3E}">
        <p14:creationId xmlns:p14="http://schemas.microsoft.com/office/powerpoint/2010/main" val="11101632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68AD8-8318-A277-8452-A6E4A116AC18}"/>
              </a:ext>
            </a:extLst>
          </p:cNvPr>
          <p:cNvSpPr>
            <a:spLocks noGrp="1"/>
          </p:cNvSpPr>
          <p:nvPr>
            <p:ph type="title"/>
          </p:nvPr>
        </p:nvSpPr>
        <p:spPr/>
        <p:txBody>
          <a:bodyPr/>
          <a:lstStyle/>
          <a:p>
            <a:r>
              <a:rPr lang="en-GB" b="1" dirty="0"/>
              <a:t>Stop It Now! helpline </a:t>
            </a:r>
          </a:p>
        </p:txBody>
      </p:sp>
      <p:sp>
        <p:nvSpPr>
          <p:cNvPr id="3" name="Content Placeholder 2">
            <a:extLst>
              <a:ext uri="{FF2B5EF4-FFF2-40B4-BE49-F238E27FC236}">
                <a16:creationId xmlns:a16="http://schemas.microsoft.com/office/drawing/2014/main" id="{620D7CA5-DBDD-0FD8-F887-202F51DC1266}"/>
              </a:ext>
            </a:extLst>
          </p:cNvPr>
          <p:cNvSpPr>
            <a:spLocks noGrp="1"/>
          </p:cNvSpPr>
          <p:nvPr>
            <p:ph idx="1"/>
          </p:nvPr>
        </p:nvSpPr>
        <p:spPr>
          <a:xfrm>
            <a:off x="838200" y="3992067"/>
            <a:ext cx="10515600" cy="2632063"/>
          </a:xfrm>
        </p:spPr>
        <p:txBody>
          <a:bodyPr>
            <a:normAutofit/>
          </a:bodyPr>
          <a:lstStyle/>
          <a:p>
            <a:pPr algn="ctr">
              <a:lnSpc>
                <a:spcPct val="100000"/>
              </a:lnSpc>
            </a:pPr>
            <a:r>
              <a:rPr lang="en-GB" sz="2667" dirty="0"/>
              <a:t>If you are worried about your own thoughts or behaviours or are worried about the behaviours of someone around you, you can contact the </a:t>
            </a:r>
            <a:r>
              <a:rPr lang="en-GB" sz="2667" b="1" dirty="0">
                <a:solidFill>
                  <a:schemeClr val="accent1"/>
                </a:solidFill>
              </a:rPr>
              <a:t>Stop It Now! helpline </a:t>
            </a:r>
            <a:r>
              <a:rPr lang="en-GB" sz="2667" dirty="0"/>
              <a:t>for </a:t>
            </a:r>
            <a:r>
              <a:rPr lang="en-GB" sz="2667" b="1" dirty="0">
                <a:solidFill>
                  <a:schemeClr val="accent2"/>
                </a:solidFill>
              </a:rPr>
              <a:t>free,</a:t>
            </a:r>
            <a:r>
              <a:rPr lang="en-GB" sz="2667" b="1" dirty="0"/>
              <a:t> </a:t>
            </a:r>
            <a:r>
              <a:rPr lang="en-GB" sz="2667" b="1" dirty="0">
                <a:solidFill>
                  <a:schemeClr val="accent2"/>
                </a:solidFill>
              </a:rPr>
              <a:t>confidential advice:</a:t>
            </a:r>
          </a:p>
          <a:p>
            <a:pPr algn="ctr">
              <a:lnSpc>
                <a:spcPct val="100000"/>
              </a:lnSpc>
            </a:pPr>
            <a:r>
              <a:rPr lang="en-GB" sz="3733" b="1" dirty="0">
                <a:solidFill>
                  <a:schemeClr val="tx2"/>
                </a:solidFill>
              </a:rPr>
              <a:t>0808 1000 900</a:t>
            </a:r>
          </a:p>
        </p:txBody>
      </p:sp>
      <p:sp>
        <p:nvSpPr>
          <p:cNvPr id="4" name="Slide Number Placeholder 3">
            <a:extLst>
              <a:ext uri="{FF2B5EF4-FFF2-40B4-BE49-F238E27FC236}">
                <a16:creationId xmlns:a16="http://schemas.microsoft.com/office/drawing/2014/main" id="{01FE6386-69E8-2E89-C7C8-AD5E8603CDFF}"/>
              </a:ext>
            </a:extLst>
          </p:cNvPr>
          <p:cNvSpPr>
            <a:spLocks noGrp="1"/>
          </p:cNvSpPr>
          <p:nvPr>
            <p:ph type="sldNum" sz="quarter" idx="12"/>
          </p:nvPr>
        </p:nvSpPr>
        <p:spPr/>
        <p:txBody>
          <a:bodyPr/>
          <a:lstStyle/>
          <a:p>
            <a:pPr defTabSz="1219170"/>
            <a:fld id="{5512AD5A-2C28-1D42-B971-4292A709C8F6}" type="slidenum">
              <a:rPr lang="en-US">
                <a:solidFill>
                  <a:srgbClr val="555859"/>
                </a:solidFill>
                <a:latin typeface="Arial" panose="020B0604020202020204"/>
              </a:rPr>
              <a:pPr defTabSz="1219170"/>
              <a:t>49</a:t>
            </a:fld>
            <a:endParaRPr lang="en-US" dirty="0">
              <a:solidFill>
                <a:srgbClr val="555859"/>
              </a:solidFill>
              <a:latin typeface="Arial" panose="020B0604020202020204"/>
            </a:endParaRPr>
          </a:p>
        </p:txBody>
      </p:sp>
      <p:pic>
        <p:nvPicPr>
          <p:cNvPr id="1026" name="Picture 2" descr="Stop It Now! UK and Ireland | Preventing child sexual abuse">
            <a:extLst>
              <a:ext uri="{FF2B5EF4-FFF2-40B4-BE49-F238E27FC236}">
                <a16:creationId xmlns:a16="http://schemas.microsoft.com/office/drawing/2014/main" id="{6664C27E-759C-8FA1-7CF2-619DC7312CA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8317" y1="34783" x2="19526" y2="34783"/>
                        <a14:foregroundMark x1="23570" y1="32749" x2="23570" y2="32749"/>
                        <a14:foregroundMark x1="27429" y1="31066" x2="31102" y2="33170"/>
                        <a14:foregroundMark x1="20688" y1="32258" x2="20688" y2="32258"/>
                        <a14:foregroundMark x1="34263" y1="33029" x2="39191" y2="32539"/>
                        <a14:foregroundMark x1="46722" y1="32398" x2="83589" y2="29102"/>
                        <a14:foregroundMark x1="83589" y1="29102" x2="83961" y2="29102"/>
                        <a14:foregroundMark x1="45049" y1="30926" x2="45049" y2="30926"/>
                        <a14:foregroundMark x1="23756" y1="54698" x2="28824" y2="59607"/>
                        <a14:foregroundMark x1="27708" y1="57363" x2="59182" y2="54137"/>
                        <a14:foregroundMark x1="59182" y1="54137" x2="73594" y2="54488"/>
                        <a14:foregroundMark x1="73594" y1="54488" x2="81729" y2="65919"/>
                        <a14:foregroundMark x1="81729" y1="65919" x2="71130" y2="72931"/>
                        <a14:foregroundMark x1="71130" y1="72931" x2="31799" y2="70687"/>
                        <a14:foregroundMark x1="31799" y1="70687" x2="28033" y2="62833"/>
                        <a14:foregroundMark x1="28033" y1="62833" x2="27522" y2="56942"/>
                      </a14:backgroundRemoval>
                    </a14:imgEffect>
                  </a14:imgLayer>
                </a14:imgProps>
              </a:ext>
              <a:ext uri="{28A0092B-C50C-407E-A947-70E740481C1C}">
                <a14:useLocalDpi xmlns:a14="http://schemas.microsoft.com/office/drawing/2010/main" val="0"/>
              </a:ext>
            </a:extLst>
          </a:blip>
          <a:srcRect/>
          <a:stretch>
            <a:fillRect/>
          </a:stretch>
        </p:blipFill>
        <p:spPr bwMode="auto">
          <a:xfrm>
            <a:off x="3613601" y="812462"/>
            <a:ext cx="5110449" cy="3388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168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lieben sie kinder mehr, als ihnen lieb ist?">
            <a:hlinkClick r:id="" action="ppaction://media"/>
            <a:extLst>
              <a:ext uri="{FF2B5EF4-FFF2-40B4-BE49-F238E27FC236}">
                <a16:creationId xmlns:a16="http://schemas.microsoft.com/office/drawing/2014/main" id="{806B21FF-6E58-9920-0C0D-F2745E85AF95}"/>
              </a:ext>
            </a:extLst>
          </p:cNvPr>
          <p:cNvPicPr>
            <a:picLocks noGrp="1" noRot="1" noChangeAspect="1"/>
          </p:cNvPicPr>
          <p:nvPr>
            <p:ph idx="1"/>
            <a:videoFile r:link="rId1"/>
          </p:nvPr>
        </p:nvPicPr>
        <p:blipFill>
          <a:blip r:embed="rId4"/>
          <a:srcRect b="25000"/>
          <a:stretch/>
        </p:blipFill>
        <p:spPr>
          <a:xfrm>
            <a:off x="20" y="10"/>
            <a:ext cx="12191980" cy="6857990"/>
          </a:xfrm>
          <a:prstGeom prst="rect">
            <a:avLst/>
          </a:prstGeom>
          <a:noFill/>
        </p:spPr>
      </p:pic>
      <p:sp>
        <p:nvSpPr>
          <p:cNvPr id="4" name="Slide Number Placeholder 3" hidden="1">
            <a:extLst>
              <a:ext uri="{FF2B5EF4-FFF2-40B4-BE49-F238E27FC236}">
                <a16:creationId xmlns:a16="http://schemas.microsoft.com/office/drawing/2014/main" id="{EDAEB3EF-1DDD-9145-EA94-8E54C336591A}"/>
              </a:ext>
            </a:extLst>
          </p:cNvPr>
          <p:cNvSpPr>
            <a:spLocks noGrp="1"/>
          </p:cNvSpPr>
          <p:nvPr>
            <p:ph type="sldNum" sz="quarter" idx="12"/>
          </p:nvPr>
        </p:nvSpPr>
        <p:spPr/>
        <p:txBody>
          <a:bodyPr/>
          <a:lstStyle/>
          <a:p>
            <a:pPr>
              <a:spcAft>
                <a:spcPts val="600"/>
              </a:spcAft>
            </a:pPr>
            <a:fld id="{5512AD5A-2C28-1D42-B971-4292A709C8F6}" type="slidenum">
              <a:rPr lang="en-US" smtClean="0"/>
              <a:pPr>
                <a:spcAft>
                  <a:spcPts val="600"/>
                </a:spcAft>
              </a:pPr>
              <a:t>5</a:t>
            </a:fld>
            <a:endParaRPr lang="en-US"/>
          </a:p>
        </p:txBody>
      </p:sp>
    </p:spTree>
    <p:extLst>
      <p:ext uri="{BB962C8B-B14F-4D97-AF65-F5344CB8AC3E}">
        <p14:creationId xmlns:p14="http://schemas.microsoft.com/office/powerpoint/2010/main" val="168722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570F2-9C31-97BC-5EDD-6ED5931BBFCE}"/>
              </a:ext>
            </a:extLst>
          </p:cNvPr>
          <p:cNvSpPr>
            <a:spLocks noGrp="1"/>
          </p:cNvSpPr>
          <p:nvPr>
            <p:ph type="title"/>
          </p:nvPr>
        </p:nvSpPr>
        <p:spPr/>
        <p:txBody>
          <a:bodyPr/>
          <a:lstStyle/>
          <a:p>
            <a:r>
              <a:rPr lang="en-GB" dirty="0"/>
              <a:t>Find a support service</a:t>
            </a:r>
          </a:p>
        </p:txBody>
      </p:sp>
      <p:sp>
        <p:nvSpPr>
          <p:cNvPr id="3" name="Content Placeholder 2">
            <a:extLst>
              <a:ext uri="{FF2B5EF4-FFF2-40B4-BE49-F238E27FC236}">
                <a16:creationId xmlns:a16="http://schemas.microsoft.com/office/drawing/2014/main" id="{ADB4FD62-52F2-B0FF-9A57-460319919480}"/>
              </a:ext>
            </a:extLst>
          </p:cNvPr>
          <p:cNvSpPr>
            <a:spLocks noGrp="1"/>
          </p:cNvSpPr>
          <p:nvPr>
            <p:ph idx="1"/>
          </p:nvPr>
        </p:nvSpPr>
        <p:spPr>
          <a:xfrm>
            <a:off x="5258721" y="1041263"/>
            <a:ext cx="6095079" cy="4775475"/>
          </a:xfrm>
        </p:spPr>
        <p:txBody>
          <a:bodyPr>
            <a:normAutofit/>
          </a:bodyPr>
          <a:lstStyle/>
          <a:p>
            <a:pPr>
              <a:lnSpc>
                <a:spcPct val="100000"/>
              </a:lnSpc>
              <a:spcBef>
                <a:spcPts val="400"/>
              </a:spcBef>
              <a:spcAft>
                <a:spcPts val="800"/>
              </a:spcAft>
              <a:buClr>
                <a:srgbClr val="702474"/>
              </a:buClr>
            </a:pPr>
            <a:r>
              <a:rPr lang="en-US" sz="2133" dirty="0">
                <a:solidFill>
                  <a:srgbClr val="555859"/>
                </a:solidFill>
                <a:latin typeface="Arial" panose="020B0604020202020204" pitchFamily="34" charset="0"/>
                <a:ea typeface="SimHei" panose="02010609060101010101" pitchFamily="49" charset="-122"/>
                <a:cs typeface="Arial" panose="020B0604020202020204" pitchFamily="34" charset="0"/>
              </a:rPr>
              <a:t>Being able to access support, as a child, young person or adult, is crucial to mitigating the impacts of child sexual abuse.</a:t>
            </a:r>
            <a:endParaRPr lang="en-GB" sz="2133" dirty="0">
              <a:solidFill>
                <a:srgbClr val="555859"/>
              </a:solidFill>
              <a:latin typeface="Arial" panose="020B0604020202020204" pitchFamily="34" charset="0"/>
              <a:ea typeface="SimHei" panose="02010609060101010101" pitchFamily="49" charset="-122"/>
              <a:cs typeface="Arial" panose="020B0604020202020204" pitchFamily="34" charset="0"/>
            </a:endParaRPr>
          </a:p>
          <a:p>
            <a:pPr>
              <a:lnSpc>
                <a:spcPct val="100000"/>
              </a:lnSpc>
              <a:spcBef>
                <a:spcPts val="400"/>
              </a:spcBef>
              <a:spcAft>
                <a:spcPts val="800"/>
              </a:spcAft>
              <a:buClr>
                <a:srgbClr val="702474"/>
              </a:buClr>
            </a:pPr>
            <a:r>
              <a:rPr lang="en-US" sz="2133" dirty="0">
                <a:solidFill>
                  <a:srgbClr val="555859"/>
                </a:solidFill>
                <a:latin typeface="Arial" panose="020B0604020202020204" pitchFamily="34" charset="0"/>
                <a:ea typeface="SimHei" panose="02010609060101010101" pitchFamily="49" charset="-122"/>
                <a:cs typeface="Arial" panose="020B0604020202020204" pitchFamily="34" charset="0"/>
              </a:rPr>
              <a:t>To help make this easier, the CSA Centre has created a directory containing</a:t>
            </a:r>
            <a:r>
              <a:rPr lang="en-US" sz="2133" dirty="0">
                <a:latin typeface="Arial" panose="020B0604020202020204" pitchFamily="34" charset="0"/>
                <a:ea typeface="SimHei" panose="02010609060101010101" pitchFamily="49" charset="-122"/>
                <a:cs typeface="Arial" panose="020B0604020202020204" pitchFamily="34" charset="0"/>
              </a:rPr>
              <a:t> </a:t>
            </a:r>
            <a:r>
              <a:rPr lang="en-US" sz="2133" b="1" dirty="0">
                <a:latin typeface="Arial" panose="020B0604020202020204" pitchFamily="34" charset="0"/>
                <a:ea typeface="SimHei" panose="02010609060101010101" pitchFamily="49" charset="-122"/>
                <a:cs typeface="Arial" panose="020B0604020202020204" pitchFamily="34" charset="0"/>
              </a:rPr>
              <a:t>over 350 child sexual abuse support services in England and Wales.</a:t>
            </a:r>
            <a:r>
              <a:rPr lang="en-US" sz="2133" b="1" dirty="0">
                <a:solidFill>
                  <a:schemeClr val="accent5"/>
                </a:solidFill>
                <a:latin typeface="Arial" panose="020B0604020202020204" pitchFamily="34" charset="0"/>
                <a:ea typeface="SimHei" panose="02010609060101010101" pitchFamily="49" charset="-122"/>
                <a:cs typeface="Arial" panose="020B0604020202020204" pitchFamily="34" charset="0"/>
              </a:rPr>
              <a:t> </a:t>
            </a:r>
            <a:endParaRPr lang="en-GB" sz="2133" b="1" dirty="0">
              <a:solidFill>
                <a:schemeClr val="accent5"/>
              </a:solidFill>
              <a:latin typeface="Arial" panose="020B0604020202020204" pitchFamily="34" charset="0"/>
              <a:ea typeface="SimHei" panose="02010609060101010101" pitchFamily="49" charset="-122"/>
              <a:cs typeface="Arial" panose="020B0604020202020204" pitchFamily="34" charset="0"/>
            </a:endParaRPr>
          </a:p>
          <a:p>
            <a:pPr>
              <a:lnSpc>
                <a:spcPct val="100000"/>
              </a:lnSpc>
              <a:spcBef>
                <a:spcPts val="400"/>
              </a:spcBef>
              <a:spcAft>
                <a:spcPts val="800"/>
              </a:spcAft>
              <a:buClr>
                <a:srgbClr val="702474"/>
              </a:buClr>
            </a:pPr>
            <a:r>
              <a:rPr lang="en-US" sz="2133" dirty="0">
                <a:solidFill>
                  <a:srgbClr val="555859"/>
                </a:solidFill>
                <a:latin typeface="Arial" panose="020B0604020202020204" pitchFamily="34" charset="0"/>
                <a:ea typeface="SimHei" panose="02010609060101010101" pitchFamily="49" charset="-122"/>
                <a:cs typeface="Arial" panose="020B0604020202020204" pitchFamily="34" charset="0"/>
              </a:rPr>
              <a:t>The </a:t>
            </a:r>
            <a:r>
              <a:rPr lang="en-US" sz="2133" b="1" dirty="0">
                <a:latin typeface="Arial" panose="020B0604020202020204" pitchFamily="34" charset="0"/>
                <a:ea typeface="SimHei" panose="02010609060101010101" pitchFamily="49" charset="-122"/>
                <a:cs typeface="Arial" panose="020B0604020202020204" pitchFamily="34" charset="0"/>
              </a:rPr>
              <a:t>accessible, searchable Support Services Directory </a:t>
            </a:r>
            <a:r>
              <a:rPr lang="en-US" sz="2133" dirty="0">
                <a:solidFill>
                  <a:srgbClr val="555859"/>
                </a:solidFill>
                <a:latin typeface="Arial" panose="020B0604020202020204" pitchFamily="34" charset="0"/>
                <a:ea typeface="SimHei" panose="02010609060101010101" pitchFamily="49" charset="-122"/>
                <a:cs typeface="Arial" panose="020B0604020202020204" pitchFamily="34" charset="0"/>
              </a:rPr>
              <a:t>is a simple way </a:t>
            </a:r>
            <a:r>
              <a:rPr lang="en-GB" sz="2133" dirty="0">
                <a:solidFill>
                  <a:srgbClr val="555859"/>
                </a:solidFill>
                <a:latin typeface="Arial" panose="020B0604020202020204" pitchFamily="34" charset="0"/>
                <a:ea typeface="SimHei" panose="02010609060101010101" pitchFamily="49" charset="-122"/>
                <a:cs typeface="Arial" panose="020B0604020202020204" pitchFamily="34" charset="0"/>
              </a:rPr>
              <a:t>for victims and survivors, their families, or professionals, </a:t>
            </a:r>
            <a:r>
              <a:rPr lang="en-US" sz="2133" dirty="0">
                <a:solidFill>
                  <a:srgbClr val="555859"/>
                </a:solidFill>
                <a:latin typeface="Arial" panose="020B0604020202020204" pitchFamily="34" charset="0"/>
                <a:ea typeface="SimHei" panose="02010609060101010101" pitchFamily="49" charset="-122"/>
                <a:cs typeface="Arial" panose="020B0604020202020204" pitchFamily="34" charset="0"/>
              </a:rPr>
              <a:t>to find services that can help.</a:t>
            </a:r>
            <a:endParaRPr lang="en-GB" sz="2133" dirty="0">
              <a:solidFill>
                <a:srgbClr val="555859"/>
              </a:solidFill>
              <a:latin typeface="Arial" panose="020B0604020202020204" pitchFamily="34" charset="0"/>
              <a:ea typeface="SimHei" panose="02010609060101010101" pitchFamily="49" charset="-122"/>
              <a:cs typeface="Arial" panose="020B0604020202020204" pitchFamily="34" charset="0"/>
            </a:endParaRPr>
          </a:p>
          <a:p>
            <a:pPr>
              <a:lnSpc>
                <a:spcPct val="100000"/>
              </a:lnSpc>
              <a:spcBef>
                <a:spcPts val="400"/>
              </a:spcBef>
              <a:spcAft>
                <a:spcPts val="800"/>
              </a:spcAft>
              <a:buClr>
                <a:srgbClr val="702474"/>
              </a:buClr>
            </a:pPr>
            <a:r>
              <a:rPr lang="en-US" sz="2133" dirty="0">
                <a:solidFill>
                  <a:srgbClr val="555859"/>
                </a:solidFill>
                <a:latin typeface="Arial" panose="020B0604020202020204" pitchFamily="34" charset="0"/>
                <a:ea typeface="SimHei" panose="02010609060101010101" pitchFamily="49" charset="-122"/>
                <a:cs typeface="Arial" panose="020B0604020202020204" pitchFamily="34" charset="0"/>
              </a:rPr>
              <a:t>Find support services and get help today.</a:t>
            </a:r>
            <a:endParaRPr lang="en-GB" sz="2133" dirty="0"/>
          </a:p>
        </p:txBody>
      </p:sp>
      <p:sp>
        <p:nvSpPr>
          <p:cNvPr id="4" name="Slide Number Placeholder 3">
            <a:extLst>
              <a:ext uri="{FF2B5EF4-FFF2-40B4-BE49-F238E27FC236}">
                <a16:creationId xmlns:a16="http://schemas.microsoft.com/office/drawing/2014/main" id="{22B03DF9-2E08-2CE3-EA05-50567DF09741}"/>
              </a:ext>
            </a:extLst>
          </p:cNvPr>
          <p:cNvSpPr>
            <a:spLocks noGrp="1"/>
          </p:cNvSpPr>
          <p:nvPr>
            <p:ph type="sldNum" sz="quarter" idx="12"/>
          </p:nvPr>
        </p:nvSpPr>
        <p:spPr/>
        <p:txBody>
          <a:bodyPr/>
          <a:lstStyle/>
          <a:p>
            <a:fld id="{5512AD5A-2C28-1D42-B971-4292A709C8F6}" type="slidenum">
              <a:rPr lang="en-US" smtClean="0"/>
              <a:pPr/>
              <a:t>50</a:t>
            </a:fld>
            <a:endParaRPr lang="en-US" dirty="0"/>
          </a:p>
        </p:txBody>
      </p:sp>
      <p:sp>
        <p:nvSpPr>
          <p:cNvPr id="5" name="Rectangle: Rounded Corners 4">
            <a:hlinkClick r:id="rId3"/>
            <a:extLst>
              <a:ext uri="{FF2B5EF4-FFF2-40B4-BE49-F238E27FC236}">
                <a16:creationId xmlns:a16="http://schemas.microsoft.com/office/drawing/2014/main" id="{2569651B-26D0-4C2D-A18E-B8778DDDF551}"/>
              </a:ext>
            </a:extLst>
          </p:cNvPr>
          <p:cNvSpPr/>
          <p:nvPr/>
        </p:nvSpPr>
        <p:spPr>
          <a:xfrm>
            <a:off x="690391" y="5744449"/>
            <a:ext cx="10663408" cy="85371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33" b="1" dirty="0">
                <a:solidFill>
                  <a:schemeClr val="bg1"/>
                </a:solidFill>
              </a:rPr>
              <a:t>csacentre.org.uk/get-support/</a:t>
            </a:r>
          </a:p>
        </p:txBody>
      </p:sp>
      <p:pic>
        <p:nvPicPr>
          <p:cNvPr id="8" name="Picture 7" descr="A person and a child sitting at a table&#10;&#10;Description automatically generated">
            <a:extLst>
              <a:ext uri="{FF2B5EF4-FFF2-40B4-BE49-F238E27FC236}">
                <a16:creationId xmlns:a16="http://schemas.microsoft.com/office/drawing/2014/main" id="{49C2F540-C350-0F65-AF2F-6E8E119DB029}"/>
              </a:ext>
            </a:extLst>
          </p:cNvPr>
          <p:cNvPicPr>
            <a:picLocks noChangeAspect="1"/>
          </p:cNvPicPr>
          <p:nvPr/>
        </p:nvPicPr>
        <p:blipFill rotWithShape="1">
          <a:blip r:embed="rId4">
            <a:extLst>
              <a:ext uri="{28A0092B-C50C-407E-A947-70E740481C1C}">
                <a14:useLocalDpi xmlns:a14="http://schemas.microsoft.com/office/drawing/2010/main" val="0"/>
              </a:ext>
            </a:extLst>
          </a:blip>
          <a:srcRect l="46632" r="3692" b="15345"/>
          <a:stretch/>
        </p:blipFill>
        <p:spPr>
          <a:xfrm>
            <a:off x="998863" y="1112322"/>
            <a:ext cx="3822168" cy="4343228"/>
          </a:xfrm>
          <a:prstGeom prst="rect">
            <a:avLst/>
          </a:prstGeom>
        </p:spPr>
      </p:pic>
    </p:spTree>
    <p:extLst>
      <p:ext uri="{BB962C8B-B14F-4D97-AF65-F5344CB8AC3E}">
        <p14:creationId xmlns:p14="http://schemas.microsoft.com/office/powerpoint/2010/main" val="31256428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5539-8952-514A-9BE9-B487C10DCB1A}"/>
              </a:ext>
            </a:extLst>
          </p:cNvPr>
          <p:cNvSpPr>
            <a:spLocks noGrp="1"/>
          </p:cNvSpPr>
          <p:nvPr>
            <p:ph type="ctrTitle"/>
          </p:nvPr>
        </p:nvSpPr>
        <p:spPr/>
        <p:txBody>
          <a:bodyPr/>
          <a:lstStyle/>
          <a:p>
            <a:r>
              <a:rPr lang="en-GB" b="1" dirty="0"/>
              <a:t>Thank you!</a:t>
            </a:r>
            <a:endParaRPr lang="en-US" b="1" dirty="0"/>
          </a:p>
        </p:txBody>
      </p:sp>
      <p:sp>
        <p:nvSpPr>
          <p:cNvPr id="3" name="Subtitle 2">
            <a:extLst>
              <a:ext uri="{FF2B5EF4-FFF2-40B4-BE49-F238E27FC236}">
                <a16:creationId xmlns:a16="http://schemas.microsoft.com/office/drawing/2014/main" id="{C4531078-5714-5546-90CB-0800D39F8D33}"/>
              </a:ext>
            </a:extLst>
          </p:cNvPr>
          <p:cNvSpPr>
            <a:spLocks noGrp="1"/>
          </p:cNvSpPr>
          <p:nvPr>
            <p:ph type="subTitle" idx="1"/>
          </p:nvPr>
        </p:nvSpPr>
        <p:spPr/>
        <p:txBody>
          <a:bodyPr>
            <a:normAutofit/>
          </a:bodyPr>
          <a:lstStyle/>
          <a:p>
            <a:r>
              <a:rPr lang="en-GB" sz="2133" b="1" dirty="0"/>
              <a:t>For more information please contact:</a:t>
            </a:r>
          </a:p>
          <a:p>
            <a:r>
              <a:rPr lang="en-GB" sz="2133" dirty="0">
                <a:hlinkClick r:id="rId2">
                  <a:extLst>
                    <a:ext uri="{A12FA001-AC4F-418D-AE19-62706E023703}">
                      <ahyp:hlinkClr xmlns:ahyp="http://schemas.microsoft.com/office/drawing/2018/hyperlinkcolor" val="tx"/>
                    </a:ext>
                  </a:extLst>
                </a:hlinkClick>
              </a:rPr>
              <a:t>info@csacentre.org.uk</a:t>
            </a:r>
            <a:r>
              <a:rPr lang="en-GB" sz="2133" dirty="0"/>
              <a:t> </a:t>
            </a:r>
            <a:endParaRPr lang="en-US" sz="2133" dirty="0"/>
          </a:p>
        </p:txBody>
      </p:sp>
      <p:sp>
        <p:nvSpPr>
          <p:cNvPr id="4" name="Slide Number Placeholder 3">
            <a:extLst>
              <a:ext uri="{FF2B5EF4-FFF2-40B4-BE49-F238E27FC236}">
                <a16:creationId xmlns:a16="http://schemas.microsoft.com/office/drawing/2014/main" id="{15D1D1D2-C468-B14D-9848-6A21A7AADC3A}"/>
              </a:ext>
            </a:extLst>
          </p:cNvPr>
          <p:cNvSpPr>
            <a:spLocks noGrp="1"/>
          </p:cNvSpPr>
          <p:nvPr>
            <p:ph type="sldNum" sz="quarter" idx="12"/>
          </p:nvPr>
        </p:nvSpPr>
        <p:spPr/>
        <p:txBody>
          <a:bodyPr/>
          <a:lstStyle/>
          <a:p>
            <a:pPr defTabSz="1219170"/>
            <a:fld id="{5512AD5A-2C28-1D42-B971-4292A709C8F6}" type="slidenum">
              <a:rPr lang="en-US">
                <a:solidFill>
                  <a:srgbClr val="FFFFFF"/>
                </a:solidFill>
                <a:latin typeface="Arial" panose="020B0604020202020204"/>
              </a:rPr>
              <a:pPr defTabSz="1219170"/>
              <a:t>51</a:t>
            </a:fld>
            <a:endParaRPr lang="en-US" dirty="0">
              <a:solidFill>
                <a:srgbClr val="FFFFFF"/>
              </a:solidFill>
              <a:latin typeface="Arial" panose="020B0604020202020204"/>
            </a:endParaRPr>
          </a:p>
        </p:txBody>
      </p:sp>
    </p:spTree>
    <p:extLst>
      <p:ext uri="{BB962C8B-B14F-4D97-AF65-F5344CB8AC3E}">
        <p14:creationId xmlns:p14="http://schemas.microsoft.com/office/powerpoint/2010/main" val="7338872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EB3C7-2448-28E2-F68C-C44F55595666}"/>
              </a:ext>
            </a:extLst>
          </p:cNvPr>
          <p:cNvSpPr>
            <a:spLocks noGrp="1"/>
          </p:cNvSpPr>
          <p:nvPr>
            <p:ph type="title"/>
          </p:nvPr>
        </p:nvSpPr>
        <p:spPr>
          <a:xfrm>
            <a:off x="836612" y="640861"/>
            <a:ext cx="3932237" cy="721291"/>
          </a:xfrm>
        </p:spPr>
        <p:txBody>
          <a:bodyPr>
            <a:normAutofit/>
          </a:bodyPr>
          <a:lstStyle/>
          <a:p>
            <a:r>
              <a:rPr lang="en-GB" sz="4000" dirty="0"/>
              <a:t>Let us know!</a:t>
            </a:r>
          </a:p>
        </p:txBody>
      </p:sp>
      <p:sp>
        <p:nvSpPr>
          <p:cNvPr id="5" name="Slide Number Placeholder 4">
            <a:extLst>
              <a:ext uri="{FF2B5EF4-FFF2-40B4-BE49-F238E27FC236}">
                <a16:creationId xmlns:a16="http://schemas.microsoft.com/office/drawing/2014/main" id="{D7470CE0-BDDE-2085-8F2B-4B83ED6F03C9}"/>
              </a:ext>
            </a:extLst>
          </p:cNvPr>
          <p:cNvSpPr>
            <a:spLocks noGrp="1"/>
          </p:cNvSpPr>
          <p:nvPr>
            <p:ph type="sldNum" sz="quarter" idx="12"/>
          </p:nvPr>
        </p:nvSpPr>
        <p:spPr/>
        <p:txBody>
          <a:bodyPr/>
          <a:lstStyle/>
          <a:p>
            <a:fld id="{5512AD5A-2C28-1D42-B971-4292A709C8F6}" type="slidenum">
              <a:rPr lang="en-US" smtClean="0"/>
              <a:t>52</a:t>
            </a:fld>
            <a:endParaRPr lang="en-US"/>
          </a:p>
        </p:txBody>
      </p:sp>
      <p:pic>
        <p:nvPicPr>
          <p:cNvPr id="7" name="Picture 6" descr="A qr code on a white background&#10;&#10;AI-generated content may be incorrect.">
            <a:extLst>
              <a:ext uri="{FF2B5EF4-FFF2-40B4-BE49-F238E27FC236}">
                <a16:creationId xmlns:a16="http://schemas.microsoft.com/office/drawing/2014/main" id="{2AFF2522-0560-D164-E47A-A2DD76F241D5}"/>
              </a:ext>
            </a:extLst>
          </p:cNvPr>
          <p:cNvPicPr>
            <a:picLocks noChangeAspect="1"/>
          </p:cNvPicPr>
          <p:nvPr/>
        </p:nvPicPr>
        <p:blipFill>
          <a:blip r:embed="rId3"/>
          <a:srcRect l="5468" t="2603" r="8933" b="4927"/>
          <a:stretch>
            <a:fillRect/>
          </a:stretch>
        </p:blipFill>
        <p:spPr>
          <a:xfrm>
            <a:off x="7228133" y="1885112"/>
            <a:ext cx="3932239" cy="4032392"/>
          </a:xfrm>
          <a:prstGeom prst="rect">
            <a:avLst/>
          </a:prstGeom>
        </p:spPr>
      </p:pic>
      <p:sp>
        <p:nvSpPr>
          <p:cNvPr id="9" name="Rectangle: Rounded Corners 8">
            <a:extLst>
              <a:ext uri="{FF2B5EF4-FFF2-40B4-BE49-F238E27FC236}">
                <a16:creationId xmlns:a16="http://schemas.microsoft.com/office/drawing/2014/main" id="{219FC85A-50B7-3AA9-D415-C2603E2C7FD5}"/>
              </a:ext>
            </a:extLst>
          </p:cNvPr>
          <p:cNvSpPr/>
          <p:nvPr/>
        </p:nvSpPr>
        <p:spPr>
          <a:xfrm>
            <a:off x="836613" y="1362152"/>
            <a:ext cx="5695167" cy="4860675"/>
          </a:xfrm>
          <a:prstGeom prst="roundRect">
            <a:avLst/>
          </a:prstGeom>
          <a:solidFill>
            <a:srgbClr val="3DBB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600" b="1" dirty="0">
              <a:solidFill>
                <a:schemeClr val="bg1"/>
              </a:solidFill>
            </a:endParaRPr>
          </a:p>
        </p:txBody>
      </p:sp>
      <p:sp>
        <p:nvSpPr>
          <p:cNvPr id="12" name="Text Placeholder 3">
            <a:extLst>
              <a:ext uri="{FF2B5EF4-FFF2-40B4-BE49-F238E27FC236}">
                <a16:creationId xmlns:a16="http://schemas.microsoft.com/office/drawing/2014/main" id="{43729315-F5D9-0150-6344-348AECA5BA77}"/>
              </a:ext>
            </a:extLst>
          </p:cNvPr>
          <p:cNvSpPr>
            <a:spLocks noGrp="1"/>
          </p:cNvSpPr>
          <p:nvPr>
            <p:ph type="body" sz="half" idx="2"/>
          </p:nvPr>
        </p:nvSpPr>
        <p:spPr>
          <a:xfrm>
            <a:off x="836613" y="1579271"/>
            <a:ext cx="5695167" cy="4804307"/>
          </a:xfrm>
        </p:spPr>
        <p:txBody>
          <a:bodyPr>
            <a:noAutofit/>
          </a:bodyPr>
          <a:lstStyle/>
          <a:p>
            <a:pPr algn="ctr">
              <a:lnSpc>
                <a:spcPct val="150000"/>
              </a:lnSpc>
              <a:spcBef>
                <a:spcPts val="0"/>
              </a:spcBef>
            </a:pPr>
            <a:r>
              <a:rPr lang="en-GB" sz="2400" b="1" dirty="0">
                <a:solidFill>
                  <a:schemeClr val="bg1"/>
                </a:solidFill>
              </a:rPr>
              <a:t>Please take the time to complete this short survey, in relation to the content of today’s module.</a:t>
            </a:r>
          </a:p>
          <a:p>
            <a:pPr algn="ctr">
              <a:lnSpc>
                <a:spcPct val="150000"/>
              </a:lnSpc>
              <a:spcBef>
                <a:spcPts val="0"/>
              </a:spcBef>
            </a:pPr>
            <a:r>
              <a:rPr lang="en-GB" sz="2400" b="1" dirty="0">
                <a:solidFill>
                  <a:schemeClr val="bg1"/>
                </a:solidFill>
              </a:rPr>
              <a:t>Please do report any urgent concerns / attendance issues directly to </a:t>
            </a:r>
            <a:r>
              <a:rPr lang="en-GB" sz="2400" b="1" dirty="0">
                <a:solidFill>
                  <a:schemeClr val="bg1"/>
                </a:solidFill>
                <a:hlinkClick r:id="rId4">
                  <a:extLst>
                    <a:ext uri="{A12FA001-AC4F-418D-AE19-62706E023703}">
                      <ahyp:hlinkClr xmlns:ahyp="http://schemas.microsoft.com/office/drawing/2018/hyperlinkcolor" val="tx"/>
                    </a:ext>
                  </a:extLst>
                </a:hlinkClick>
              </a:rPr>
              <a:t>plp@csacentre.org.uk</a:t>
            </a:r>
            <a:endParaRPr lang="en-GB" sz="2400" b="1" dirty="0">
              <a:solidFill>
                <a:schemeClr val="bg1"/>
              </a:solidFill>
            </a:endParaRPr>
          </a:p>
          <a:p>
            <a:pPr algn="ctr">
              <a:lnSpc>
                <a:spcPct val="150000"/>
              </a:lnSpc>
              <a:spcBef>
                <a:spcPts val="0"/>
              </a:spcBef>
            </a:pPr>
            <a:endParaRPr lang="en-GB" sz="2400" b="1" dirty="0">
              <a:solidFill>
                <a:schemeClr val="bg1"/>
              </a:solidFill>
            </a:endParaRPr>
          </a:p>
          <a:p>
            <a:pPr algn="ctr">
              <a:lnSpc>
                <a:spcPct val="150000"/>
              </a:lnSpc>
              <a:spcBef>
                <a:spcPts val="0"/>
              </a:spcBef>
            </a:pPr>
            <a:r>
              <a:rPr lang="en-GB" sz="2400" b="1" dirty="0">
                <a:solidFill>
                  <a:schemeClr val="bg1"/>
                </a:solidFill>
              </a:rPr>
              <a:t>Thank you for your participation!</a:t>
            </a:r>
          </a:p>
          <a:p>
            <a:pPr>
              <a:lnSpc>
                <a:spcPct val="150000"/>
              </a:lnSpc>
              <a:spcBef>
                <a:spcPts val="0"/>
              </a:spcBef>
            </a:pPr>
            <a:endParaRPr lang="en-GB" sz="1867" dirty="0"/>
          </a:p>
        </p:txBody>
      </p:sp>
    </p:spTree>
    <p:extLst>
      <p:ext uri="{BB962C8B-B14F-4D97-AF65-F5344CB8AC3E}">
        <p14:creationId xmlns:p14="http://schemas.microsoft.com/office/powerpoint/2010/main" val="1586877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E136C-A4ED-4D96-8E8A-A778CC5E7BFA}"/>
              </a:ext>
            </a:extLst>
          </p:cNvPr>
          <p:cNvSpPr>
            <a:spLocks noGrp="1"/>
          </p:cNvSpPr>
          <p:nvPr>
            <p:ph type="title"/>
          </p:nvPr>
        </p:nvSpPr>
        <p:spPr/>
        <p:txBody>
          <a:bodyPr>
            <a:normAutofit/>
          </a:bodyPr>
          <a:lstStyle/>
          <a:p>
            <a:r>
              <a:rPr lang="en-GB" b="1" dirty="0"/>
              <a:t>Reflective discussion</a:t>
            </a:r>
          </a:p>
        </p:txBody>
      </p:sp>
      <p:sp>
        <p:nvSpPr>
          <p:cNvPr id="3" name="Content Placeholder 2">
            <a:extLst>
              <a:ext uri="{FF2B5EF4-FFF2-40B4-BE49-F238E27FC236}">
                <a16:creationId xmlns:a16="http://schemas.microsoft.com/office/drawing/2014/main" id="{6A38D236-70DA-48F4-A246-33BFD06FC7DC}"/>
              </a:ext>
            </a:extLst>
          </p:cNvPr>
          <p:cNvSpPr>
            <a:spLocks noGrp="1"/>
          </p:cNvSpPr>
          <p:nvPr>
            <p:ph idx="1"/>
          </p:nvPr>
        </p:nvSpPr>
        <p:spPr>
          <a:xfrm>
            <a:off x="838201" y="1792329"/>
            <a:ext cx="4797489" cy="4384636"/>
          </a:xfrm>
        </p:spPr>
        <p:txBody>
          <a:bodyPr/>
          <a:lstStyle/>
          <a:p>
            <a:r>
              <a:rPr lang="en-GB" sz="3200" dirty="0">
                <a:solidFill>
                  <a:schemeClr val="accent6"/>
                </a:solidFill>
              </a:rPr>
              <a:t>What thoughts and feelings do you have when you think about </a:t>
            </a:r>
            <a:r>
              <a:rPr lang="en-GB" sz="3200" b="1" dirty="0">
                <a:solidFill>
                  <a:schemeClr val="accent6"/>
                </a:solidFill>
              </a:rPr>
              <a:t>people who have committed sexual offences </a:t>
            </a:r>
            <a:r>
              <a:rPr lang="en-GB" sz="3200" dirty="0">
                <a:solidFill>
                  <a:schemeClr val="accent6"/>
                </a:solidFill>
              </a:rPr>
              <a:t>against children?</a:t>
            </a:r>
          </a:p>
          <a:p>
            <a:endParaRPr lang="en-GB" sz="3200" dirty="0"/>
          </a:p>
          <a:p>
            <a:endParaRPr lang="en-GB" sz="2133" dirty="0"/>
          </a:p>
          <a:p>
            <a:endParaRPr lang="en-GB" sz="2133" dirty="0"/>
          </a:p>
          <a:p>
            <a:endParaRPr lang="en-GB" dirty="0"/>
          </a:p>
        </p:txBody>
      </p:sp>
      <p:sp>
        <p:nvSpPr>
          <p:cNvPr id="4" name="Slide Number Placeholder 3">
            <a:extLst>
              <a:ext uri="{FF2B5EF4-FFF2-40B4-BE49-F238E27FC236}">
                <a16:creationId xmlns:a16="http://schemas.microsoft.com/office/drawing/2014/main" id="{4E18622D-06AC-4E2C-A6AA-C882B40291CA}"/>
              </a:ext>
            </a:extLst>
          </p:cNvPr>
          <p:cNvSpPr>
            <a:spLocks noGrp="1"/>
          </p:cNvSpPr>
          <p:nvPr>
            <p:ph type="sldNum" sz="quarter" idx="12"/>
          </p:nvPr>
        </p:nvSpPr>
        <p:spPr/>
        <p:txBody>
          <a:bodyPr/>
          <a:lstStyle/>
          <a:p>
            <a:pPr defTabSz="1219170"/>
            <a:fld id="{5512AD5A-2C28-1D42-B971-4292A709C8F6}" type="slidenum">
              <a:rPr lang="en-US">
                <a:solidFill>
                  <a:srgbClr val="555859"/>
                </a:solidFill>
                <a:latin typeface="Arial"/>
              </a:rPr>
              <a:pPr defTabSz="1219170"/>
              <a:t>6</a:t>
            </a:fld>
            <a:endParaRPr lang="en-US" dirty="0">
              <a:solidFill>
                <a:srgbClr val="555859"/>
              </a:solidFill>
              <a:latin typeface="Arial"/>
            </a:endParaRPr>
          </a:p>
        </p:txBody>
      </p:sp>
      <p:pic>
        <p:nvPicPr>
          <p:cNvPr id="12" name="Picture 11" descr="People at the meeting desk">
            <a:extLst>
              <a:ext uri="{FF2B5EF4-FFF2-40B4-BE49-F238E27FC236}">
                <a16:creationId xmlns:a16="http://schemas.microsoft.com/office/drawing/2014/main" id="{BC1F2B85-2580-9C14-2B0C-A69D201A2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878564"/>
            <a:ext cx="5512664" cy="3100873"/>
          </a:xfrm>
          <a:prstGeom prst="rect">
            <a:avLst/>
          </a:prstGeom>
        </p:spPr>
      </p:pic>
    </p:spTree>
    <p:extLst>
      <p:ext uri="{BB962C8B-B14F-4D97-AF65-F5344CB8AC3E}">
        <p14:creationId xmlns:p14="http://schemas.microsoft.com/office/powerpoint/2010/main" val="3979523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Don't Offend (English subtitled)">
            <a:hlinkClick r:id="" action="ppaction://media"/>
            <a:extLst>
              <a:ext uri="{FF2B5EF4-FFF2-40B4-BE49-F238E27FC236}">
                <a16:creationId xmlns:a16="http://schemas.microsoft.com/office/drawing/2014/main" id="{6EA4A41E-6EA7-DED9-D9C7-7806EEDB4356}"/>
              </a:ext>
            </a:extLst>
          </p:cNvPr>
          <p:cNvPicPr>
            <a:picLocks noGrp="1" noRot="1" noChangeAspect="1"/>
          </p:cNvPicPr>
          <p:nvPr>
            <p:ph idx="1"/>
            <a:videoFile r:link="rId1"/>
          </p:nvPr>
        </p:nvPicPr>
        <p:blipFill>
          <a:blip r:embed="rId4"/>
          <a:srcRect t="442"/>
          <a:stretch/>
        </p:blipFill>
        <p:spPr>
          <a:xfrm>
            <a:off x="20" y="10"/>
            <a:ext cx="12191980" cy="6857990"/>
          </a:xfrm>
          <a:prstGeom prst="rect">
            <a:avLst/>
          </a:prstGeom>
          <a:noFill/>
        </p:spPr>
      </p:pic>
      <p:sp>
        <p:nvSpPr>
          <p:cNvPr id="4" name="Slide Number Placeholder 3" hidden="1">
            <a:extLst>
              <a:ext uri="{FF2B5EF4-FFF2-40B4-BE49-F238E27FC236}">
                <a16:creationId xmlns:a16="http://schemas.microsoft.com/office/drawing/2014/main" id="{D0C7ED91-7542-0E81-701F-C5FCB00BFDAA}"/>
              </a:ext>
            </a:extLst>
          </p:cNvPr>
          <p:cNvSpPr>
            <a:spLocks noGrp="1"/>
          </p:cNvSpPr>
          <p:nvPr>
            <p:ph type="sldNum" sz="quarter" idx="12"/>
          </p:nvPr>
        </p:nvSpPr>
        <p:spPr/>
        <p:txBody>
          <a:bodyPr/>
          <a:lstStyle/>
          <a:p>
            <a:pPr>
              <a:spcAft>
                <a:spcPts val="600"/>
              </a:spcAft>
            </a:pPr>
            <a:fld id="{5512AD5A-2C28-1D42-B971-4292A709C8F6}" type="slidenum">
              <a:rPr lang="en-US" smtClean="0"/>
              <a:pPr>
                <a:spcAft>
                  <a:spcPts val="600"/>
                </a:spcAft>
              </a:pPr>
              <a:t>7</a:t>
            </a:fld>
            <a:endParaRPr lang="en-US"/>
          </a:p>
        </p:txBody>
      </p:sp>
    </p:spTree>
    <p:extLst>
      <p:ext uri="{BB962C8B-B14F-4D97-AF65-F5344CB8AC3E}">
        <p14:creationId xmlns:p14="http://schemas.microsoft.com/office/powerpoint/2010/main" val="309083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9E367-4511-690D-A766-75A3B953C919}"/>
              </a:ext>
            </a:extLst>
          </p:cNvPr>
          <p:cNvSpPr>
            <a:spLocks noGrp="1"/>
          </p:cNvSpPr>
          <p:nvPr>
            <p:ph type="title"/>
          </p:nvPr>
        </p:nvSpPr>
        <p:spPr>
          <a:xfrm>
            <a:off x="838200" y="2213837"/>
            <a:ext cx="10515600" cy="1611308"/>
          </a:xfrm>
        </p:spPr>
        <p:txBody>
          <a:bodyPr>
            <a:normAutofit/>
          </a:bodyPr>
          <a:lstStyle/>
          <a:p>
            <a:pPr algn="ctr"/>
            <a:r>
              <a:rPr lang="en-NZ" sz="4267" i="1" dirty="0">
                <a:latin typeface="Arial" panose="020B0604020202020204" pitchFamily="34" charset="0"/>
                <a:ea typeface="Verdana" panose="020B0604030504040204" pitchFamily="34" charset="0"/>
              </a:rPr>
              <a:t>“Each of us is more than the worst thing we’ve ever done”</a:t>
            </a:r>
            <a:endParaRPr lang="en-GB" sz="5333" i="1" dirty="0"/>
          </a:p>
        </p:txBody>
      </p:sp>
      <p:sp>
        <p:nvSpPr>
          <p:cNvPr id="3" name="Text Placeholder 2">
            <a:extLst>
              <a:ext uri="{FF2B5EF4-FFF2-40B4-BE49-F238E27FC236}">
                <a16:creationId xmlns:a16="http://schemas.microsoft.com/office/drawing/2014/main" id="{916809D0-50ED-53E4-A346-3F414E908686}"/>
              </a:ext>
            </a:extLst>
          </p:cNvPr>
          <p:cNvSpPr>
            <a:spLocks noGrp="1"/>
          </p:cNvSpPr>
          <p:nvPr>
            <p:ph type="body" idx="1"/>
          </p:nvPr>
        </p:nvSpPr>
        <p:spPr>
          <a:xfrm>
            <a:off x="838200" y="3852132"/>
            <a:ext cx="10515600" cy="1500187"/>
          </a:xfrm>
        </p:spPr>
        <p:txBody>
          <a:bodyPr/>
          <a:lstStyle/>
          <a:p>
            <a:pPr algn="ctr"/>
            <a:r>
              <a:rPr lang="en-NZ" dirty="0">
                <a:latin typeface="Arial" panose="020B0604020202020204" pitchFamily="34" charset="0"/>
                <a:ea typeface="Verdana" panose="020B0604030504040204" pitchFamily="34" charset="0"/>
              </a:rPr>
              <a:t>(Stevenson 2014)</a:t>
            </a:r>
            <a:endParaRPr lang="en-GB" dirty="0"/>
          </a:p>
        </p:txBody>
      </p:sp>
      <p:sp>
        <p:nvSpPr>
          <p:cNvPr id="4" name="Slide Number Placeholder 3">
            <a:extLst>
              <a:ext uri="{FF2B5EF4-FFF2-40B4-BE49-F238E27FC236}">
                <a16:creationId xmlns:a16="http://schemas.microsoft.com/office/drawing/2014/main" id="{0FC02B1A-C254-9D06-7E7D-5ED75ED0C126}"/>
              </a:ext>
            </a:extLst>
          </p:cNvPr>
          <p:cNvSpPr>
            <a:spLocks noGrp="1"/>
          </p:cNvSpPr>
          <p:nvPr>
            <p:ph type="sldNum" sz="quarter" idx="12"/>
          </p:nvPr>
        </p:nvSpPr>
        <p:spPr/>
        <p:txBody>
          <a:bodyPr/>
          <a:lstStyle/>
          <a:p>
            <a:pPr defTabSz="1219170"/>
            <a:fld id="{5512AD5A-2C28-1D42-B971-4292A709C8F6}" type="slidenum">
              <a:rPr lang="en-US">
                <a:solidFill>
                  <a:srgbClr val="FFFFFF"/>
                </a:solidFill>
                <a:latin typeface="Arial" panose="020B0604020202020204"/>
              </a:rPr>
              <a:pPr defTabSz="1219170"/>
              <a:t>8</a:t>
            </a:fld>
            <a:endParaRPr lang="en-US" dirty="0">
              <a:solidFill>
                <a:srgbClr val="FFFFFF"/>
              </a:solidFill>
              <a:latin typeface="Arial" panose="020B0604020202020204"/>
            </a:endParaRPr>
          </a:p>
        </p:txBody>
      </p:sp>
    </p:spTree>
    <p:extLst>
      <p:ext uri="{BB962C8B-B14F-4D97-AF65-F5344CB8AC3E}">
        <p14:creationId xmlns:p14="http://schemas.microsoft.com/office/powerpoint/2010/main" val="3818054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DE77-6FE5-A4CC-0407-26A4A4B29B1B}"/>
              </a:ext>
            </a:extLst>
          </p:cNvPr>
          <p:cNvSpPr>
            <a:spLocks noGrp="1"/>
          </p:cNvSpPr>
          <p:nvPr>
            <p:ph type="title"/>
          </p:nvPr>
        </p:nvSpPr>
        <p:spPr>
          <a:xfrm>
            <a:off x="831851" y="1882291"/>
            <a:ext cx="10515600" cy="1611308"/>
          </a:xfrm>
        </p:spPr>
        <p:txBody>
          <a:bodyPr anchor="b">
            <a:normAutofit/>
          </a:bodyPr>
          <a:lstStyle/>
          <a:p>
            <a:r>
              <a:rPr lang="en-GB" b="1" dirty="0"/>
              <a:t>What do we know?</a:t>
            </a:r>
          </a:p>
        </p:txBody>
      </p:sp>
      <p:sp>
        <p:nvSpPr>
          <p:cNvPr id="9" name="Text Placeholder 2">
            <a:extLst>
              <a:ext uri="{FF2B5EF4-FFF2-40B4-BE49-F238E27FC236}">
                <a16:creationId xmlns:a16="http://schemas.microsoft.com/office/drawing/2014/main" id="{DCB1AE90-C1B6-63A6-5748-25E5644C7587}"/>
              </a:ext>
            </a:extLst>
          </p:cNvPr>
          <p:cNvSpPr>
            <a:spLocks noGrp="1"/>
          </p:cNvSpPr>
          <p:nvPr>
            <p:ph type="body" idx="1"/>
          </p:nvPr>
        </p:nvSpPr>
        <p:spPr>
          <a:xfrm>
            <a:off x="831851" y="3520587"/>
            <a:ext cx="10515600" cy="1500187"/>
          </a:xfrm>
        </p:spPr>
        <p:txBody>
          <a:bodyPr/>
          <a:lstStyle/>
          <a:p>
            <a:endParaRPr lang="en-US"/>
          </a:p>
        </p:txBody>
      </p:sp>
      <p:sp>
        <p:nvSpPr>
          <p:cNvPr id="4" name="Slide Number Placeholder 3">
            <a:extLst>
              <a:ext uri="{FF2B5EF4-FFF2-40B4-BE49-F238E27FC236}">
                <a16:creationId xmlns:a16="http://schemas.microsoft.com/office/drawing/2014/main" id="{284618A9-F8C9-3E85-F864-653265290D25}"/>
              </a:ext>
            </a:extLst>
          </p:cNvPr>
          <p:cNvSpPr>
            <a:spLocks noGrp="1"/>
          </p:cNvSpPr>
          <p:nvPr>
            <p:ph type="sldNum" sz="quarter" idx="12"/>
          </p:nvPr>
        </p:nvSpPr>
        <p:spPr>
          <a:xfrm>
            <a:off x="11160371" y="318599"/>
            <a:ext cx="620671" cy="322263"/>
          </a:xfrm>
        </p:spPr>
        <p:txBody>
          <a:bodyPr anchor="t">
            <a:normAutofit/>
          </a:bodyPr>
          <a:lstStyle/>
          <a:p>
            <a:pPr defTabSz="1219170">
              <a:spcAft>
                <a:spcPts val="800"/>
              </a:spcAft>
            </a:pPr>
            <a:fld id="{5512AD5A-2C28-1D42-B971-4292A709C8F6}" type="slidenum">
              <a:rPr lang="en-US">
                <a:solidFill>
                  <a:srgbClr val="FFFFFF"/>
                </a:solidFill>
                <a:latin typeface="Arial" panose="020B0604020202020204"/>
              </a:rPr>
              <a:pPr defTabSz="1219170">
                <a:spcAft>
                  <a:spcPts val="800"/>
                </a:spcAft>
              </a:pPr>
              <a:t>9</a:t>
            </a:fld>
            <a:endParaRPr lang="en-US">
              <a:solidFill>
                <a:srgbClr val="FFFFFF"/>
              </a:solidFill>
              <a:latin typeface="Arial" panose="020B0604020202020204"/>
            </a:endParaRPr>
          </a:p>
        </p:txBody>
      </p:sp>
    </p:spTree>
    <p:extLst>
      <p:ext uri="{BB962C8B-B14F-4D97-AF65-F5344CB8AC3E}">
        <p14:creationId xmlns:p14="http://schemas.microsoft.com/office/powerpoint/2010/main" val="12575547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SA Theme">
  <a:themeElements>
    <a:clrScheme name="CSA colours">
      <a:dk1>
        <a:srgbClr val="555859"/>
      </a:dk1>
      <a:lt1>
        <a:srgbClr val="FFFFFF"/>
      </a:lt1>
      <a:dk2>
        <a:srgbClr val="702474"/>
      </a:dk2>
      <a:lt2>
        <a:srgbClr val="ECEBEC"/>
      </a:lt2>
      <a:accent1>
        <a:srgbClr val="304B9A"/>
      </a:accent1>
      <a:accent2>
        <a:srgbClr val="83BA26"/>
      </a:accent2>
      <a:accent3>
        <a:srgbClr val="AC70AD"/>
      </a:accent3>
      <a:accent4>
        <a:srgbClr val="64669F"/>
      </a:accent4>
      <a:accent5>
        <a:srgbClr val="49B179"/>
      </a:accent5>
      <a:accent6>
        <a:srgbClr val="2FA2A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l">
          <a:defRPr sz="12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SA PowerPoint Template-Widescreen (003)  -  Read-Only" id="{326F82D5-670B-421B-B73E-F20CF24360CD}" vid="{1CE950C5-D7A3-4C2C-AE65-503375358F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373</TotalTime>
  <Words>6800</Words>
  <Application>Microsoft Office PowerPoint</Application>
  <PresentationFormat>Widescreen</PresentationFormat>
  <Paragraphs>762</Paragraphs>
  <Slides>52</Slides>
  <Notes>46</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Aptos</vt:lpstr>
      <vt:lpstr>Arial</vt:lpstr>
      <vt:lpstr>Book Antiqua</vt:lpstr>
      <vt:lpstr>Calibri</vt:lpstr>
      <vt:lpstr>Roboto</vt:lpstr>
      <vt:lpstr>Times New Roman</vt:lpstr>
      <vt:lpstr>verdana</vt:lpstr>
      <vt:lpstr>Wingdings</vt:lpstr>
      <vt:lpstr>CSA Theme</vt:lpstr>
      <vt:lpstr>Adult males who sexually abuse – child sexual abuse in the family context</vt:lpstr>
      <vt:lpstr>What we will cover today</vt:lpstr>
      <vt:lpstr>Why is this important?</vt:lpstr>
      <vt:lpstr>A whole family approach</vt:lpstr>
      <vt:lpstr>PowerPoint Presentation</vt:lpstr>
      <vt:lpstr>Reflective discussion</vt:lpstr>
      <vt:lpstr>PowerPoint Presentation</vt:lpstr>
      <vt:lpstr>“Each of us is more than the worst thing we’ve ever done”</vt:lpstr>
      <vt:lpstr>What do we know?</vt:lpstr>
      <vt:lpstr>Men who sexually offend  What we currently know</vt:lpstr>
      <vt:lpstr> “The most striking characteristic of sex offenders* is their apparent normality”</vt:lpstr>
      <vt:lpstr>Likelihood of reoffending </vt:lpstr>
      <vt:lpstr>Pathways into offending </vt:lpstr>
      <vt:lpstr>Group discussion</vt:lpstr>
      <vt:lpstr>Why an individual shows sexually abusive behaviour</vt:lpstr>
      <vt:lpstr>Theoretical approaches </vt:lpstr>
      <vt:lpstr>What do (or should!) theoretical approaches consider?</vt:lpstr>
      <vt:lpstr>For example…</vt:lpstr>
      <vt:lpstr>Summary </vt:lpstr>
      <vt:lpstr>What might this look like? </vt:lpstr>
      <vt:lpstr>What might this look like?</vt:lpstr>
      <vt:lpstr>Thoughts and reflections </vt:lpstr>
      <vt:lpstr>Break</vt:lpstr>
      <vt:lpstr>How sexual abuse happens in families </vt:lpstr>
      <vt:lpstr>Building the picture</vt:lpstr>
      <vt:lpstr>Task 1 - Thought to Action</vt:lpstr>
      <vt:lpstr>Task 1 - Thought to Action</vt:lpstr>
      <vt:lpstr>Task 1 - Thought to Action</vt:lpstr>
      <vt:lpstr>PowerPoint Presentation</vt:lpstr>
      <vt:lpstr>PowerPoint Presentation</vt:lpstr>
      <vt:lpstr>PowerPoint Presentation</vt:lpstr>
      <vt:lpstr>Finkelhor’s Precondition Model (1984) </vt:lpstr>
      <vt:lpstr>Task 2 - Case study</vt:lpstr>
      <vt:lpstr>Motivational factors </vt:lpstr>
      <vt:lpstr>Overcoming internal inhibitors </vt:lpstr>
      <vt:lpstr>Overcoming external inhibitors </vt:lpstr>
      <vt:lpstr>Overcoming victim resistance</vt:lpstr>
      <vt:lpstr>Assessments</vt:lpstr>
      <vt:lpstr>Group discussion </vt:lpstr>
      <vt:lpstr>What might you consider in your assessment?</vt:lpstr>
      <vt:lpstr>The importance of context</vt:lpstr>
      <vt:lpstr>The timeline</vt:lpstr>
      <vt:lpstr>The timeline</vt:lpstr>
      <vt:lpstr>The timeline</vt:lpstr>
      <vt:lpstr>Considerations for assessment  Family dynamics – how does the person of concern behave… </vt:lpstr>
      <vt:lpstr>Sources of information</vt:lpstr>
      <vt:lpstr>Ensuring plans and interventions are effective </vt:lpstr>
      <vt:lpstr>Troubled desire – an example of online resource</vt:lpstr>
      <vt:lpstr>Stop It Now! helpline </vt:lpstr>
      <vt:lpstr>Find a support service</vt:lpstr>
      <vt:lpstr>Thank you!</vt:lpstr>
      <vt:lpstr>Let us know!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Anna Glinski</dc:creator>
  <cp:lastModifiedBy>emma barwell</cp:lastModifiedBy>
  <cp:revision>4</cp:revision>
  <dcterms:created xsi:type="dcterms:W3CDTF">2025-03-12T16:15:09Z</dcterms:created>
  <dcterms:modified xsi:type="dcterms:W3CDTF">2025-12-23T13:03:56Z</dcterms:modified>
</cp:coreProperties>
</file>