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29"/>
  </p:notesMasterIdLst>
  <p:sldIdLst>
    <p:sldId id="256" r:id="rId2"/>
    <p:sldId id="2057" r:id="rId3"/>
    <p:sldId id="2058" r:id="rId4"/>
    <p:sldId id="700" r:id="rId5"/>
    <p:sldId id="2067" r:id="rId6"/>
    <p:sldId id="2132" r:id="rId7"/>
    <p:sldId id="694" r:id="rId8"/>
    <p:sldId id="2133" r:id="rId9"/>
    <p:sldId id="2065" r:id="rId10"/>
    <p:sldId id="2066" r:id="rId11"/>
    <p:sldId id="1809" r:id="rId12"/>
    <p:sldId id="2319" r:id="rId13"/>
    <p:sldId id="287" r:id="rId14"/>
    <p:sldId id="284" r:id="rId15"/>
    <p:sldId id="546" r:id="rId16"/>
    <p:sldId id="696" r:id="rId17"/>
    <p:sldId id="2351" r:id="rId18"/>
    <p:sldId id="2330" r:id="rId19"/>
    <p:sldId id="2349" r:id="rId20"/>
    <p:sldId id="2350" r:id="rId21"/>
    <p:sldId id="1265" r:id="rId22"/>
    <p:sldId id="2335" r:id="rId23"/>
    <p:sldId id="461" r:id="rId24"/>
    <p:sldId id="693" r:id="rId25"/>
    <p:sldId id="2028" r:id="rId26"/>
    <p:sldId id="2341" r:id="rId27"/>
    <p:sldId id="2344"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714F2B-7B65-A28D-E940-E10F51D497BE}" name="Natasha Sabin" initials="NS" userId="S::natasha.sabin@barnardos.org.uk::c548600e-aede-4671-a06d-54be9b5c8077" providerId="AD"/>
  <p188:author id="{3E39DD70-441F-6FCB-076C-72F6A7C6275D}" name="Anna Glinski" initials="AG" userId="S::anna.glinski@barnardos.org.uk::6ab817d6-681f-4d9f-b11f-6f55312dd0fb" providerId="AD"/>
  <p188:author id="{78C470A8-9665-5461-7BD9-B3BA854AFEFB}" name="Kirsty Henderson" initials="KH" userId="S::kirsty.henderson@barnardos.org.uk::b4f3169d-a665-4f4f-85cf-e6dc3247b650" providerId="AD"/>
  <p188:author id="{81F93FDA-FFDA-A38B-9602-F5985F8E9E86}" name="Liz Jones" initials="LJ" userId="S::liz.jones@barnardos.org.uk::76734599-835b-457d-bacb-903fb859b0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BA4"/>
    <a:srgbClr val="AC70AD"/>
    <a:srgbClr val="31BB3E"/>
    <a:srgbClr val="755FB2"/>
    <a:srgbClr val="83BA26"/>
    <a:srgbClr val="4D7EB8"/>
    <a:srgbClr val="385F9E"/>
    <a:srgbClr val="007AD6"/>
    <a:srgbClr val="C39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F01A3A-347E-44D4-B250-28C9E277367A}" v="1" dt="2026-01-29T14:56:09.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7032" autoAdjust="0"/>
  </p:normalViewPr>
  <p:slideViewPr>
    <p:cSldViewPr snapToGrid="0" snapToObjects="1">
      <p:cViewPr varScale="1">
        <p:scale>
          <a:sx n="58" d="100"/>
          <a:sy n="58" d="100"/>
        </p:scale>
        <p:origin x="66"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contentserver.barnardos.org.uk/otcsdav/nodes/405878746/childsexualabuseappendix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43878268789979E-2"/>
          <c:y val="3.8194444444444448E-2"/>
          <c:w val="0.96391224346241999"/>
          <c:h val="0.73168826552930888"/>
        </c:manualLayout>
      </c:layout>
      <c:barChart>
        <c:barDir val="col"/>
        <c:grouping val="clustered"/>
        <c:varyColors val="0"/>
        <c:ser>
          <c:idx val="0"/>
          <c:order val="0"/>
          <c:tx>
            <c:strRef>
              <c:f>'Table 23'!$B$43</c:f>
              <c:strCache>
                <c:ptCount val="1"/>
                <c:pt idx="0">
                  <c:v>Males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23'!$A$44:$A$47</c:f>
              <c:strCache>
                <c:ptCount val="4"/>
                <c:pt idx="0">
                  <c:v>Someone known personally</c:v>
                </c:pt>
                <c:pt idx="1">
                  <c:v>Someone in an official position</c:v>
                </c:pt>
                <c:pt idx="2">
                  <c:v>Other support professional or organisation</c:v>
                </c:pt>
                <c:pt idx="3">
                  <c:v>Did not tell anyone</c:v>
                </c:pt>
              </c:strCache>
            </c:strRef>
          </c:cat>
          <c:val>
            <c:numRef>
              <c:f>'Table 23'!$B$44:$B$47</c:f>
              <c:numCache>
                <c:formatCode>0%</c:formatCode>
                <c:ptCount val="4"/>
                <c:pt idx="0">
                  <c:v>0.12827369376324557</c:v>
                </c:pt>
                <c:pt idx="1">
                  <c:v>5.0618863365699554E-2</c:v>
                </c:pt>
                <c:pt idx="2">
                  <c:v>1.4155059525744786E-2</c:v>
                </c:pt>
                <c:pt idx="3">
                  <c:v>0.82466291574357042</c:v>
                </c:pt>
              </c:numCache>
            </c:numRef>
          </c:val>
          <c:extLst>
            <c:ext xmlns:c16="http://schemas.microsoft.com/office/drawing/2014/chart" uri="{C3380CC4-5D6E-409C-BE32-E72D297353CC}">
              <c16:uniqueId val="{00000000-7484-4DE1-8A9B-7F95A4E63FBF}"/>
            </c:ext>
          </c:extLst>
        </c:ser>
        <c:ser>
          <c:idx val="1"/>
          <c:order val="1"/>
          <c:tx>
            <c:strRef>
              <c:f>'Table 23'!$C$43</c:f>
              <c:strCache>
                <c:ptCount val="1"/>
                <c:pt idx="0">
                  <c:v>Females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23'!$A$44:$A$47</c:f>
              <c:strCache>
                <c:ptCount val="4"/>
                <c:pt idx="0">
                  <c:v>Someone known personally</c:v>
                </c:pt>
                <c:pt idx="1">
                  <c:v>Someone in an official position</c:v>
                </c:pt>
                <c:pt idx="2">
                  <c:v>Other support professional or organisation</c:v>
                </c:pt>
                <c:pt idx="3">
                  <c:v>Did not tell anyone</c:v>
                </c:pt>
              </c:strCache>
            </c:strRef>
          </c:cat>
          <c:val>
            <c:numRef>
              <c:f>'Table 23'!$C$44:$C$47</c:f>
              <c:numCache>
                <c:formatCode>0%</c:formatCode>
                <c:ptCount val="4"/>
                <c:pt idx="0">
                  <c:v>0.24605126900819052</c:v>
                </c:pt>
                <c:pt idx="1">
                  <c:v>8.7819579330095501E-2</c:v>
                </c:pt>
                <c:pt idx="2">
                  <c:v>2.9953196403904068E-2</c:v>
                </c:pt>
                <c:pt idx="3">
                  <c:v>0.74635769587970524</c:v>
                </c:pt>
              </c:numCache>
            </c:numRef>
          </c:val>
          <c:extLst>
            <c:ext xmlns:c16="http://schemas.microsoft.com/office/drawing/2014/chart" uri="{C3380CC4-5D6E-409C-BE32-E72D297353CC}">
              <c16:uniqueId val="{00000001-7484-4DE1-8A9B-7F95A4E63FBF}"/>
            </c:ext>
          </c:extLst>
        </c:ser>
        <c:dLbls>
          <c:showLegendKey val="0"/>
          <c:showVal val="0"/>
          <c:showCatName val="0"/>
          <c:showSerName val="0"/>
          <c:showPercent val="0"/>
          <c:showBubbleSize val="0"/>
        </c:dLbls>
        <c:gapWidth val="219"/>
        <c:overlap val="-27"/>
        <c:axId val="1161045264"/>
        <c:axId val="1161044016"/>
      </c:barChart>
      <c:catAx>
        <c:axId val="116104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61044016"/>
        <c:crosses val="autoZero"/>
        <c:auto val="1"/>
        <c:lblAlgn val="ctr"/>
        <c:lblOffset val="100"/>
        <c:noMultiLvlLbl val="0"/>
      </c:catAx>
      <c:valAx>
        <c:axId val="1161044016"/>
        <c:scaling>
          <c:orientation val="minMax"/>
        </c:scaling>
        <c:delete val="1"/>
        <c:axPos val="l"/>
        <c:numFmt formatCode="0%" sourceLinked="1"/>
        <c:majorTickMark val="none"/>
        <c:minorTickMark val="none"/>
        <c:tickLblPos val="nextTo"/>
        <c:crossAx val="1161045264"/>
        <c:crosses val="autoZero"/>
        <c:crossBetween val="between"/>
      </c:valAx>
      <c:spPr>
        <a:noFill/>
        <a:ln>
          <a:noFill/>
        </a:ln>
        <a:effectLst/>
      </c:spPr>
    </c:plotArea>
    <c:legend>
      <c:legendPos val="b"/>
      <c:layout>
        <c:manualLayout>
          <c:xMode val="edge"/>
          <c:yMode val="edge"/>
          <c:x val="4.9722573757097099E-2"/>
          <c:y val="7.4709645669291433E-2"/>
          <c:w val="0.23457170911046651"/>
          <c:h val="7.45959098862642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cat>
            <c:strRef>
              <c:f>Sheet1!$A$2:$A$7</c:f>
              <c:strCache>
                <c:ptCount val="6"/>
                <c:pt idx="0">
                  <c:v>Family member</c:v>
                </c:pt>
                <c:pt idx="1">
                  <c:v>Friend</c:v>
                </c:pt>
                <c:pt idx="2">
                  <c:v>Residential worker or foster carer</c:v>
                </c:pt>
                <c:pt idx="3">
                  <c:v>Teacher or nursery worker</c:v>
                </c:pt>
                <c:pt idx="4">
                  <c:v>Health professional</c:v>
                </c:pt>
                <c:pt idx="5">
                  <c:v>Social worker</c:v>
                </c:pt>
              </c:strCache>
            </c:strRef>
          </c:cat>
          <c:val>
            <c:numRef>
              <c:f>Sheet1!$B$2:$B$7</c:f>
              <c:numCache>
                <c:formatCode>General</c:formatCode>
                <c:ptCount val="6"/>
                <c:pt idx="0">
                  <c:v>26</c:v>
                </c:pt>
                <c:pt idx="1">
                  <c:v>12</c:v>
                </c:pt>
                <c:pt idx="2">
                  <c:v>10</c:v>
                </c:pt>
                <c:pt idx="3">
                  <c:v>9</c:v>
                </c:pt>
                <c:pt idx="4">
                  <c:v>4</c:v>
                </c:pt>
                <c:pt idx="5">
                  <c:v>3</c:v>
                </c:pt>
              </c:numCache>
            </c:numRef>
          </c:val>
          <c:extLst>
            <c:ext xmlns:c16="http://schemas.microsoft.com/office/drawing/2014/chart" uri="{C3380CC4-5D6E-409C-BE32-E72D297353CC}">
              <c16:uniqueId val="{00000000-A367-4B13-8C58-3D9DBF4648FE}"/>
            </c:ext>
          </c:extLst>
        </c:ser>
        <c:ser>
          <c:idx val="1"/>
          <c:order val="1"/>
          <c:tx>
            <c:strRef>
              <c:f>Sheet1!$C$1</c:f>
              <c:strCache>
                <c:ptCount val="1"/>
                <c:pt idx="0">
                  <c:v>Column1</c:v>
                </c:pt>
              </c:strCache>
            </c:strRef>
          </c:tx>
          <c:spPr>
            <a:solidFill>
              <a:schemeClr val="accent2"/>
            </a:solidFill>
            <a:ln>
              <a:noFill/>
            </a:ln>
            <a:effectLst/>
          </c:spPr>
          <c:invertIfNegative val="0"/>
          <c:cat>
            <c:strRef>
              <c:f>Sheet1!$A$2:$A$7</c:f>
              <c:strCache>
                <c:ptCount val="6"/>
                <c:pt idx="0">
                  <c:v>Family member</c:v>
                </c:pt>
                <c:pt idx="1">
                  <c:v>Friend</c:v>
                </c:pt>
                <c:pt idx="2">
                  <c:v>Residential worker or foster carer</c:v>
                </c:pt>
                <c:pt idx="3">
                  <c:v>Teacher or nursery worker</c:v>
                </c:pt>
                <c:pt idx="4">
                  <c:v>Health professional</c:v>
                </c:pt>
                <c:pt idx="5">
                  <c:v>Social worker</c:v>
                </c:pt>
              </c:strCache>
            </c:strRef>
          </c:cat>
          <c:val>
            <c:numRef>
              <c:f>Sheet1!$C$2:$C$7</c:f>
              <c:numCache>
                <c:formatCode>General</c:formatCode>
                <c:ptCount val="6"/>
              </c:numCache>
            </c:numRef>
          </c:val>
          <c:extLst>
            <c:ext xmlns:c16="http://schemas.microsoft.com/office/drawing/2014/chart" uri="{C3380CC4-5D6E-409C-BE32-E72D297353CC}">
              <c16:uniqueId val="{00000001-A367-4B13-8C58-3D9DBF4648FE}"/>
            </c:ext>
          </c:extLst>
        </c:ser>
        <c:ser>
          <c:idx val="2"/>
          <c:order val="2"/>
          <c:tx>
            <c:strRef>
              <c:f>Sheet1!$D$1</c:f>
              <c:strCache>
                <c:ptCount val="1"/>
                <c:pt idx="0">
                  <c:v>Column2</c:v>
                </c:pt>
              </c:strCache>
            </c:strRef>
          </c:tx>
          <c:spPr>
            <a:solidFill>
              <a:schemeClr val="accent3"/>
            </a:solidFill>
            <a:ln>
              <a:noFill/>
            </a:ln>
            <a:effectLst/>
          </c:spPr>
          <c:invertIfNegative val="0"/>
          <c:cat>
            <c:strRef>
              <c:f>Sheet1!$A$2:$A$7</c:f>
              <c:strCache>
                <c:ptCount val="6"/>
                <c:pt idx="0">
                  <c:v>Family member</c:v>
                </c:pt>
                <c:pt idx="1">
                  <c:v>Friend</c:v>
                </c:pt>
                <c:pt idx="2">
                  <c:v>Residential worker or foster carer</c:v>
                </c:pt>
                <c:pt idx="3">
                  <c:v>Teacher or nursery worker</c:v>
                </c:pt>
                <c:pt idx="4">
                  <c:v>Health professional</c:v>
                </c:pt>
                <c:pt idx="5">
                  <c:v>Social worker</c:v>
                </c:pt>
              </c:strCache>
            </c:strRef>
          </c:cat>
          <c:val>
            <c:numRef>
              <c:f>Sheet1!$D$2:$D$7</c:f>
              <c:numCache>
                <c:formatCode>General</c:formatCode>
                <c:ptCount val="6"/>
              </c:numCache>
            </c:numRef>
          </c:val>
          <c:extLst>
            <c:ext xmlns:c16="http://schemas.microsoft.com/office/drawing/2014/chart" uri="{C3380CC4-5D6E-409C-BE32-E72D297353CC}">
              <c16:uniqueId val="{00000002-A367-4B13-8C58-3D9DBF4648FE}"/>
            </c:ext>
          </c:extLst>
        </c:ser>
        <c:dLbls>
          <c:showLegendKey val="0"/>
          <c:showVal val="0"/>
          <c:showCatName val="0"/>
          <c:showSerName val="0"/>
          <c:showPercent val="0"/>
          <c:showBubbleSize val="0"/>
        </c:dLbls>
        <c:gapWidth val="219"/>
        <c:overlap val="-27"/>
        <c:axId val="14908559"/>
        <c:axId val="14909039"/>
      </c:barChart>
      <c:catAx>
        <c:axId val="1490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ln>
                  <a:noFill/>
                </a:ln>
                <a:solidFill>
                  <a:schemeClr val="tx2"/>
                </a:solidFill>
                <a:latin typeface="+mn-lt"/>
                <a:ea typeface="+mn-ea"/>
                <a:cs typeface="+mn-cs"/>
              </a:defRPr>
            </a:pPr>
            <a:endParaRPr lang="en-US"/>
          </a:p>
        </c:txPr>
        <c:crossAx val="14909039"/>
        <c:crosses val="autoZero"/>
        <c:auto val="1"/>
        <c:lblAlgn val="ctr"/>
        <c:lblOffset val="100"/>
        <c:noMultiLvlLbl val="0"/>
      </c:catAx>
      <c:valAx>
        <c:axId val="14909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085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F6C5F-6734-4670-A8D8-01CDBFE0D0AC}"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4EC6F066-F9FC-4B90-87E8-232290DA4C5C}">
      <dgm:prSet custT="1"/>
      <dgm:spPr/>
      <dgm:t>
        <a:bodyPr/>
        <a:lstStyle/>
        <a:p>
          <a:r>
            <a:rPr lang="en-US" sz="1800" dirty="0"/>
            <a:t>The nature of child sexual abuse</a:t>
          </a:r>
        </a:p>
      </dgm:t>
    </dgm:pt>
    <dgm:pt modelId="{C08D481C-8624-4C64-B0E6-B358C840F84A}" type="parTrans" cxnId="{5E6E935F-EC39-4DFE-A93F-B0A99633A48E}">
      <dgm:prSet/>
      <dgm:spPr/>
      <dgm:t>
        <a:bodyPr/>
        <a:lstStyle/>
        <a:p>
          <a:endParaRPr lang="en-US" sz="1600"/>
        </a:p>
      </dgm:t>
    </dgm:pt>
    <dgm:pt modelId="{1F6CD959-B883-4212-A7C5-7ECE833437A6}" type="sibTrans" cxnId="{5E6E935F-EC39-4DFE-A93F-B0A99633A48E}">
      <dgm:prSet/>
      <dgm:spPr/>
      <dgm:t>
        <a:bodyPr/>
        <a:lstStyle/>
        <a:p>
          <a:endParaRPr lang="en-US" sz="1600"/>
        </a:p>
      </dgm:t>
    </dgm:pt>
    <dgm:pt modelId="{BE76B847-6616-486F-B5AE-481103BA0C2E}">
      <dgm:prSet custT="1"/>
      <dgm:spPr/>
      <dgm:t>
        <a:bodyPr/>
        <a:lstStyle/>
        <a:p>
          <a:r>
            <a:rPr lang="en-GB" sz="1800" dirty="0"/>
            <a:t>The impact of child sexual abuse on children and adults</a:t>
          </a:r>
        </a:p>
      </dgm:t>
    </dgm:pt>
    <dgm:pt modelId="{561FF283-8386-48A9-BB98-2DD178861847}" type="parTrans" cxnId="{DA4E1A6E-49E5-4725-8A48-6B89E34811F7}">
      <dgm:prSet/>
      <dgm:spPr/>
      <dgm:t>
        <a:bodyPr/>
        <a:lstStyle/>
        <a:p>
          <a:endParaRPr lang="en-GB"/>
        </a:p>
      </dgm:t>
    </dgm:pt>
    <dgm:pt modelId="{62AA8737-CAFA-4F35-8803-B0AA191E5ABB}" type="sibTrans" cxnId="{DA4E1A6E-49E5-4725-8A48-6B89E34811F7}">
      <dgm:prSet/>
      <dgm:spPr/>
      <dgm:t>
        <a:bodyPr/>
        <a:lstStyle/>
        <a:p>
          <a:endParaRPr lang="en-GB"/>
        </a:p>
      </dgm:t>
    </dgm:pt>
    <dgm:pt modelId="{F63D5ED9-962A-4C93-ACDA-3A9A2CB4567F}">
      <dgm:prSet custT="1"/>
      <dgm:spPr/>
      <dgm:t>
        <a:bodyPr/>
        <a:lstStyle/>
        <a:p>
          <a:r>
            <a:rPr lang="en-US" sz="1800" dirty="0"/>
            <a:t>Understanding trauma </a:t>
          </a:r>
        </a:p>
      </dgm:t>
    </dgm:pt>
    <dgm:pt modelId="{CDE2A406-3797-4259-9D62-0B3C65604D73}" type="parTrans" cxnId="{B03AC62D-447D-482F-A32A-364C12D9C30B}">
      <dgm:prSet/>
      <dgm:spPr/>
      <dgm:t>
        <a:bodyPr/>
        <a:lstStyle/>
        <a:p>
          <a:endParaRPr lang="en-GB"/>
        </a:p>
      </dgm:t>
    </dgm:pt>
    <dgm:pt modelId="{8C3B3551-E1B9-40E9-BDFA-5B94758FC9CA}" type="sibTrans" cxnId="{B03AC62D-447D-482F-A32A-364C12D9C30B}">
      <dgm:prSet/>
      <dgm:spPr/>
      <dgm:t>
        <a:bodyPr/>
        <a:lstStyle/>
        <a:p>
          <a:endParaRPr lang="en-GB"/>
        </a:p>
      </dgm:t>
    </dgm:pt>
    <dgm:pt modelId="{52958518-7A6A-483D-9478-C47109F9CA9B}">
      <dgm:prSet custT="1"/>
      <dgm:spPr/>
      <dgm:t>
        <a:bodyPr/>
        <a:lstStyle/>
        <a:p>
          <a:r>
            <a:rPr lang="en-GB" sz="1800" dirty="0"/>
            <a:t>How impacts may differ</a:t>
          </a:r>
        </a:p>
      </dgm:t>
    </dgm:pt>
    <dgm:pt modelId="{376C6D19-7DE8-4DFB-B3E7-AB103BC2708A}" type="parTrans" cxnId="{F379C584-1398-4BDD-B4F3-ADCFBEED7E2F}">
      <dgm:prSet/>
      <dgm:spPr/>
    </dgm:pt>
    <dgm:pt modelId="{EA104F51-F9AE-474D-AED4-53AFC7ACD0B7}" type="sibTrans" cxnId="{F379C584-1398-4BDD-B4F3-ADCFBEED7E2F}">
      <dgm:prSet/>
      <dgm:spPr/>
    </dgm:pt>
    <dgm:pt modelId="{8FA08AAF-B8C3-483F-9BAC-E9280C932CCE}" type="pres">
      <dgm:prSet presAssocID="{250F6C5F-6734-4670-A8D8-01CDBFE0D0AC}" presName="Name0" presStyleCnt="0">
        <dgm:presLayoutVars>
          <dgm:chMax val="7"/>
          <dgm:chPref val="7"/>
          <dgm:dir/>
        </dgm:presLayoutVars>
      </dgm:prSet>
      <dgm:spPr/>
    </dgm:pt>
    <dgm:pt modelId="{1ED254E2-BBEC-4C64-9BB2-F34CD1E28E68}" type="pres">
      <dgm:prSet presAssocID="{250F6C5F-6734-4670-A8D8-01CDBFE0D0AC}" presName="Name1" presStyleCnt="0"/>
      <dgm:spPr/>
    </dgm:pt>
    <dgm:pt modelId="{7C86627E-DDE5-422A-B723-74D902BE3C7A}" type="pres">
      <dgm:prSet presAssocID="{250F6C5F-6734-4670-A8D8-01CDBFE0D0AC}" presName="cycle" presStyleCnt="0"/>
      <dgm:spPr/>
    </dgm:pt>
    <dgm:pt modelId="{FC9BBB7B-C541-4A77-9FA1-ACE1BF2FEF7B}" type="pres">
      <dgm:prSet presAssocID="{250F6C5F-6734-4670-A8D8-01CDBFE0D0AC}" presName="srcNode" presStyleLbl="node1" presStyleIdx="0" presStyleCnt="4"/>
      <dgm:spPr/>
    </dgm:pt>
    <dgm:pt modelId="{2A6284C1-D2AE-469B-920B-2A9D1D508DE9}" type="pres">
      <dgm:prSet presAssocID="{250F6C5F-6734-4670-A8D8-01CDBFE0D0AC}" presName="conn" presStyleLbl="parChTrans1D2" presStyleIdx="0" presStyleCnt="1"/>
      <dgm:spPr/>
    </dgm:pt>
    <dgm:pt modelId="{9AE8C98D-3854-4AFD-89BD-55C9C56E55C5}" type="pres">
      <dgm:prSet presAssocID="{250F6C5F-6734-4670-A8D8-01CDBFE0D0AC}" presName="extraNode" presStyleLbl="node1" presStyleIdx="0" presStyleCnt="4"/>
      <dgm:spPr/>
    </dgm:pt>
    <dgm:pt modelId="{D1290405-37A0-4114-B38A-A464EBFD0235}" type="pres">
      <dgm:prSet presAssocID="{250F6C5F-6734-4670-A8D8-01CDBFE0D0AC}" presName="dstNode" presStyleLbl="node1" presStyleIdx="0" presStyleCnt="4"/>
      <dgm:spPr/>
    </dgm:pt>
    <dgm:pt modelId="{D343F43F-BA54-44B3-982B-6395FD2D5DBE}" type="pres">
      <dgm:prSet presAssocID="{4EC6F066-F9FC-4B90-87E8-232290DA4C5C}" presName="text_1" presStyleLbl="node1" presStyleIdx="0" presStyleCnt="4" custLinFactNeighborX="6188" custLinFactNeighborY="8179">
        <dgm:presLayoutVars>
          <dgm:bulletEnabled val="1"/>
        </dgm:presLayoutVars>
      </dgm:prSet>
      <dgm:spPr/>
    </dgm:pt>
    <dgm:pt modelId="{3C6CC2FA-C274-4053-8F07-7BB36E60FE0E}" type="pres">
      <dgm:prSet presAssocID="{4EC6F066-F9FC-4B90-87E8-232290DA4C5C}" presName="accent_1" presStyleCnt="0"/>
      <dgm:spPr/>
    </dgm:pt>
    <dgm:pt modelId="{132E7913-B9CD-45BC-9E7E-71B605767C37}" type="pres">
      <dgm:prSet presAssocID="{4EC6F066-F9FC-4B90-87E8-232290DA4C5C}" presName="accentRepeatNode" presStyleLbl="solidFgAcc1" presStyleIdx="0" presStyleCnt="4"/>
      <dgm:spPr/>
    </dgm:pt>
    <dgm:pt modelId="{679C8B42-AECA-4B3A-A497-3185F3E24CA6}" type="pres">
      <dgm:prSet presAssocID="{F63D5ED9-962A-4C93-ACDA-3A9A2CB4567F}" presName="text_2" presStyleLbl="node1" presStyleIdx="1" presStyleCnt="4">
        <dgm:presLayoutVars>
          <dgm:bulletEnabled val="1"/>
        </dgm:presLayoutVars>
      </dgm:prSet>
      <dgm:spPr/>
    </dgm:pt>
    <dgm:pt modelId="{D3D8BAE2-EC22-46E9-8084-D92967F28E12}" type="pres">
      <dgm:prSet presAssocID="{F63D5ED9-962A-4C93-ACDA-3A9A2CB4567F}" presName="accent_2" presStyleCnt="0"/>
      <dgm:spPr/>
    </dgm:pt>
    <dgm:pt modelId="{DC1514CB-C021-42D9-BC84-1910AA8D261E}" type="pres">
      <dgm:prSet presAssocID="{F63D5ED9-962A-4C93-ACDA-3A9A2CB4567F}" presName="accentRepeatNode" presStyleLbl="solidFgAcc1" presStyleIdx="1" presStyleCnt="4"/>
      <dgm:spPr/>
    </dgm:pt>
    <dgm:pt modelId="{2D5F17EE-8864-402E-90DB-17C075359333}" type="pres">
      <dgm:prSet presAssocID="{BE76B847-6616-486F-B5AE-481103BA0C2E}" presName="text_3" presStyleLbl="node1" presStyleIdx="2" presStyleCnt="4">
        <dgm:presLayoutVars>
          <dgm:bulletEnabled val="1"/>
        </dgm:presLayoutVars>
      </dgm:prSet>
      <dgm:spPr/>
    </dgm:pt>
    <dgm:pt modelId="{4AB4605C-109E-43FC-B51D-0482BE0B088A}" type="pres">
      <dgm:prSet presAssocID="{BE76B847-6616-486F-B5AE-481103BA0C2E}" presName="accent_3" presStyleCnt="0"/>
      <dgm:spPr/>
    </dgm:pt>
    <dgm:pt modelId="{F7BB021C-97ED-4EF0-BA35-AE8FC46E582F}" type="pres">
      <dgm:prSet presAssocID="{BE76B847-6616-486F-B5AE-481103BA0C2E}" presName="accentRepeatNode" presStyleLbl="solidFgAcc1" presStyleIdx="2" presStyleCnt="4"/>
      <dgm:spPr/>
    </dgm:pt>
    <dgm:pt modelId="{DA23E3D2-B4FB-4E0A-AA95-889552E3E7E2}" type="pres">
      <dgm:prSet presAssocID="{52958518-7A6A-483D-9478-C47109F9CA9B}" presName="text_4" presStyleLbl="node1" presStyleIdx="3" presStyleCnt="4">
        <dgm:presLayoutVars>
          <dgm:bulletEnabled val="1"/>
        </dgm:presLayoutVars>
      </dgm:prSet>
      <dgm:spPr/>
    </dgm:pt>
    <dgm:pt modelId="{A4F0D9CC-69F9-45BF-8096-190708F0D29D}" type="pres">
      <dgm:prSet presAssocID="{52958518-7A6A-483D-9478-C47109F9CA9B}" presName="accent_4" presStyleCnt="0"/>
      <dgm:spPr/>
    </dgm:pt>
    <dgm:pt modelId="{DF2F5369-BCA3-4EB7-B0DA-E7CBBB968856}" type="pres">
      <dgm:prSet presAssocID="{52958518-7A6A-483D-9478-C47109F9CA9B}" presName="accentRepeatNode" presStyleLbl="solidFgAcc1" presStyleIdx="3" presStyleCnt="4"/>
      <dgm:spPr/>
    </dgm:pt>
  </dgm:ptLst>
  <dgm:cxnLst>
    <dgm:cxn modelId="{B03AC62D-447D-482F-A32A-364C12D9C30B}" srcId="{250F6C5F-6734-4670-A8D8-01CDBFE0D0AC}" destId="{F63D5ED9-962A-4C93-ACDA-3A9A2CB4567F}" srcOrd="1" destOrd="0" parTransId="{CDE2A406-3797-4259-9D62-0B3C65604D73}" sibTransId="{8C3B3551-E1B9-40E9-BDFA-5B94758FC9CA}"/>
    <dgm:cxn modelId="{5E6E935F-EC39-4DFE-A93F-B0A99633A48E}" srcId="{250F6C5F-6734-4670-A8D8-01CDBFE0D0AC}" destId="{4EC6F066-F9FC-4B90-87E8-232290DA4C5C}" srcOrd="0" destOrd="0" parTransId="{C08D481C-8624-4C64-B0E6-B358C840F84A}" sibTransId="{1F6CD959-B883-4212-A7C5-7ECE833437A6}"/>
    <dgm:cxn modelId="{B0203C42-E354-4B2B-9A53-5E02A37924AC}" type="presOf" srcId="{1F6CD959-B883-4212-A7C5-7ECE833437A6}" destId="{2A6284C1-D2AE-469B-920B-2A9D1D508DE9}" srcOrd="0" destOrd="0" presId="urn:microsoft.com/office/officeart/2008/layout/VerticalCurvedList"/>
    <dgm:cxn modelId="{DA4E1A6E-49E5-4725-8A48-6B89E34811F7}" srcId="{250F6C5F-6734-4670-A8D8-01CDBFE0D0AC}" destId="{BE76B847-6616-486F-B5AE-481103BA0C2E}" srcOrd="2" destOrd="0" parTransId="{561FF283-8386-48A9-BB98-2DD178861847}" sibTransId="{62AA8737-CAFA-4F35-8803-B0AA191E5ABB}"/>
    <dgm:cxn modelId="{F379C584-1398-4BDD-B4F3-ADCFBEED7E2F}" srcId="{250F6C5F-6734-4670-A8D8-01CDBFE0D0AC}" destId="{52958518-7A6A-483D-9478-C47109F9CA9B}" srcOrd="3" destOrd="0" parTransId="{376C6D19-7DE8-4DFB-B3E7-AB103BC2708A}" sibTransId="{EA104F51-F9AE-474D-AED4-53AFC7ACD0B7}"/>
    <dgm:cxn modelId="{4B0D378C-66B0-49D0-8624-E339585E2CDB}" type="presOf" srcId="{4EC6F066-F9FC-4B90-87E8-232290DA4C5C}" destId="{D343F43F-BA54-44B3-982B-6395FD2D5DBE}" srcOrd="0" destOrd="0" presId="urn:microsoft.com/office/officeart/2008/layout/VerticalCurvedList"/>
    <dgm:cxn modelId="{BC1D48B4-FD58-4377-A9E2-09BF71C9D886}" type="presOf" srcId="{F63D5ED9-962A-4C93-ACDA-3A9A2CB4567F}" destId="{679C8B42-AECA-4B3A-A497-3185F3E24CA6}" srcOrd="0" destOrd="0" presId="urn:microsoft.com/office/officeart/2008/layout/VerticalCurvedList"/>
    <dgm:cxn modelId="{BE0327C1-F9D2-42BC-99A7-A65B6355F966}" type="presOf" srcId="{BE76B847-6616-486F-B5AE-481103BA0C2E}" destId="{2D5F17EE-8864-402E-90DB-17C075359333}" srcOrd="0" destOrd="0" presId="urn:microsoft.com/office/officeart/2008/layout/VerticalCurvedList"/>
    <dgm:cxn modelId="{FAF36BD3-E4E2-4C8B-9D14-5549D8BD1965}" type="presOf" srcId="{52958518-7A6A-483D-9478-C47109F9CA9B}" destId="{DA23E3D2-B4FB-4E0A-AA95-889552E3E7E2}" srcOrd="0" destOrd="0" presId="urn:microsoft.com/office/officeart/2008/layout/VerticalCurvedList"/>
    <dgm:cxn modelId="{114B7CF0-E1B9-4463-870C-F211BF69CCFB}" type="presOf" srcId="{250F6C5F-6734-4670-A8D8-01CDBFE0D0AC}" destId="{8FA08AAF-B8C3-483F-9BAC-E9280C932CCE}" srcOrd="0" destOrd="0" presId="urn:microsoft.com/office/officeart/2008/layout/VerticalCurvedList"/>
    <dgm:cxn modelId="{1308A025-D195-4D1C-8983-A64052DC73F6}" type="presParOf" srcId="{8FA08AAF-B8C3-483F-9BAC-E9280C932CCE}" destId="{1ED254E2-BBEC-4C64-9BB2-F34CD1E28E68}" srcOrd="0" destOrd="0" presId="urn:microsoft.com/office/officeart/2008/layout/VerticalCurvedList"/>
    <dgm:cxn modelId="{F562B40C-9B5E-4EC7-8586-EA7A90090832}" type="presParOf" srcId="{1ED254E2-BBEC-4C64-9BB2-F34CD1E28E68}" destId="{7C86627E-DDE5-422A-B723-74D902BE3C7A}" srcOrd="0" destOrd="0" presId="urn:microsoft.com/office/officeart/2008/layout/VerticalCurvedList"/>
    <dgm:cxn modelId="{90308CE9-1CF9-41F5-BD6A-B4757A46B71A}" type="presParOf" srcId="{7C86627E-DDE5-422A-B723-74D902BE3C7A}" destId="{FC9BBB7B-C541-4A77-9FA1-ACE1BF2FEF7B}" srcOrd="0" destOrd="0" presId="urn:microsoft.com/office/officeart/2008/layout/VerticalCurvedList"/>
    <dgm:cxn modelId="{455DEDA8-5FDB-4661-B926-21BEA1B85CFD}" type="presParOf" srcId="{7C86627E-DDE5-422A-B723-74D902BE3C7A}" destId="{2A6284C1-D2AE-469B-920B-2A9D1D508DE9}" srcOrd="1" destOrd="0" presId="urn:microsoft.com/office/officeart/2008/layout/VerticalCurvedList"/>
    <dgm:cxn modelId="{25BCC360-6AB7-4A04-A9A0-7D1A1121AB66}" type="presParOf" srcId="{7C86627E-DDE5-422A-B723-74D902BE3C7A}" destId="{9AE8C98D-3854-4AFD-89BD-55C9C56E55C5}" srcOrd="2" destOrd="0" presId="urn:microsoft.com/office/officeart/2008/layout/VerticalCurvedList"/>
    <dgm:cxn modelId="{FC0C6FA2-DDF5-4A48-81B9-7C550DD02AB0}" type="presParOf" srcId="{7C86627E-DDE5-422A-B723-74D902BE3C7A}" destId="{D1290405-37A0-4114-B38A-A464EBFD0235}" srcOrd="3" destOrd="0" presId="urn:microsoft.com/office/officeart/2008/layout/VerticalCurvedList"/>
    <dgm:cxn modelId="{CD75C614-4D60-4EFB-B7EE-21F697BE2192}" type="presParOf" srcId="{1ED254E2-BBEC-4C64-9BB2-F34CD1E28E68}" destId="{D343F43F-BA54-44B3-982B-6395FD2D5DBE}" srcOrd="1" destOrd="0" presId="urn:microsoft.com/office/officeart/2008/layout/VerticalCurvedList"/>
    <dgm:cxn modelId="{F02BEF30-1E70-4685-80A3-F75D4E4E50A6}" type="presParOf" srcId="{1ED254E2-BBEC-4C64-9BB2-F34CD1E28E68}" destId="{3C6CC2FA-C274-4053-8F07-7BB36E60FE0E}" srcOrd="2" destOrd="0" presId="urn:microsoft.com/office/officeart/2008/layout/VerticalCurvedList"/>
    <dgm:cxn modelId="{C7B3728A-35EA-4C04-9473-4342440FFB0E}" type="presParOf" srcId="{3C6CC2FA-C274-4053-8F07-7BB36E60FE0E}" destId="{132E7913-B9CD-45BC-9E7E-71B605767C37}" srcOrd="0" destOrd="0" presId="urn:microsoft.com/office/officeart/2008/layout/VerticalCurvedList"/>
    <dgm:cxn modelId="{F0F728D8-4C4D-49CB-96D7-98C3BBD1A8EE}" type="presParOf" srcId="{1ED254E2-BBEC-4C64-9BB2-F34CD1E28E68}" destId="{679C8B42-AECA-4B3A-A497-3185F3E24CA6}" srcOrd="3" destOrd="0" presId="urn:microsoft.com/office/officeart/2008/layout/VerticalCurvedList"/>
    <dgm:cxn modelId="{260632E8-E624-4AD2-BCF5-60751C5F09B9}" type="presParOf" srcId="{1ED254E2-BBEC-4C64-9BB2-F34CD1E28E68}" destId="{D3D8BAE2-EC22-46E9-8084-D92967F28E12}" srcOrd="4" destOrd="0" presId="urn:microsoft.com/office/officeart/2008/layout/VerticalCurvedList"/>
    <dgm:cxn modelId="{3641814C-D347-4554-B932-1D7E5496A8B3}" type="presParOf" srcId="{D3D8BAE2-EC22-46E9-8084-D92967F28E12}" destId="{DC1514CB-C021-42D9-BC84-1910AA8D261E}" srcOrd="0" destOrd="0" presId="urn:microsoft.com/office/officeart/2008/layout/VerticalCurvedList"/>
    <dgm:cxn modelId="{826DED12-966E-41EC-9983-615FA7EB43A2}" type="presParOf" srcId="{1ED254E2-BBEC-4C64-9BB2-F34CD1E28E68}" destId="{2D5F17EE-8864-402E-90DB-17C075359333}" srcOrd="5" destOrd="0" presId="urn:microsoft.com/office/officeart/2008/layout/VerticalCurvedList"/>
    <dgm:cxn modelId="{3B981F2C-7BE8-4EFE-BE0F-85E3734B2F69}" type="presParOf" srcId="{1ED254E2-BBEC-4C64-9BB2-F34CD1E28E68}" destId="{4AB4605C-109E-43FC-B51D-0482BE0B088A}" srcOrd="6" destOrd="0" presId="urn:microsoft.com/office/officeart/2008/layout/VerticalCurvedList"/>
    <dgm:cxn modelId="{5434376A-5556-4BB6-912D-DB867A7665D0}" type="presParOf" srcId="{4AB4605C-109E-43FC-B51D-0482BE0B088A}" destId="{F7BB021C-97ED-4EF0-BA35-AE8FC46E582F}" srcOrd="0" destOrd="0" presId="urn:microsoft.com/office/officeart/2008/layout/VerticalCurvedList"/>
    <dgm:cxn modelId="{14A6060D-4D2B-4EF9-BF16-A395A9CCC219}" type="presParOf" srcId="{1ED254E2-BBEC-4C64-9BB2-F34CD1E28E68}" destId="{DA23E3D2-B4FB-4E0A-AA95-889552E3E7E2}" srcOrd="7" destOrd="0" presId="urn:microsoft.com/office/officeart/2008/layout/VerticalCurvedList"/>
    <dgm:cxn modelId="{5708FFA1-1CEC-47FF-953C-44549E6F647F}" type="presParOf" srcId="{1ED254E2-BBEC-4C64-9BB2-F34CD1E28E68}" destId="{A4F0D9CC-69F9-45BF-8096-190708F0D29D}" srcOrd="8" destOrd="0" presId="urn:microsoft.com/office/officeart/2008/layout/VerticalCurvedList"/>
    <dgm:cxn modelId="{EC1CD75E-65DA-4FFF-BF48-08F9ADC5F0D3}" type="presParOf" srcId="{A4F0D9CC-69F9-45BF-8096-190708F0D29D}" destId="{DF2F5369-BCA3-4EB7-B0DA-E7CBBB96885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01026-F203-495A-B5AE-557CCA045C63}"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C2E38DA5-94F0-4495-9731-5252F70E8BCD}">
      <dgm:prSet/>
      <dgm:spPr/>
      <dgm:t>
        <a:bodyPr/>
        <a:lstStyle/>
        <a:p>
          <a:r>
            <a:rPr lang="en-GB" dirty="0"/>
            <a:t>Fight</a:t>
          </a:r>
          <a:endParaRPr lang="en-US" dirty="0"/>
        </a:p>
      </dgm:t>
    </dgm:pt>
    <dgm:pt modelId="{1E53C61C-DB80-4B25-B835-5F79D5372849}" type="parTrans" cxnId="{290F4E60-7AD3-48E6-BDA4-6E1C93B14D33}">
      <dgm:prSet/>
      <dgm:spPr/>
      <dgm:t>
        <a:bodyPr/>
        <a:lstStyle/>
        <a:p>
          <a:endParaRPr lang="en-US"/>
        </a:p>
      </dgm:t>
    </dgm:pt>
    <dgm:pt modelId="{3AFFC225-F47F-4280-AEA1-B4FB1B32DDD6}" type="sibTrans" cxnId="{290F4E60-7AD3-48E6-BDA4-6E1C93B14D33}">
      <dgm:prSet/>
      <dgm:spPr/>
      <dgm:t>
        <a:bodyPr/>
        <a:lstStyle/>
        <a:p>
          <a:endParaRPr lang="en-US"/>
        </a:p>
      </dgm:t>
    </dgm:pt>
    <dgm:pt modelId="{311B8952-70B0-4FC8-B775-F26E4AFA31D4}">
      <dgm:prSet/>
      <dgm:spPr/>
      <dgm:t>
        <a:bodyPr/>
        <a:lstStyle/>
        <a:p>
          <a:r>
            <a:rPr lang="en-GB"/>
            <a:t>Flight</a:t>
          </a:r>
          <a:endParaRPr lang="en-US"/>
        </a:p>
      </dgm:t>
    </dgm:pt>
    <dgm:pt modelId="{72A22FFB-E624-4EC7-9E54-0639DF1A81EC}" type="parTrans" cxnId="{B11F3585-C268-4BAE-AA21-76081AADABB5}">
      <dgm:prSet/>
      <dgm:spPr/>
      <dgm:t>
        <a:bodyPr/>
        <a:lstStyle/>
        <a:p>
          <a:endParaRPr lang="en-US"/>
        </a:p>
      </dgm:t>
    </dgm:pt>
    <dgm:pt modelId="{B807A5C2-16C3-4DB5-9788-6452C0110E15}" type="sibTrans" cxnId="{B11F3585-C268-4BAE-AA21-76081AADABB5}">
      <dgm:prSet/>
      <dgm:spPr/>
      <dgm:t>
        <a:bodyPr/>
        <a:lstStyle/>
        <a:p>
          <a:endParaRPr lang="en-US"/>
        </a:p>
      </dgm:t>
    </dgm:pt>
    <dgm:pt modelId="{B5ED474D-A8AC-45AE-B966-79925FEFAE14}">
      <dgm:prSet/>
      <dgm:spPr/>
      <dgm:t>
        <a:bodyPr/>
        <a:lstStyle/>
        <a:p>
          <a:r>
            <a:rPr lang="en-GB"/>
            <a:t>Freeze</a:t>
          </a:r>
          <a:endParaRPr lang="en-US"/>
        </a:p>
      </dgm:t>
    </dgm:pt>
    <dgm:pt modelId="{AB9B1153-02A6-4EC8-A612-61F1E2D11662}" type="parTrans" cxnId="{3B2FE1D0-F83F-416C-85EB-899EE26E7CBB}">
      <dgm:prSet/>
      <dgm:spPr/>
      <dgm:t>
        <a:bodyPr/>
        <a:lstStyle/>
        <a:p>
          <a:endParaRPr lang="en-US"/>
        </a:p>
      </dgm:t>
    </dgm:pt>
    <dgm:pt modelId="{B6E9C448-0C05-4DA3-B472-B1624E57465B}" type="sibTrans" cxnId="{3B2FE1D0-F83F-416C-85EB-899EE26E7CBB}">
      <dgm:prSet/>
      <dgm:spPr/>
      <dgm:t>
        <a:bodyPr/>
        <a:lstStyle/>
        <a:p>
          <a:endParaRPr lang="en-US"/>
        </a:p>
      </dgm:t>
    </dgm:pt>
    <dgm:pt modelId="{0F11A038-5065-497E-9757-D82DCD39A1A5}">
      <dgm:prSet/>
      <dgm:spPr/>
      <dgm:t>
        <a:bodyPr/>
        <a:lstStyle/>
        <a:p>
          <a:r>
            <a:rPr lang="en-GB"/>
            <a:t>Fawn</a:t>
          </a:r>
          <a:endParaRPr lang="en-US"/>
        </a:p>
      </dgm:t>
    </dgm:pt>
    <dgm:pt modelId="{AEC10D52-7285-4A4F-AA14-5D1A870EA555}" type="parTrans" cxnId="{7F619B7D-7B4C-4442-80C5-E7C22D8BFF34}">
      <dgm:prSet/>
      <dgm:spPr/>
      <dgm:t>
        <a:bodyPr/>
        <a:lstStyle/>
        <a:p>
          <a:endParaRPr lang="en-US"/>
        </a:p>
      </dgm:t>
    </dgm:pt>
    <dgm:pt modelId="{6A90B652-2258-4345-BD51-75B383A6561C}" type="sibTrans" cxnId="{7F619B7D-7B4C-4442-80C5-E7C22D8BFF34}">
      <dgm:prSet/>
      <dgm:spPr/>
      <dgm:t>
        <a:bodyPr/>
        <a:lstStyle/>
        <a:p>
          <a:endParaRPr lang="en-US"/>
        </a:p>
      </dgm:t>
    </dgm:pt>
    <dgm:pt modelId="{E1892A58-6685-4DB2-B9EC-760CBF572C39}">
      <dgm:prSet/>
      <dgm:spPr/>
      <dgm:t>
        <a:bodyPr/>
        <a:lstStyle/>
        <a:p>
          <a:r>
            <a:rPr lang="en-GB"/>
            <a:t>Flop</a:t>
          </a:r>
          <a:endParaRPr lang="en-US"/>
        </a:p>
      </dgm:t>
    </dgm:pt>
    <dgm:pt modelId="{76A5101F-6B82-432D-9A3C-261A59CACF7F}" type="parTrans" cxnId="{9F515C25-2970-4617-A6C6-AFF0EE1527FF}">
      <dgm:prSet/>
      <dgm:spPr/>
      <dgm:t>
        <a:bodyPr/>
        <a:lstStyle/>
        <a:p>
          <a:endParaRPr lang="en-US"/>
        </a:p>
      </dgm:t>
    </dgm:pt>
    <dgm:pt modelId="{4E741F10-5CC8-4561-BDDD-7D50671AA8E8}" type="sibTrans" cxnId="{9F515C25-2970-4617-A6C6-AFF0EE1527FF}">
      <dgm:prSet/>
      <dgm:spPr/>
      <dgm:t>
        <a:bodyPr/>
        <a:lstStyle/>
        <a:p>
          <a:endParaRPr lang="en-US"/>
        </a:p>
      </dgm:t>
    </dgm:pt>
    <dgm:pt modelId="{666C0826-D04D-40F0-94BF-AC261816A775}" type="pres">
      <dgm:prSet presAssocID="{81E01026-F203-495A-B5AE-557CCA045C63}" presName="diagram" presStyleCnt="0">
        <dgm:presLayoutVars>
          <dgm:dir/>
          <dgm:resizeHandles val="exact"/>
        </dgm:presLayoutVars>
      </dgm:prSet>
      <dgm:spPr/>
    </dgm:pt>
    <dgm:pt modelId="{6D3775E7-E070-490E-AF01-C3C2EEFB9B76}" type="pres">
      <dgm:prSet presAssocID="{C2E38DA5-94F0-4495-9731-5252F70E8BCD}" presName="node" presStyleLbl="node1" presStyleIdx="0" presStyleCnt="5">
        <dgm:presLayoutVars>
          <dgm:bulletEnabled val="1"/>
        </dgm:presLayoutVars>
      </dgm:prSet>
      <dgm:spPr/>
    </dgm:pt>
    <dgm:pt modelId="{8A268398-4AD9-4059-8AD8-57CA0AE82139}" type="pres">
      <dgm:prSet presAssocID="{3AFFC225-F47F-4280-AEA1-B4FB1B32DDD6}" presName="sibTrans" presStyleCnt="0"/>
      <dgm:spPr/>
    </dgm:pt>
    <dgm:pt modelId="{0508316D-CA5B-4FC7-9376-74F57D3E519F}" type="pres">
      <dgm:prSet presAssocID="{311B8952-70B0-4FC8-B775-F26E4AFA31D4}" presName="node" presStyleLbl="node1" presStyleIdx="1" presStyleCnt="5">
        <dgm:presLayoutVars>
          <dgm:bulletEnabled val="1"/>
        </dgm:presLayoutVars>
      </dgm:prSet>
      <dgm:spPr/>
    </dgm:pt>
    <dgm:pt modelId="{13848B6C-7894-490C-9501-C64FBB6F52ED}" type="pres">
      <dgm:prSet presAssocID="{B807A5C2-16C3-4DB5-9788-6452C0110E15}" presName="sibTrans" presStyleCnt="0"/>
      <dgm:spPr/>
    </dgm:pt>
    <dgm:pt modelId="{2853D6A6-1225-446B-B88A-C374448921B7}" type="pres">
      <dgm:prSet presAssocID="{B5ED474D-A8AC-45AE-B966-79925FEFAE14}" presName="node" presStyleLbl="node1" presStyleIdx="2" presStyleCnt="5">
        <dgm:presLayoutVars>
          <dgm:bulletEnabled val="1"/>
        </dgm:presLayoutVars>
      </dgm:prSet>
      <dgm:spPr/>
    </dgm:pt>
    <dgm:pt modelId="{08EC89F7-866D-41E6-838D-D761E38F660F}" type="pres">
      <dgm:prSet presAssocID="{B6E9C448-0C05-4DA3-B472-B1624E57465B}" presName="sibTrans" presStyleCnt="0"/>
      <dgm:spPr/>
    </dgm:pt>
    <dgm:pt modelId="{420AC2BA-20F6-4992-B664-7239403F13BC}" type="pres">
      <dgm:prSet presAssocID="{0F11A038-5065-497E-9757-D82DCD39A1A5}" presName="node" presStyleLbl="node1" presStyleIdx="3" presStyleCnt="5">
        <dgm:presLayoutVars>
          <dgm:bulletEnabled val="1"/>
        </dgm:presLayoutVars>
      </dgm:prSet>
      <dgm:spPr/>
    </dgm:pt>
    <dgm:pt modelId="{D9DAFD3D-966E-4F8A-B3C0-BCAD159378BB}" type="pres">
      <dgm:prSet presAssocID="{6A90B652-2258-4345-BD51-75B383A6561C}" presName="sibTrans" presStyleCnt="0"/>
      <dgm:spPr/>
    </dgm:pt>
    <dgm:pt modelId="{A81BD6AB-AB52-4C0D-A1A3-6D932E97BD17}" type="pres">
      <dgm:prSet presAssocID="{E1892A58-6685-4DB2-B9EC-760CBF572C39}" presName="node" presStyleLbl="node1" presStyleIdx="4" presStyleCnt="5">
        <dgm:presLayoutVars>
          <dgm:bulletEnabled val="1"/>
        </dgm:presLayoutVars>
      </dgm:prSet>
      <dgm:spPr/>
    </dgm:pt>
  </dgm:ptLst>
  <dgm:cxnLst>
    <dgm:cxn modelId="{9F515C25-2970-4617-A6C6-AFF0EE1527FF}" srcId="{81E01026-F203-495A-B5AE-557CCA045C63}" destId="{E1892A58-6685-4DB2-B9EC-760CBF572C39}" srcOrd="4" destOrd="0" parTransId="{76A5101F-6B82-432D-9A3C-261A59CACF7F}" sibTransId="{4E741F10-5CC8-4561-BDDD-7D50671AA8E8}"/>
    <dgm:cxn modelId="{51E4762A-B0BA-4D58-8553-4AA2E5588BC0}" type="presOf" srcId="{81E01026-F203-495A-B5AE-557CCA045C63}" destId="{666C0826-D04D-40F0-94BF-AC261816A775}" srcOrd="0" destOrd="0" presId="urn:microsoft.com/office/officeart/2005/8/layout/default"/>
    <dgm:cxn modelId="{8506912C-A586-4B95-9E28-5C0C00D12C11}" type="presOf" srcId="{C2E38DA5-94F0-4495-9731-5252F70E8BCD}" destId="{6D3775E7-E070-490E-AF01-C3C2EEFB9B76}" srcOrd="0" destOrd="0" presId="urn:microsoft.com/office/officeart/2005/8/layout/default"/>
    <dgm:cxn modelId="{5C25195F-1F4F-4849-9F6A-CE1494FF2616}" type="presOf" srcId="{311B8952-70B0-4FC8-B775-F26E4AFA31D4}" destId="{0508316D-CA5B-4FC7-9376-74F57D3E519F}" srcOrd="0" destOrd="0" presId="urn:microsoft.com/office/officeart/2005/8/layout/default"/>
    <dgm:cxn modelId="{290F4E60-7AD3-48E6-BDA4-6E1C93B14D33}" srcId="{81E01026-F203-495A-B5AE-557CCA045C63}" destId="{C2E38DA5-94F0-4495-9731-5252F70E8BCD}" srcOrd="0" destOrd="0" parTransId="{1E53C61C-DB80-4B25-B835-5F79D5372849}" sibTransId="{3AFFC225-F47F-4280-AEA1-B4FB1B32DDD6}"/>
    <dgm:cxn modelId="{95596E6C-8C18-4B51-8C99-A9D1A536EEC1}" type="presOf" srcId="{E1892A58-6685-4DB2-B9EC-760CBF572C39}" destId="{A81BD6AB-AB52-4C0D-A1A3-6D932E97BD17}" srcOrd="0" destOrd="0" presId="urn:microsoft.com/office/officeart/2005/8/layout/default"/>
    <dgm:cxn modelId="{7F619B7D-7B4C-4442-80C5-E7C22D8BFF34}" srcId="{81E01026-F203-495A-B5AE-557CCA045C63}" destId="{0F11A038-5065-497E-9757-D82DCD39A1A5}" srcOrd="3" destOrd="0" parTransId="{AEC10D52-7285-4A4F-AA14-5D1A870EA555}" sibTransId="{6A90B652-2258-4345-BD51-75B383A6561C}"/>
    <dgm:cxn modelId="{B11F3585-C268-4BAE-AA21-76081AADABB5}" srcId="{81E01026-F203-495A-B5AE-557CCA045C63}" destId="{311B8952-70B0-4FC8-B775-F26E4AFA31D4}" srcOrd="1" destOrd="0" parTransId="{72A22FFB-E624-4EC7-9E54-0639DF1A81EC}" sibTransId="{B807A5C2-16C3-4DB5-9788-6452C0110E15}"/>
    <dgm:cxn modelId="{9C618FB2-ACDA-4D02-BCAD-922BC8BFD130}" type="presOf" srcId="{B5ED474D-A8AC-45AE-B966-79925FEFAE14}" destId="{2853D6A6-1225-446B-B88A-C374448921B7}" srcOrd="0" destOrd="0" presId="urn:microsoft.com/office/officeart/2005/8/layout/default"/>
    <dgm:cxn modelId="{3B2FE1D0-F83F-416C-85EB-899EE26E7CBB}" srcId="{81E01026-F203-495A-B5AE-557CCA045C63}" destId="{B5ED474D-A8AC-45AE-B966-79925FEFAE14}" srcOrd="2" destOrd="0" parTransId="{AB9B1153-02A6-4EC8-A612-61F1E2D11662}" sibTransId="{B6E9C448-0C05-4DA3-B472-B1624E57465B}"/>
    <dgm:cxn modelId="{66ACAAEB-4E25-4C69-B77D-A55D691A2032}" type="presOf" srcId="{0F11A038-5065-497E-9757-D82DCD39A1A5}" destId="{420AC2BA-20F6-4992-B664-7239403F13BC}" srcOrd="0" destOrd="0" presId="urn:microsoft.com/office/officeart/2005/8/layout/default"/>
    <dgm:cxn modelId="{6B0CC6B9-5990-4890-A2CC-46C7DBBA427B}" type="presParOf" srcId="{666C0826-D04D-40F0-94BF-AC261816A775}" destId="{6D3775E7-E070-490E-AF01-C3C2EEFB9B76}" srcOrd="0" destOrd="0" presId="urn:microsoft.com/office/officeart/2005/8/layout/default"/>
    <dgm:cxn modelId="{5D7EA7D5-DD00-428B-AAA1-70E0EAFA42A7}" type="presParOf" srcId="{666C0826-D04D-40F0-94BF-AC261816A775}" destId="{8A268398-4AD9-4059-8AD8-57CA0AE82139}" srcOrd="1" destOrd="0" presId="urn:microsoft.com/office/officeart/2005/8/layout/default"/>
    <dgm:cxn modelId="{BBC53D92-A013-425F-A997-5FE10FD7627A}" type="presParOf" srcId="{666C0826-D04D-40F0-94BF-AC261816A775}" destId="{0508316D-CA5B-4FC7-9376-74F57D3E519F}" srcOrd="2" destOrd="0" presId="urn:microsoft.com/office/officeart/2005/8/layout/default"/>
    <dgm:cxn modelId="{1F0946AD-0B34-4952-898E-B5AC8365D870}" type="presParOf" srcId="{666C0826-D04D-40F0-94BF-AC261816A775}" destId="{13848B6C-7894-490C-9501-C64FBB6F52ED}" srcOrd="3" destOrd="0" presId="urn:microsoft.com/office/officeart/2005/8/layout/default"/>
    <dgm:cxn modelId="{88C5089C-88E7-4E50-B5F7-9CD1CD3FC3EB}" type="presParOf" srcId="{666C0826-D04D-40F0-94BF-AC261816A775}" destId="{2853D6A6-1225-446B-B88A-C374448921B7}" srcOrd="4" destOrd="0" presId="urn:microsoft.com/office/officeart/2005/8/layout/default"/>
    <dgm:cxn modelId="{964DF3BC-2716-4DAE-A71A-B8A25EFA0C4A}" type="presParOf" srcId="{666C0826-D04D-40F0-94BF-AC261816A775}" destId="{08EC89F7-866D-41E6-838D-D761E38F660F}" srcOrd="5" destOrd="0" presId="urn:microsoft.com/office/officeart/2005/8/layout/default"/>
    <dgm:cxn modelId="{A3BC3A75-754D-498D-855A-CC8F3784989B}" type="presParOf" srcId="{666C0826-D04D-40F0-94BF-AC261816A775}" destId="{420AC2BA-20F6-4992-B664-7239403F13BC}" srcOrd="6" destOrd="0" presId="urn:microsoft.com/office/officeart/2005/8/layout/default"/>
    <dgm:cxn modelId="{09424AD9-A9A2-46E6-A34A-94BC6DC46794}" type="presParOf" srcId="{666C0826-D04D-40F0-94BF-AC261816A775}" destId="{D9DAFD3D-966E-4F8A-B3C0-BCAD159378BB}" srcOrd="7" destOrd="0" presId="urn:microsoft.com/office/officeart/2005/8/layout/default"/>
    <dgm:cxn modelId="{FDED73E2-7655-4755-BC42-110A1EA6E2B8}" type="presParOf" srcId="{666C0826-D04D-40F0-94BF-AC261816A775}" destId="{A81BD6AB-AB52-4C0D-A1A3-6D932E97BD1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27995E-0F9F-457A-BFE5-45BB5D1E2C6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GB"/>
        </a:p>
      </dgm:t>
    </dgm:pt>
    <dgm:pt modelId="{AF9C44C4-BA75-44CF-A896-22F9DF2D9A81}">
      <dgm:prSet custT="1"/>
      <dgm:spPr/>
      <dgm:t>
        <a:bodyPr/>
        <a:lstStyle/>
        <a:p>
          <a:r>
            <a:rPr lang="en-GB" sz="1400" dirty="0"/>
            <a:t>Most children are unaware of the link between the impacts and the abuse they have experienced</a:t>
          </a:r>
        </a:p>
      </dgm:t>
    </dgm:pt>
    <dgm:pt modelId="{562B0709-0B0E-4C68-A4BA-209F61420370}" type="parTrans" cxnId="{A128817F-2B8F-4AD1-8723-365BF3552886}">
      <dgm:prSet/>
      <dgm:spPr/>
      <dgm:t>
        <a:bodyPr/>
        <a:lstStyle/>
        <a:p>
          <a:endParaRPr lang="en-GB" sz="1400"/>
        </a:p>
      </dgm:t>
    </dgm:pt>
    <dgm:pt modelId="{2698CA36-0F2D-418A-A504-ACF154C5CA25}" type="sibTrans" cxnId="{A128817F-2B8F-4AD1-8723-365BF3552886}">
      <dgm:prSet custT="1"/>
      <dgm:spPr/>
      <dgm:t>
        <a:bodyPr/>
        <a:lstStyle/>
        <a:p>
          <a:endParaRPr lang="en-GB" sz="1400"/>
        </a:p>
      </dgm:t>
    </dgm:pt>
    <dgm:pt modelId="{5E10B3F1-A2DA-46E7-9996-3726AE61E4EB}">
      <dgm:prSet custT="1"/>
      <dgm:spPr/>
      <dgm:t>
        <a:bodyPr/>
        <a:lstStyle/>
        <a:p>
          <a:r>
            <a:rPr lang="en-GB" sz="1400" dirty="0"/>
            <a:t>Instead, the impacts are often viewed, by the child, as further proof and punishment for their inherent ‘badness’</a:t>
          </a:r>
        </a:p>
      </dgm:t>
    </dgm:pt>
    <dgm:pt modelId="{38D6924F-D610-4AB1-B055-C5519F441702}" type="parTrans" cxnId="{D10F1C56-6AFF-43C9-ACDA-3CAB8E89F9AF}">
      <dgm:prSet/>
      <dgm:spPr/>
      <dgm:t>
        <a:bodyPr/>
        <a:lstStyle/>
        <a:p>
          <a:endParaRPr lang="en-GB" sz="1400"/>
        </a:p>
      </dgm:t>
    </dgm:pt>
    <dgm:pt modelId="{406EBDC7-7623-490A-9B8A-4B700E37C8E7}" type="sibTrans" cxnId="{D10F1C56-6AFF-43C9-ACDA-3CAB8E89F9AF}">
      <dgm:prSet custT="1"/>
      <dgm:spPr/>
      <dgm:t>
        <a:bodyPr/>
        <a:lstStyle/>
        <a:p>
          <a:endParaRPr lang="en-GB" sz="1400"/>
        </a:p>
      </dgm:t>
    </dgm:pt>
    <dgm:pt modelId="{35A7F0DA-667C-4D79-B1E2-773E95876B6E}">
      <dgm:prSet custT="1"/>
      <dgm:spPr/>
      <dgm:t>
        <a:bodyPr/>
        <a:lstStyle/>
        <a:p>
          <a:r>
            <a:rPr lang="en-GB" sz="1400"/>
            <a:t>Children often fear they are going mad, that something is damaged in them or permanently wrong with them</a:t>
          </a:r>
        </a:p>
      </dgm:t>
    </dgm:pt>
    <dgm:pt modelId="{11E9E101-1BD3-4D6E-BBC2-CD69CB46A5E4}" type="parTrans" cxnId="{6664205E-D095-4064-A634-B26DA6BDA724}">
      <dgm:prSet/>
      <dgm:spPr/>
      <dgm:t>
        <a:bodyPr/>
        <a:lstStyle/>
        <a:p>
          <a:endParaRPr lang="en-GB" sz="1400"/>
        </a:p>
      </dgm:t>
    </dgm:pt>
    <dgm:pt modelId="{14B13C46-DBF5-4039-BA19-AAB0737F8ED3}" type="sibTrans" cxnId="{6664205E-D095-4064-A634-B26DA6BDA724}">
      <dgm:prSet custT="1"/>
      <dgm:spPr/>
      <dgm:t>
        <a:bodyPr/>
        <a:lstStyle/>
        <a:p>
          <a:endParaRPr lang="en-GB" sz="1400"/>
        </a:p>
      </dgm:t>
    </dgm:pt>
    <dgm:pt modelId="{2AB819F2-E97F-4547-B4A8-959335438A2F}">
      <dgm:prSet custT="1"/>
      <dgm:spPr/>
      <dgm:t>
        <a:bodyPr/>
        <a:lstStyle/>
        <a:p>
          <a:r>
            <a:rPr lang="en-GB" sz="1400" dirty="0"/>
            <a:t>Letting them know what they are going through is a normal reaction to abuse can be very reassuring</a:t>
          </a:r>
        </a:p>
      </dgm:t>
    </dgm:pt>
    <dgm:pt modelId="{4C01DBDB-AF2E-4976-AD48-81671ACC9613}" type="parTrans" cxnId="{1EC0B087-1258-4670-A7D8-0DC2A6E19F9D}">
      <dgm:prSet/>
      <dgm:spPr/>
      <dgm:t>
        <a:bodyPr/>
        <a:lstStyle/>
        <a:p>
          <a:endParaRPr lang="en-GB" sz="1400"/>
        </a:p>
      </dgm:t>
    </dgm:pt>
    <dgm:pt modelId="{940AC31A-118C-412D-8199-1C4A07AB7603}" type="sibTrans" cxnId="{1EC0B087-1258-4670-A7D8-0DC2A6E19F9D}">
      <dgm:prSet custT="1"/>
      <dgm:spPr/>
      <dgm:t>
        <a:bodyPr/>
        <a:lstStyle/>
        <a:p>
          <a:endParaRPr lang="en-GB" sz="1400"/>
        </a:p>
      </dgm:t>
    </dgm:pt>
    <dgm:pt modelId="{D94FFB2A-61B9-4E2D-A82F-92D337C171BB}">
      <dgm:prSet custT="1"/>
      <dgm:spPr/>
      <dgm:t>
        <a:bodyPr/>
        <a:lstStyle/>
        <a:p>
          <a:r>
            <a:rPr lang="en-GB" sz="1400" dirty="0"/>
            <a:t>Let the child know that the impacts and painful feelings are usual response and their abuse does not have to define them</a:t>
          </a:r>
        </a:p>
      </dgm:t>
    </dgm:pt>
    <dgm:pt modelId="{2983CB33-DD3B-4897-8436-EC0A56C9AC20}" type="parTrans" cxnId="{2D7B2A1A-68EA-4A8A-A248-D21F91AA6D01}">
      <dgm:prSet/>
      <dgm:spPr/>
      <dgm:t>
        <a:bodyPr/>
        <a:lstStyle/>
        <a:p>
          <a:endParaRPr lang="en-GB" sz="1400"/>
        </a:p>
      </dgm:t>
    </dgm:pt>
    <dgm:pt modelId="{C89F4696-44B9-4084-BB73-4DF8DCFC5C4E}" type="sibTrans" cxnId="{2D7B2A1A-68EA-4A8A-A248-D21F91AA6D01}">
      <dgm:prSet/>
      <dgm:spPr/>
      <dgm:t>
        <a:bodyPr/>
        <a:lstStyle/>
        <a:p>
          <a:endParaRPr lang="en-GB" sz="1400"/>
        </a:p>
      </dgm:t>
    </dgm:pt>
    <dgm:pt modelId="{B6AECC1F-3E08-49C1-AD74-AD0037386DB3}" type="pres">
      <dgm:prSet presAssocID="{F227995E-0F9F-457A-BFE5-45BB5D1E2C6F}" presName="outerComposite" presStyleCnt="0">
        <dgm:presLayoutVars>
          <dgm:chMax val="5"/>
          <dgm:dir/>
          <dgm:resizeHandles val="exact"/>
        </dgm:presLayoutVars>
      </dgm:prSet>
      <dgm:spPr/>
    </dgm:pt>
    <dgm:pt modelId="{B8F20689-8966-4407-A93D-D8E07DAEC364}" type="pres">
      <dgm:prSet presAssocID="{F227995E-0F9F-457A-BFE5-45BB5D1E2C6F}" presName="dummyMaxCanvas" presStyleCnt="0">
        <dgm:presLayoutVars/>
      </dgm:prSet>
      <dgm:spPr/>
    </dgm:pt>
    <dgm:pt modelId="{2468B63E-1E1A-40C7-91B2-06C1154EB330}" type="pres">
      <dgm:prSet presAssocID="{F227995E-0F9F-457A-BFE5-45BB5D1E2C6F}" presName="FiveNodes_1" presStyleLbl="node1" presStyleIdx="0" presStyleCnt="5">
        <dgm:presLayoutVars>
          <dgm:bulletEnabled val="1"/>
        </dgm:presLayoutVars>
      </dgm:prSet>
      <dgm:spPr/>
    </dgm:pt>
    <dgm:pt modelId="{71D695DD-6213-4F0F-90AC-04C29E8AF947}" type="pres">
      <dgm:prSet presAssocID="{F227995E-0F9F-457A-BFE5-45BB5D1E2C6F}" presName="FiveNodes_2" presStyleLbl="node1" presStyleIdx="1" presStyleCnt="5">
        <dgm:presLayoutVars>
          <dgm:bulletEnabled val="1"/>
        </dgm:presLayoutVars>
      </dgm:prSet>
      <dgm:spPr/>
    </dgm:pt>
    <dgm:pt modelId="{BD00F385-36A7-4FF0-A54F-978B5DC41203}" type="pres">
      <dgm:prSet presAssocID="{F227995E-0F9F-457A-BFE5-45BB5D1E2C6F}" presName="FiveNodes_3" presStyleLbl="node1" presStyleIdx="2" presStyleCnt="5" custLinFactNeighborX="876" custLinFactNeighborY="4792">
        <dgm:presLayoutVars>
          <dgm:bulletEnabled val="1"/>
        </dgm:presLayoutVars>
      </dgm:prSet>
      <dgm:spPr/>
    </dgm:pt>
    <dgm:pt modelId="{BCA6FA64-FF87-4BF6-9971-755BBDFA5594}" type="pres">
      <dgm:prSet presAssocID="{F227995E-0F9F-457A-BFE5-45BB5D1E2C6F}" presName="FiveNodes_4" presStyleLbl="node1" presStyleIdx="3" presStyleCnt="5">
        <dgm:presLayoutVars>
          <dgm:bulletEnabled val="1"/>
        </dgm:presLayoutVars>
      </dgm:prSet>
      <dgm:spPr/>
    </dgm:pt>
    <dgm:pt modelId="{A0D65DC4-1833-43E1-8F91-6A600660B023}" type="pres">
      <dgm:prSet presAssocID="{F227995E-0F9F-457A-BFE5-45BB5D1E2C6F}" presName="FiveNodes_5" presStyleLbl="node1" presStyleIdx="4" presStyleCnt="5">
        <dgm:presLayoutVars>
          <dgm:bulletEnabled val="1"/>
        </dgm:presLayoutVars>
      </dgm:prSet>
      <dgm:spPr/>
    </dgm:pt>
    <dgm:pt modelId="{8C1575E1-7D61-4641-950E-B29821098E55}" type="pres">
      <dgm:prSet presAssocID="{F227995E-0F9F-457A-BFE5-45BB5D1E2C6F}" presName="FiveConn_1-2" presStyleLbl="fgAccFollowNode1" presStyleIdx="0" presStyleCnt="4">
        <dgm:presLayoutVars>
          <dgm:bulletEnabled val="1"/>
        </dgm:presLayoutVars>
      </dgm:prSet>
      <dgm:spPr/>
    </dgm:pt>
    <dgm:pt modelId="{E1091708-DE18-4D3B-A47C-A72A021EA06B}" type="pres">
      <dgm:prSet presAssocID="{F227995E-0F9F-457A-BFE5-45BB5D1E2C6F}" presName="FiveConn_2-3" presStyleLbl="fgAccFollowNode1" presStyleIdx="1" presStyleCnt="4">
        <dgm:presLayoutVars>
          <dgm:bulletEnabled val="1"/>
        </dgm:presLayoutVars>
      </dgm:prSet>
      <dgm:spPr/>
    </dgm:pt>
    <dgm:pt modelId="{93147079-0074-4817-9DF6-443DCA675756}" type="pres">
      <dgm:prSet presAssocID="{F227995E-0F9F-457A-BFE5-45BB5D1E2C6F}" presName="FiveConn_3-4" presStyleLbl="fgAccFollowNode1" presStyleIdx="2" presStyleCnt="4">
        <dgm:presLayoutVars>
          <dgm:bulletEnabled val="1"/>
        </dgm:presLayoutVars>
      </dgm:prSet>
      <dgm:spPr/>
    </dgm:pt>
    <dgm:pt modelId="{998F04A1-FBCF-4CEC-8C5F-A280A8FBD93B}" type="pres">
      <dgm:prSet presAssocID="{F227995E-0F9F-457A-BFE5-45BB5D1E2C6F}" presName="FiveConn_4-5" presStyleLbl="fgAccFollowNode1" presStyleIdx="3" presStyleCnt="4">
        <dgm:presLayoutVars>
          <dgm:bulletEnabled val="1"/>
        </dgm:presLayoutVars>
      </dgm:prSet>
      <dgm:spPr/>
    </dgm:pt>
    <dgm:pt modelId="{B2AEB08B-9C11-4434-9DEC-B65AF7C2FF9B}" type="pres">
      <dgm:prSet presAssocID="{F227995E-0F9F-457A-BFE5-45BB5D1E2C6F}" presName="FiveNodes_1_text" presStyleLbl="node1" presStyleIdx="4" presStyleCnt="5">
        <dgm:presLayoutVars>
          <dgm:bulletEnabled val="1"/>
        </dgm:presLayoutVars>
      </dgm:prSet>
      <dgm:spPr/>
    </dgm:pt>
    <dgm:pt modelId="{3A67195E-F405-4288-A172-81F89C2FA660}" type="pres">
      <dgm:prSet presAssocID="{F227995E-0F9F-457A-BFE5-45BB5D1E2C6F}" presName="FiveNodes_2_text" presStyleLbl="node1" presStyleIdx="4" presStyleCnt="5">
        <dgm:presLayoutVars>
          <dgm:bulletEnabled val="1"/>
        </dgm:presLayoutVars>
      </dgm:prSet>
      <dgm:spPr/>
    </dgm:pt>
    <dgm:pt modelId="{A14496EC-22A7-43BC-B417-E6191FC1B941}" type="pres">
      <dgm:prSet presAssocID="{F227995E-0F9F-457A-BFE5-45BB5D1E2C6F}" presName="FiveNodes_3_text" presStyleLbl="node1" presStyleIdx="4" presStyleCnt="5">
        <dgm:presLayoutVars>
          <dgm:bulletEnabled val="1"/>
        </dgm:presLayoutVars>
      </dgm:prSet>
      <dgm:spPr/>
    </dgm:pt>
    <dgm:pt modelId="{1A5A0CAB-5E9F-4CBE-9062-374A8624F810}" type="pres">
      <dgm:prSet presAssocID="{F227995E-0F9F-457A-BFE5-45BB5D1E2C6F}" presName="FiveNodes_4_text" presStyleLbl="node1" presStyleIdx="4" presStyleCnt="5">
        <dgm:presLayoutVars>
          <dgm:bulletEnabled val="1"/>
        </dgm:presLayoutVars>
      </dgm:prSet>
      <dgm:spPr/>
    </dgm:pt>
    <dgm:pt modelId="{46EFBF4B-1279-4EA3-9ECF-902024631A81}" type="pres">
      <dgm:prSet presAssocID="{F227995E-0F9F-457A-BFE5-45BB5D1E2C6F}" presName="FiveNodes_5_text" presStyleLbl="node1" presStyleIdx="4" presStyleCnt="5">
        <dgm:presLayoutVars>
          <dgm:bulletEnabled val="1"/>
        </dgm:presLayoutVars>
      </dgm:prSet>
      <dgm:spPr/>
    </dgm:pt>
  </dgm:ptLst>
  <dgm:cxnLst>
    <dgm:cxn modelId="{2D7B2A1A-68EA-4A8A-A248-D21F91AA6D01}" srcId="{F227995E-0F9F-457A-BFE5-45BB5D1E2C6F}" destId="{D94FFB2A-61B9-4E2D-A82F-92D337C171BB}" srcOrd="4" destOrd="0" parTransId="{2983CB33-DD3B-4897-8436-EC0A56C9AC20}" sibTransId="{C89F4696-44B9-4084-BB73-4DF8DCFC5C4E}"/>
    <dgm:cxn modelId="{69B46D2A-4CB7-4917-8904-F0BFA7096639}" type="presOf" srcId="{2AB819F2-E97F-4547-B4A8-959335438A2F}" destId="{BCA6FA64-FF87-4BF6-9971-755BBDFA5594}" srcOrd="0" destOrd="0" presId="urn:microsoft.com/office/officeart/2005/8/layout/vProcess5"/>
    <dgm:cxn modelId="{02E17238-278A-4EF0-BDD0-88C15EF3F474}" type="presOf" srcId="{AF9C44C4-BA75-44CF-A896-22F9DF2D9A81}" destId="{B2AEB08B-9C11-4434-9DEC-B65AF7C2FF9B}" srcOrd="1" destOrd="0" presId="urn:microsoft.com/office/officeart/2005/8/layout/vProcess5"/>
    <dgm:cxn modelId="{6664205E-D095-4064-A634-B26DA6BDA724}" srcId="{F227995E-0F9F-457A-BFE5-45BB5D1E2C6F}" destId="{35A7F0DA-667C-4D79-B1E2-773E95876B6E}" srcOrd="2" destOrd="0" parTransId="{11E9E101-1BD3-4D6E-BBC2-CD69CB46A5E4}" sibTransId="{14B13C46-DBF5-4039-BA19-AAB0737F8ED3}"/>
    <dgm:cxn modelId="{6D9D3344-EC95-45FE-A744-8F382C051CE8}" type="presOf" srcId="{2698CA36-0F2D-418A-A504-ACF154C5CA25}" destId="{8C1575E1-7D61-4641-950E-B29821098E55}" srcOrd="0" destOrd="0" presId="urn:microsoft.com/office/officeart/2005/8/layout/vProcess5"/>
    <dgm:cxn modelId="{D1007072-C913-41AE-B360-F4986B7510E9}" type="presOf" srcId="{406EBDC7-7623-490A-9B8A-4B700E37C8E7}" destId="{E1091708-DE18-4D3B-A47C-A72A021EA06B}" srcOrd="0" destOrd="0" presId="urn:microsoft.com/office/officeart/2005/8/layout/vProcess5"/>
    <dgm:cxn modelId="{D10F1C56-6AFF-43C9-ACDA-3CAB8E89F9AF}" srcId="{F227995E-0F9F-457A-BFE5-45BB5D1E2C6F}" destId="{5E10B3F1-A2DA-46E7-9996-3726AE61E4EB}" srcOrd="1" destOrd="0" parTransId="{38D6924F-D610-4AB1-B055-C5519F441702}" sibTransId="{406EBDC7-7623-490A-9B8A-4B700E37C8E7}"/>
    <dgm:cxn modelId="{1CF87176-3559-4620-A533-C294F8F709F8}" type="presOf" srcId="{35A7F0DA-667C-4D79-B1E2-773E95876B6E}" destId="{BD00F385-36A7-4FF0-A54F-978B5DC41203}" srcOrd="0" destOrd="0" presId="urn:microsoft.com/office/officeart/2005/8/layout/vProcess5"/>
    <dgm:cxn modelId="{A128817F-2B8F-4AD1-8723-365BF3552886}" srcId="{F227995E-0F9F-457A-BFE5-45BB5D1E2C6F}" destId="{AF9C44C4-BA75-44CF-A896-22F9DF2D9A81}" srcOrd="0" destOrd="0" parTransId="{562B0709-0B0E-4C68-A4BA-209F61420370}" sibTransId="{2698CA36-0F2D-418A-A504-ACF154C5CA25}"/>
    <dgm:cxn modelId="{1EC0B087-1258-4670-A7D8-0DC2A6E19F9D}" srcId="{F227995E-0F9F-457A-BFE5-45BB5D1E2C6F}" destId="{2AB819F2-E97F-4547-B4A8-959335438A2F}" srcOrd="3" destOrd="0" parTransId="{4C01DBDB-AF2E-4976-AD48-81671ACC9613}" sibTransId="{940AC31A-118C-412D-8199-1C4A07AB7603}"/>
    <dgm:cxn modelId="{EE1A7E98-F7A2-4F32-89B2-D7F1DE347968}" type="presOf" srcId="{940AC31A-118C-412D-8199-1C4A07AB7603}" destId="{998F04A1-FBCF-4CEC-8C5F-A280A8FBD93B}" srcOrd="0" destOrd="0" presId="urn:microsoft.com/office/officeart/2005/8/layout/vProcess5"/>
    <dgm:cxn modelId="{F091D0A8-60BA-45C4-9C04-10475893A890}" type="presOf" srcId="{D94FFB2A-61B9-4E2D-A82F-92D337C171BB}" destId="{A0D65DC4-1833-43E1-8F91-6A600660B023}" srcOrd="0" destOrd="0" presId="urn:microsoft.com/office/officeart/2005/8/layout/vProcess5"/>
    <dgm:cxn modelId="{ED0BCEAF-977B-4418-B189-ED1036E216A6}" type="presOf" srcId="{5E10B3F1-A2DA-46E7-9996-3726AE61E4EB}" destId="{71D695DD-6213-4F0F-90AC-04C29E8AF947}" srcOrd="0" destOrd="0" presId="urn:microsoft.com/office/officeart/2005/8/layout/vProcess5"/>
    <dgm:cxn modelId="{471C93B1-2443-433A-B1CF-B9979E2E82DB}" type="presOf" srcId="{5E10B3F1-A2DA-46E7-9996-3726AE61E4EB}" destId="{3A67195E-F405-4288-A172-81F89C2FA660}" srcOrd="1" destOrd="0" presId="urn:microsoft.com/office/officeart/2005/8/layout/vProcess5"/>
    <dgm:cxn modelId="{BD2410B8-3DD9-4B3A-A404-3CF9AD7C416F}" type="presOf" srcId="{F227995E-0F9F-457A-BFE5-45BB5D1E2C6F}" destId="{B6AECC1F-3E08-49C1-AD74-AD0037386DB3}" srcOrd="0" destOrd="0" presId="urn:microsoft.com/office/officeart/2005/8/layout/vProcess5"/>
    <dgm:cxn modelId="{DAF6ABCF-679B-4871-9C58-CDFDBE155F2E}" type="presOf" srcId="{14B13C46-DBF5-4039-BA19-AAB0737F8ED3}" destId="{93147079-0074-4817-9DF6-443DCA675756}" srcOrd="0" destOrd="0" presId="urn:microsoft.com/office/officeart/2005/8/layout/vProcess5"/>
    <dgm:cxn modelId="{2BE085E0-CED9-40B1-8D3E-4B539BA01DB0}" type="presOf" srcId="{AF9C44C4-BA75-44CF-A896-22F9DF2D9A81}" destId="{2468B63E-1E1A-40C7-91B2-06C1154EB330}" srcOrd="0" destOrd="0" presId="urn:microsoft.com/office/officeart/2005/8/layout/vProcess5"/>
    <dgm:cxn modelId="{06FF1BE8-B6AA-4B6E-9D2D-C070470C5208}" type="presOf" srcId="{35A7F0DA-667C-4D79-B1E2-773E95876B6E}" destId="{A14496EC-22A7-43BC-B417-E6191FC1B941}" srcOrd="1" destOrd="0" presId="urn:microsoft.com/office/officeart/2005/8/layout/vProcess5"/>
    <dgm:cxn modelId="{0283D9F6-A5A0-4E84-9232-977DBEF74B99}" type="presOf" srcId="{D94FFB2A-61B9-4E2D-A82F-92D337C171BB}" destId="{46EFBF4B-1279-4EA3-9ECF-902024631A81}" srcOrd="1" destOrd="0" presId="urn:microsoft.com/office/officeart/2005/8/layout/vProcess5"/>
    <dgm:cxn modelId="{6A7140FF-9F2E-4E59-8599-7E07C6B144B4}" type="presOf" srcId="{2AB819F2-E97F-4547-B4A8-959335438A2F}" destId="{1A5A0CAB-5E9F-4CBE-9062-374A8624F810}" srcOrd="1" destOrd="0" presId="urn:microsoft.com/office/officeart/2005/8/layout/vProcess5"/>
    <dgm:cxn modelId="{3FA7BC02-8AB8-4298-93EC-8720785493E8}" type="presParOf" srcId="{B6AECC1F-3E08-49C1-AD74-AD0037386DB3}" destId="{B8F20689-8966-4407-A93D-D8E07DAEC364}" srcOrd="0" destOrd="0" presId="urn:microsoft.com/office/officeart/2005/8/layout/vProcess5"/>
    <dgm:cxn modelId="{AD4CAADE-4945-4EE5-9AEA-F0E3377AD3FD}" type="presParOf" srcId="{B6AECC1F-3E08-49C1-AD74-AD0037386DB3}" destId="{2468B63E-1E1A-40C7-91B2-06C1154EB330}" srcOrd="1" destOrd="0" presId="urn:microsoft.com/office/officeart/2005/8/layout/vProcess5"/>
    <dgm:cxn modelId="{DC9758DB-15C3-4C70-9533-E40713E78E6D}" type="presParOf" srcId="{B6AECC1F-3E08-49C1-AD74-AD0037386DB3}" destId="{71D695DD-6213-4F0F-90AC-04C29E8AF947}" srcOrd="2" destOrd="0" presId="urn:microsoft.com/office/officeart/2005/8/layout/vProcess5"/>
    <dgm:cxn modelId="{84436946-FCA3-4F22-A6B5-63977281EE36}" type="presParOf" srcId="{B6AECC1F-3E08-49C1-AD74-AD0037386DB3}" destId="{BD00F385-36A7-4FF0-A54F-978B5DC41203}" srcOrd="3" destOrd="0" presId="urn:microsoft.com/office/officeart/2005/8/layout/vProcess5"/>
    <dgm:cxn modelId="{5202E391-0634-4FFF-B60A-E239B42DD5F6}" type="presParOf" srcId="{B6AECC1F-3E08-49C1-AD74-AD0037386DB3}" destId="{BCA6FA64-FF87-4BF6-9971-755BBDFA5594}" srcOrd="4" destOrd="0" presId="urn:microsoft.com/office/officeart/2005/8/layout/vProcess5"/>
    <dgm:cxn modelId="{34480EB1-1FC9-47FB-8BB7-62FD19A56709}" type="presParOf" srcId="{B6AECC1F-3E08-49C1-AD74-AD0037386DB3}" destId="{A0D65DC4-1833-43E1-8F91-6A600660B023}" srcOrd="5" destOrd="0" presId="urn:microsoft.com/office/officeart/2005/8/layout/vProcess5"/>
    <dgm:cxn modelId="{570F64AB-94CC-4EEF-AFB3-ADA34ABC1564}" type="presParOf" srcId="{B6AECC1F-3E08-49C1-AD74-AD0037386DB3}" destId="{8C1575E1-7D61-4641-950E-B29821098E55}" srcOrd="6" destOrd="0" presId="urn:microsoft.com/office/officeart/2005/8/layout/vProcess5"/>
    <dgm:cxn modelId="{0BD1A5D7-080D-4FBF-853C-EA955C1E1933}" type="presParOf" srcId="{B6AECC1F-3E08-49C1-AD74-AD0037386DB3}" destId="{E1091708-DE18-4D3B-A47C-A72A021EA06B}" srcOrd="7" destOrd="0" presId="urn:microsoft.com/office/officeart/2005/8/layout/vProcess5"/>
    <dgm:cxn modelId="{137F7A59-36E7-49E2-AB1D-87BE5D23D69E}" type="presParOf" srcId="{B6AECC1F-3E08-49C1-AD74-AD0037386DB3}" destId="{93147079-0074-4817-9DF6-443DCA675756}" srcOrd="8" destOrd="0" presId="urn:microsoft.com/office/officeart/2005/8/layout/vProcess5"/>
    <dgm:cxn modelId="{AF2DB8CA-6CFF-4439-8E57-22D2FCB8943F}" type="presParOf" srcId="{B6AECC1F-3E08-49C1-AD74-AD0037386DB3}" destId="{998F04A1-FBCF-4CEC-8C5F-A280A8FBD93B}" srcOrd="9" destOrd="0" presId="urn:microsoft.com/office/officeart/2005/8/layout/vProcess5"/>
    <dgm:cxn modelId="{898D5DFF-7391-4F6B-88FD-829A8684C159}" type="presParOf" srcId="{B6AECC1F-3E08-49C1-AD74-AD0037386DB3}" destId="{B2AEB08B-9C11-4434-9DEC-B65AF7C2FF9B}" srcOrd="10" destOrd="0" presId="urn:microsoft.com/office/officeart/2005/8/layout/vProcess5"/>
    <dgm:cxn modelId="{A9FAB109-196A-415F-9741-A215363596D4}" type="presParOf" srcId="{B6AECC1F-3E08-49C1-AD74-AD0037386DB3}" destId="{3A67195E-F405-4288-A172-81F89C2FA660}" srcOrd="11" destOrd="0" presId="urn:microsoft.com/office/officeart/2005/8/layout/vProcess5"/>
    <dgm:cxn modelId="{B581F79F-BD0E-4CA5-9912-DAACE272FB33}" type="presParOf" srcId="{B6AECC1F-3E08-49C1-AD74-AD0037386DB3}" destId="{A14496EC-22A7-43BC-B417-E6191FC1B941}" srcOrd="12" destOrd="0" presId="urn:microsoft.com/office/officeart/2005/8/layout/vProcess5"/>
    <dgm:cxn modelId="{428AE7A5-AAA6-4BB1-9B20-27701D500BAE}" type="presParOf" srcId="{B6AECC1F-3E08-49C1-AD74-AD0037386DB3}" destId="{1A5A0CAB-5E9F-4CBE-9062-374A8624F810}" srcOrd="13" destOrd="0" presId="urn:microsoft.com/office/officeart/2005/8/layout/vProcess5"/>
    <dgm:cxn modelId="{4E419F74-DB9D-4DE9-8E15-5EFC95B2347B}" type="presParOf" srcId="{B6AECC1F-3E08-49C1-AD74-AD0037386DB3}" destId="{46EFBF4B-1279-4EA3-9ECF-902024631A8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284C1-D2AE-469B-920B-2A9D1D508DE9}">
      <dsp:nvSpPr>
        <dsp:cNvPr id="0" name=""/>
        <dsp:cNvSpPr/>
      </dsp:nvSpPr>
      <dsp:spPr>
        <a:xfrm>
          <a:off x="-3998040" y="-613755"/>
          <a:ext cx="4764460" cy="4764460"/>
        </a:xfrm>
        <a:prstGeom prst="blockArc">
          <a:avLst>
            <a:gd name="adj1" fmla="val 18900000"/>
            <a:gd name="adj2" fmla="val 2700000"/>
            <a:gd name="adj3" fmla="val 453"/>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43F43F-BA54-44B3-982B-6395FD2D5DBE}">
      <dsp:nvSpPr>
        <dsp:cNvPr id="0" name=""/>
        <dsp:cNvSpPr/>
      </dsp:nvSpPr>
      <dsp:spPr>
        <a:xfrm>
          <a:off x="448485" y="316424"/>
          <a:ext cx="7438214" cy="5441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The nature of child sexual abuse</a:t>
          </a:r>
        </a:p>
      </dsp:txBody>
      <dsp:txXfrm>
        <a:off x="448485" y="316424"/>
        <a:ext cx="7438214" cy="544124"/>
      </dsp:txXfrm>
    </dsp:sp>
    <dsp:sp modelId="{132E7913-B9CD-45BC-9E7E-71B605767C37}">
      <dsp:nvSpPr>
        <dsp:cNvPr id="0" name=""/>
        <dsp:cNvSpPr/>
      </dsp:nvSpPr>
      <dsp:spPr>
        <a:xfrm>
          <a:off x="61545" y="203905"/>
          <a:ext cx="680155" cy="68015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9C8B42-AECA-4B3A-A497-3185F3E24CA6}">
      <dsp:nvSpPr>
        <dsp:cNvPr id="0" name=""/>
        <dsp:cNvSpPr/>
      </dsp:nvSpPr>
      <dsp:spPr>
        <a:xfrm>
          <a:off x="713581" y="1088248"/>
          <a:ext cx="7126255" cy="544124"/>
        </a:xfrm>
        <a:prstGeom prst="rect">
          <a:avLst/>
        </a:prstGeom>
        <a:solidFill>
          <a:schemeClr val="accent2">
            <a:hueOff val="4334372"/>
            <a:satOff val="-12987"/>
            <a:lumOff val="3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Understanding trauma </a:t>
          </a:r>
        </a:p>
      </dsp:txBody>
      <dsp:txXfrm>
        <a:off x="713581" y="1088248"/>
        <a:ext cx="7126255" cy="544124"/>
      </dsp:txXfrm>
    </dsp:sp>
    <dsp:sp modelId="{DC1514CB-C021-42D9-BC84-1910AA8D261E}">
      <dsp:nvSpPr>
        <dsp:cNvPr id="0" name=""/>
        <dsp:cNvSpPr/>
      </dsp:nvSpPr>
      <dsp:spPr>
        <a:xfrm>
          <a:off x="373504" y="1020233"/>
          <a:ext cx="680155" cy="680155"/>
        </a:xfrm>
        <a:prstGeom prst="ellipse">
          <a:avLst/>
        </a:prstGeom>
        <a:solidFill>
          <a:schemeClr val="lt1">
            <a:hueOff val="0"/>
            <a:satOff val="0"/>
            <a:lumOff val="0"/>
            <a:alphaOff val="0"/>
          </a:schemeClr>
        </a:solidFill>
        <a:ln w="12700" cap="flat" cmpd="sng" algn="ctr">
          <a:solidFill>
            <a:schemeClr val="accent2">
              <a:hueOff val="4334372"/>
              <a:satOff val="-12987"/>
              <a:lumOff val="3987"/>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5F17EE-8864-402E-90DB-17C075359333}">
      <dsp:nvSpPr>
        <dsp:cNvPr id="0" name=""/>
        <dsp:cNvSpPr/>
      </dsp:nvSpPr>
      <dsp:spPr>
        <a:xfrm>
          <a:off x="713581" y="1904576"/>
          <a:ext cx="7126255" cy="544124"/>
        </a:xfrm>
        <a:prstGeom prst="rect">
          <a:avLst/>
        </a:prstGeom>
        <a:solidFill>
          <a:schemeClr val="accent2">
            <a:hueOff val="8668744"/>
            <a:satOff val="-25974"/>
            <a:lumOff val="7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99"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The impact of child sexual abuse on children and adults</a:t>
          </a:r>
        </a:p>
      </dsp:txBody>
      <dsp:txXfrm>
        <a:off x="713581" y="1904576"/>
        <a:ext cx="7126255" cy="544124"/>
      </dsp:txXfrm>
    </dsp:sp>
    <dsp:sp modelId="{F7BB021C-97ED-4EF0-BA35-AE8FC46E582F}">
      <dsp:nvSpPr>
        <dsp:cNvPr id="0" name=""/>
        <dsp:cNvSpPr/>
      </dsp:nvSpPr>
      <dsp:spPr>
        <a:xfrm>
          <a:off x="373504" y="1836561"/>
          <a:ext cx="680155" cy="680155"/>
        </a:xfrm>
        <a:prstGeom prst="ellipse">
          <a:avLst/>
        </a:prstGeom>
        <a:solidFill>
          <a:schemeClr val="lt1">
            <a:hueOff val="0"/>
            <a:satOff val="0"/>
            <a:lumOff val="0"/>
            <a:alphaOff val="0"/>
          </a:schemeClr>
        </a:solidFill>
        <a:ln w="12700" cap="flat" cmpd="sng" algn="ctr">
          <a:solidFill>
            <a:schemeClr val="accent2">
              <a:hueOff val="8668744"/>
              <a:satOff val="-25974"/>
              <a:lumOff val="79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3E3D2-B4FB-4E0A-AA95-889552E3E7E2}">
      <dsp:nvSpPr>
        <dsp:cNvPr id="0" name=""/>
        <dsp:cNvSpPr/>
      </dsp:nvSpPr>
      <dsp:spPr>
        <a:xfrm>
          <a:off x="401622" y="2720904"/>
          <a:ext cx="7438214" cy="544124"/>
        </a:xfrm>
        <a:prstGeom prst="rect">
          <a:avLst/>
        </a:prstGeom>
        <a:solidFill>
          <a:schemeClr val="accent2">
            <a:hueOff val="13003116"/>
            <a:satOff val="-38961"/>
            <a:lumOff val="11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99"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How impacts may differ</a:t>
          </a:r>
        </a:p>
      </dsp:txBody>
      <dsp:txXfrm>
        <a:off x="401622" y="2720904"/>
        <a:ext cx="7438214" cy="544124"/>
      </dsp:txXfrm>
    </dsp:sp>
    <dsp:sp modelId="{DF2F5369-BCA3-4EB7-B0DA-E7CBBB968856}">
      <dsp:nvSpPr>
        <dsp:cNvPr id="0" name=""/>
        <dsp:cNvSpPr/>
      </dsp:nvSpPr>
      <dsp:spPr>
        <a:xfrm>
          <a:off x="61545" y="2652889"/>
          <a:ext cx="680155" cy="680155"/>
        </a:xfrm>
        <a:prstGeom prst="ellipse">
          <a:avLst/>
        </a:prstGeom>
        <a:solidFill>
          <a:schemeClr val="lt1">
            <a:hueOff val="0"/>
            <a:satOff val="0"/>
            <a:lumOff val="0"/>
            <a:alphaOff val="0"/>
          </a:schemeClr>
        </a:solidFill>
        <a:ln w="12700" cap="flat" cmpd="sng" algn="ctr">
          <a:solidFill>
            <a:schemeClr val="accent2">
              <a:hueOff val="13003116"/>
              <a:satOff val="-38961"/>
              <a:lumOff val="1196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775E7-E070-490E-AF01-C3C2EEFB9B76}">
      <dsp:nvSpPr>
        <dsp:cNvPr id="0" name=""/>
        <dsp:cNvSpPr/>
      </dsp:nvSpPr>
      <dsp:spPr>
        <a:xfrm>
          <a:off x="0" y="166321"/>
          <a:ext cx="2464593" cy="14787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dirty="0"/>
            <a:t>Fight</a:t>
          </a:r>
          <a:endParaRPr lang="en-US" sz="5200" kern="1200" dirty="0"/>
        </a:p>
      </dsp:txBody>
      <dsp:txXfrm>
        <a:off x="0" y="166321"/>
        <a:ext cx="2464593" cy="1478756"/>
      </dsp:txXfrm>
    </dsp:sp>
    <dsp:sp modelId="{0508316D-CA5B-4FC7-9376-74F57D3E519F}">
      <dsp:nvSpPr>
        <dsp:cNvPr id="0" name=""/>
        <dsp:cNvSpPr/>
      </dsp:nvSpPr>
      <dsp:spPr>
        <a:xfrm>
          <a:off x="2711053" y="166321"/>
          <a:ext cx="2464593" cy="14787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a:t>Flight</a:t>
          </a:r>
          <a:endParaRPr lang="en-US" sz="5200" kern="1200"/>
        </a:p>
      </dsp:txBody>
      <dsp:txXfrm>
        <a:off x="2711053" y="166321"/>
        <a:ext cx="2464593" cy="1478756"/>
      </dsp:txXfrm>
    </dsp:sp>
    <dsp:sp modelId="{2853D6A6-1225-446B-B88A-C374448921B7}">
      <dsp:nvSpPr>
        <dsp:cNvPr id="0" name=""/>
        <dsp:cNvSpPr/>
      </dsp:nvSpPr>
      <dsp:spPr>
        <a:xfrm>
          <a:off x="5422106" y="166321"/>
          <a:ext cx="2464593" cy="14787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a:t>Freeze</a:t>
          </a:r>
          <a:endParaRPr lang="en-US" sz="5200" kern="1200"/>
        </a:p>
      </dsp:txBody>
      <dsp:txXfrm>
        <a:off x="5422106" y="166321"/>
        <a:ext cx="2464593" cy="1478756"/>
      </dsp:txXfrm>
    </dsp:sp>
    <dsp:sp modelId="{420AC2BA-20F6-4992-B664-7239403F13BC}">
      <dsp:nvSpPr>
        <dsp:cNvPr id="0" name=""/>
        <dsp:cNvSpPr/>
      </dsp:nvSpPr>
      <dsp:spPr>
        <a:xfrm>
          <a:off x="1355526" y="1891537"/>
          <a:ext cx="2464593" cy="14787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a:t>Fawn</a:t>
          </a:r>
          <a:endParaRPr lang="en-US" sz="5200" kern="1200"/>
        </a:p>
      </dsp:txBody>
      <dsp:txXfrm>
        <a:off x="1355526" y="1891537"/>
        <a:ext cx="2464593" cy="1478756"/>
      </dsp:txXfrm>
    </dsp:sp>
    <dsp:sp modelId="{A81BD6AB-AB52-4C0D-A1A3-6D932E97BD17}">
      <dsp:nvSpPr>
        <dsp:cNvPr id="0" name=""/>
        <dsp:cNvSpPr/>
      </dsp:nvSpPr>
      <dsp:spPr>
        <a:xfrm>
          <a:off x="4066579" y="1891537"/>
          <a:ext cx="2464593" cy="14787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a:t>Flop</a:t>
          </a:r>
          <a:endParaRPr lang="en-US" sz="5200" kern="1200"/>
        </a:p>
      </dsp:txBody>
      <dsp:txXfrm>
        <a:off x="4066579" y="1891537"/>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8B63E-1E1A-40C7-91B2-06C1154EB330}">
      <dsp:nvSpPr>
        <dsp:cNvPr id="0" name=""/>
        <dsp:cNvSpPr/>
      </dsp:nvSpPr>
      <dsp:spPr>
        <a:xfrm>
          <a:off x="0" y="0"/>
          <a:ext cx="6072759" cy="6966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Most children are unaware of the link between the impacts and the abuse they have experienced</a:t>
          </a:r>
        </a:p>
      </dsp:txBody>
      <dsp:txXfrm>
        <a:off x="20404" y="20404"/>
        <a:ext cx="5239501" cy="655850"/>
      </dsp:txXfrm>
    </dsp:sp>
    <dsp:sp modelId="{71D695DD-6213-4F0F-90AC-04C29E8AF947}">
      <dsp:nvSpPr>
        <dsp:cNvPr id="0" name=""/>
        <dsp:cNvSpPr/>
      </dsp:nvSpPr>
      <dsp:spPr>
        <a:xfrm>
          <a:off x="453485" y="793416"/>
          <a:ext cx="6072759" cy="696658"/>
        </a:xfrm>
        <a:prstGeom prst="roundRect">
          <a:avLst>
            <a:gd name="adj" fmla="val 10000"/>
          </a:avLst>
        </a:prstGeom>
        <a:solidFill>
          <a:schemeClr val="accent2">
            <a:hueOff val="3250779"/>
            <a:satOff val="-9740"/>
            <a:lumOff val="2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Instead, the impacts are often viewed, by the child, as further proof and punishment for their inherent ‘badness’</a:t>
          </a:r>
        </a:p>
      </dsp:txBody>
      <dsp:txXfrm>
        <a:off x="473889" y="813820"/>
        <a:ext cx="5125637" cy="655850"/>
      </dsp:txXfrm>
    </dsp:sp>
    <dsp:sp modelId="{BD00F385-36A7-4FF0-A54F-978B5DC41203}">
      <dsp:nvSpPr>
        <dsp:cNvPr id="0" name=""/>
        <dsp:cNvSpPr/>
      </dsp:nvSpPr>
      <dsp:spPr>
        <a:xfrm>
          <a:off x="960167" y="1620217"/>
          <a:ext cx="6072759" cy="696658"/>
        </a:xfrm>
        <a:prstGeom prst="roundRect">
          <a:avLst>
            <a:gd name="adj" fmla="val 10000"/>
          </a:avLst>
        </a:prstGeom>
        <a:solidFill>
          <a:schemeClr val="accent2">
            <a:hueOff val="6501558"/>
            <a:satOff val="-19480"/>
            <a:lumOff val="5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Children often fear they are going mad, that something is damaged in them or permanently wrong with them</a:t>
          </a:r>
        </a:p>
      </dsp:txBody>
      <dsp:txXfrm>
        <a:off x="980571" y="1640621"/>
        <a:ext cx="5125637" cy="655850"/>
      </dsp:txXfrm>
    </dsp:sp>
    <dsp:sp modelId="{BCA6FA64-FF87-4BF6-9971-755BBDFA5594}">
      <dsp:nvSpPr>
        <dsp:cNvPr id="0" name=""/>
        <dsp:cNvSpPr/>
      </dsp:nvSpPr>
      <dsp:spPr>
        <a:xfrm>
          <a:off x="1360455" y="2380249"/>
          <a:ext cx="6072759" cy="696658"/>
        </a:xfrm>
        <a:prstGeom prst="roundRect">
          <a:avLst>
            <a:gd name="adj" fmla="val 10000"/>
          </a:avLst>
        </a:prstGeom>
        <a:solidFill>
          <a:schemeClr val="accent2">
            <a:hueOff val="9752336"/>
            <a:satOff val="-29221"/>
            <a:lumOff val="89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Letting them know what they are going through is a normal reaction to abuse can be very reassuring</a:t>
          </a:r>
        </a:p>
      </dsp:txBody>
      <dsp:txXfrm>
        <a:off x="1380859" y="2400653"/>
        <a:ext cx="5125637" cy="655850"/>
      </dsp:txXfrm>
    </dsp:sp>
    <dsp:sp modelId="{A0D65DC4-1833-43E1-8F91-6A600660B023}">
      <dsp:nvSpPr>
        <dsp:cNvPr id="0" name=""/>
        <dsp:cNvSpPr/>
      </dsp:nvSpPr>
      <dsp:spPr>
        <a:xfrm>
          <a:off x="1813940" y="3173666"/>
          <a:ext cx="6072759" cy="696658"/>
        </a:xfrm>
        <a:prstGeom prst="roundRect">
          <a:avLst>
            <a:gd name="adj" fmla="val 10000"/>
          </a:avLst>
        </a:prstGeom>
        <a:solidFill>
          <a:schemeClr val="accent2">
            <a:hueOff val="13003116"/>
            <a:satOff val="-38961"/>
            <a:lumOff val="11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Let the child know that the impacts and painful feelings are usual response and their abuse does not have to define them</a:t>
          </a:r>
        </a:p>
      </dsp:txBody>
      <dsp:txXfrm>
        <a:off x="1834344" y="3194070"/>
        <a:ext cx="5125637" cy="655850"/>
      </dsp:txXfrm>
    </dsp:sp>
    <dsp:sp modelId="{8C1575E1-7D61-4641-950E-B29821098E55}">
      <dsp:nvSpPr>
        <dsp:cNvPr id="0" name=""/>
        <dsp:cNvSpPr/>
      </dsp:nvSpPr>
      <dsp:spPr>
        <a:xfrm>
          <a:off x="5619930" y="508947"/>
          <a:ext cx="452828" cy="45282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721816" y="508947"/>
        <a:ext cx="249056" cy="340753"/>
      </dsp:txXfrm>
    </dsp:sp>
    <dsp:sp modelId="{E1091708-DE18-4D3B-A47C-A72A021EA06B}">
      <dsp:nvSpPr>
        <dsp:cNvPr id="0" name=""/>
        <dsp:cNvSpPr/>
      </dsp:nvSpPr>
      <dsp:spPr>
        <a:xfrm>
          <a:off x="6073416" y="1302364"/>
          <a:ext cx="452828" cy="452828"/>
        </a:xfrm>
        <a:prstGeom prst="downArrow">
          <a:avLst>
            <a:gd name="adj1" fmla="val 55000"/>
            <a:gd name="adj2" fmla="val 45000"/>
          </a:avLst>
        </a:prstGeom>
        <a:solidFill>
          <a:schemeClr val="accent2">
            <a:tint val="40000"/>
            <a:alpha val="90000"/>
            <a:hueOff val="4127543"/>
            <a:satOff val="-4999"/>
            <a:lumOff val="297"/>
            <a:alphaOff val="0"/>
          </a:schemeClr>
        </a:solidFill>
        <a:ln w="12700" cap="flat" cmpd="sng" algn="ctr">
          <a:solidFill>
            <a:schemeClr val="accent2">
              <a:tint val="40000"/>
              <a:alpha val="90000"/>
              <a:hueOff val="4127543"/>
              <a:satOff val="-4999"/>
              <a:lumOff val="2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175302" y="1302364"/>
        <a:ext cx="249056" cy="340753"/>
      </dsp:txXfrm>
    </dsp:sp>
    <dsp:sp modelId="{93147079-0074-4817-9DF6-443DCA675756}">
      <dsp:nvSpPr>
        <dsp:cNvPr id="0" name=""/>
        <dsp:cNvSpPr/>
      </dsp:nvSpPr>
      <dsp:spPr>
        <a:xfrm>
          <a:off x="6526901" y="2084170"/>
          <a:ext cx="452828" cy="452828"/>
        </a:xfrm>
        <a:prstGeom prst="downArrow">
          <a:avLst>
            <a:gd name="adj1" fmla="val 55000"/>
            <a:gd name="adj2" fmla="val 45000"/>
          </a:avLst>
        </a:prstGeom>
        <a:solidFill>
          <a:schemeClr val="accent2">
            <a:tint val="40000"/>
            <a:alpha val="90000"/>
            <a:hueOff val="8255087"/>
            <a:satOff val="-9998"/>
            <a:lumOff val="594"/>
            <a:alphaOff val="0"/>
          </a:schemeClr>
        </a:solidFill>
        <a:ln w="12700" cap="flat" cmpd="sng" algn="ctr">
          <a:solidFill>
            <a:schemeClr val="accent2">
              <a:tint val="40000"/>
              <a:alpha val="90000"/>
              <a:hueOff val="8255087"/>
              <a:satOff val="-9998"/>
              <a:lumOff val="5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628787" y="2084170"/>
        <a:ext cx="249056" cy="340753"/>
      </dsp:txXfrm>
    </dsp:sp>
    <dsp:sp modelId="{998F04A1-FBCF-4CEC-8C5F-A280A8FBD93B}">
      <dsp:nvSpPr>
        <dsp:cNvPr id="0" name=""/>
        <dsp:cNvSpPr/>
      </dsp:nvSpPr>
      <dsp:spPr>
        <a:xfrm>
          <a:off x="6980386" y="2885327"/>
          <a:ext cx="452828" cy="452828"/>
        </a:xfrm>
        <a:prstGeom prst="downArrow">
          <a:avLst>
            <a:gd name="adj1" fmla="val 55000"/>
            <a:gd name="adj2" fmla="val 45000"/>
          </a:avLst>
        </a:prstGeom>
        <a:solidFill>
          <a:schemeClr val="accent2">
            <a:tint val="40000"/>
            <a:alpha val="90000"/>
            <a:hueOff val="12382630"/>
            <a:satOff val="-14997"/>
            <a:lumOff val="891"/>
            <a:alphaOff val="0"/>
          </a:schemeClr>
        </a:solidFill>
        <a:ln w="12700" cap="flat" cmpd="sng" algn="ctr">
          <a:solidFill>
            <a:schemeClr val="accent2">
              <a:tint val="40000"/>
              <a:alpha val="90000"/>
              <a:hueOff val="12382630"/>
              <a:satOff val="-14997"/>
              <a:lumOff val="8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082272" y="2885327"/>
        <a:ext cx="249056" cy="34075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B6075-B012-C949-9344-9DCCD8FB7B72}"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D5A04-0BD2-4C4F-B397-B46A5D3B32E9}" type="slidenum">
              <a:rPr lang="en-US" smtClean="0"/>
              <a:t>‹#›</a:t>
            </a:fld>
            <a:endParaRPr lang="en-US"/>
          </a:p>
        </p:txBody>
      </p:sp>
    </p:spTree>
    <p:extLst>
      <p:ext uri="{BB962C8B-B14F-4D97-AF65-F5344CB8AC3E}">
        <p14:creationId xmlns:p14="http://schemas.microsoft.com/office/powerpoint/2010/main" val="134419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sets.publishing.service.gov.uk/media/67446a8a81f809b32c8568d3/CSPRP_-_I_wanted_them_all_to_notic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sacentre.org.uk/app/uploads/2023/03/Key-messages-from-research-Impacts-of-child-sexual-abuse.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sacentre.org.uk/app/uploads/2023/03/Key-messages-from-research-Impacts-of-child-sexual-abuse.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1</a:t>
            </a:fld>
            <a:endParaRPr lang="en-US"/>
          </a:p>
        </p:txBody>
      </p:sp>
    </p:spTree>
    <p:extLst>
      <p:ext uri="{BB962C8B-B14F-4D97-AF65-F5344CB8AC3E}">
        <p14:creationId xmlns:p14="http://schemas.microsoft.com/office/powerpoint/2010/main" val="2494232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10</a:t>
            </a:fld>
            <a:endParaRPr lang="en-US"/>
          </a:p>
        </p:txBody>
      </p:sp>
    </p:spTree>
    <p:extLst>
      <p:ext uri="{BB962C8B-B14F-4D97-AF65-F5344CB8AC3E}">
        <p14:creationId xmlns:p14="http://schemas.microsoft.com/office/powerpoint/2010/main" val="16839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033" fontAlgn="base">
              <a:spcBef>
                <a:spcPct val="30000"/>
              </a:spcBef>
              <a:spcAft>
                <a:spcPct val="0"/>
              </a:spcAft>
              <a:defRPr/>
            </a:pPr>
            <a:r>
              <a:rPr lang="en-GB" b="0" i="0" dirty="0">
                <a:solidFill>
                  <a:srgbClr val="201F1E"/>
                </a:solidFill>
                <a:effectLst/>
                <a:latin typeface="Calibri" panose="020F0502020204030204" pitchFamily="34" charset="0"/>
              </a:rPr>
              <a:t>Office for National Statistics (2020) Child Sexual Abuse in England and Wales: Year Ending March 2019. Titchfield: ONS.</a:t>
            </a:r>
            <a:endParaRPr lang="en-GB" dirty="0"/>
          </a:p>
          <a:p>
            <a:pPr defTabSz="1021033" fontAlgn="base">
              <a:spcBef>
                <a:spcPct val="30000"/>
              </a:spcBef>
              <a:spcAft>
                <a:spcPct val="0"/>
              </a:spcAft>
              <a:defRPr/>
            </a:pPr>
            <a:endParaRPr lang="en-GB" dirty="0"/>
          </a:p>
          <a:p>
            <a:pPr defTabSz="1021033" fontAlgn="base">
              <a:spcBef>
                <a:spcPct val="30000"/>
              </a:spcBef>
              <a:spcAft>
                <a:spcPct val="0"/>
              </a:spcAft>
              <a:defRPr/>
            </a:pPr>
            <a:endParaRPr lang="en-GB" dirty="0"/>
          </a:p>
          <a:p>
            <a:pPr defTabSz="1021033" fontAlgn="base">
              <a:spcBef>
                <a:spcPct val="30000"/>
              </a:spcBef>
              <a:spcAft>
                <a:spcPct val="0"/>
              </a:spcAft>
              <a:defRPr/>
            </a:pPr>
            <a:r>
              <a:rPr lang="en-GB" dirty="0"/>
              <a:t>This data shows us that at the time – children are extremely unlikely to tell – and more so if the abuse is penetrative. If children do tell, they are more likely to tell someone they know personally (e.g. a non-abusing parent for younger children, a friend for teenagers), than anyone in a professional role. </a:t>
            </a:r>
          </a:p>
          <a:p>
            <a:pPr defTabSz="1021033" fontAlgn="base">
              <a:spcBef>
                <a:spcPct val="30000"/>
              </a:spcBef>
              <a:spcAft>
                <a:spcPct val="0"/>
              </a:spcAft>
              <a:defRPr/>
            </a:pPr>
            <a:endParaRPr lang="en-GB" dirty="0"/>
          </a:p>
          <a:p>
            <a:pPr defTabSz="1021033" fontAlgn="base">
              <a:spcBef>
                <a:spcPct val="30000"/>
              </a:spcBef>
              <a:spcAft>
                <a:spcPct val="0"/>
              </a:spcAft>
              <a:defRPr/>
            </a:pPr>
            <a:r>
              <a:rPr lang="en-GB" dirty="0"/>
              <a:t>Boys are far less likely to tell than girls.</a:t>
            </a:r>
          </a:p>
          <a:p>
            <a:pPr defTabSz="1021033" fontAlgn="base">
              <a:spcBef>
                <a:spcPct val="30000"/>
              </a:spcBef>
              <a:spcAft>
                <a:spcPct val="0"/>
              </a:spcAft>
              <a:defRPr/>
            </a:pPr>
            <a:endParaRPr lang="en-GB" dirty="0"/>
          </a:p>
          <a:p>
            <a:r>
              <a:rPr lang="en-GB" b="0" i="0" dirty="0">
                <a:solidFill>
                  <a:srgbClr val="201F1E"/>
                </a:solidFill>
                <a:effectLst/>
                <a:latin typeface="Calibri" panose="020F0502020204030204" pitchFamily="34" charset="0"/>
              </a:rPr>
              <a:t>The percentages do not add up to 100 because respondents could tell several parties, i.e. family/friends as well as a professional. Looking at this data, it is clear that most boys who did tell, told someone in their family or friends; and then some also told a professional. Among girls, all told family or friends, and some also told a professional.</a:t>
            </a:r>
            <a:endParaRPr lang="en-GB" dirty="0"/>
          </a:p>
        </p:txBody>
      </p:sp>
      <p:sp>
        <p:nvSpPr>
          <p:cNvPr id="4" name="Slide Number Placeholder 3"/>
          <p:cNvSpPr>
            <a:spLocks noGrp="1"/>
          </p:cNvSpPr>
          <p:nvPr>
            <p:ph type="sldNum" sz="quarter" idx="5"/>
          </p:nvPr>
        </p:nvSpPr>
        <p:spPr/>
        <p:txBody>
          <a:bodyPr/>
          <a:lstStyle/>
          <a:p>
            <a:pPr marL="0" marR="0" lvl="0" indent="0" algn="r" defTabSz="1021033" rtl="0" eaLnBrk="1" fontAlgn="auto" latinLnBrk="0" hangingPunct="1">
              <a:lnSpc>
                <a:spcPct val="100000"/>
              </a:lnSpc>
              <a:spcBef>
                <a:spcPts val="0"/>
              </a:spcBef>
              <a:spcAft>
                <a:spcPts val="0"/>
              </a:spcAft>
              <a:buClrTx/>
              <a:buSzTx/>
              <a:buFontTx/>
              <a:buNone/>
              <a:tabLst/>
              <a:defRPr/>
            </a:pPr>
            <a:fld id="{3362E512-F79F-4DE3-915B-09FC10B56CC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2103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53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presents data from the National Panel report “I wanted them all to notice” </a:t>
            </a:r>
            <a:r>
              <a:rPr lang="en-GB" dirty="0">
                <a:hlinkClick r:id="rId3"/>
              </a:rPr>
              <a:t>The Child Safeguarding Practice Review Panel - I wanted them all to notice</a:t>
            </a:r>
            <a:endParaRPr lang="en-GB" dirty="0"/>
          </a:p>
          <a:p>
            <a:endParaRPr lang="en-GB" dirty="0"/>
          </a:p>
          <a:p>
            <a:r>
              <a:rPr lang="en-GB" dirty="0"/>
              <a:t>In 98 (72%) of reviews, there was evidence that children had told someone about the abuse, sometimes on multiple occasions, although it was not always clear who they had told.</a:t>
            </a:r>
          </a:p>
          <a:p>
            <a:endParaRPr lang="en-GB" dirty="0"/>
          </a:p>
          <a:p>
            <a:r>
              <a:rPr lang="en-GB" dirty="0"/>
              <a:t>When this information was clear, it seemed that: </a:t>
            </a:r>
          </a:p>
          <a:p>
            <a:r>
              <a:rPr lang="en-GB" dirty="0"/>
              <a:t>• 26 children had told a family member (often their mother, but sometimes a brother, father, grandparent, aunt or uncle) </a:t>
            </a:r>
          </a:p>
          <a:p>
            <a:r>
              <a:rPr lang="en-GB" dirty="0"/>
              <a:t>• 12 had told a friend (either a peer or an adult family friend) </a:t>
            </a:r>
          </a:p>
          <a:p>
            <a:r>
              <a:rPr lang="en-GB" dirty="0"/>
              <a:t>• 10 had told a residential worker or foster carer </a:t>
            </a:r>
          </a:p>
          <a:p>
            <a:r>
              <a:rPr lang="en-GB" dirty="0"/>
              <a:t>• 9 had told a teacher or nursery worker </a:t>
            </a:r>
          </a:p>
          <a:p>
            <a:r>
              <a:rPr lang="en-GB" dirty="0"/>
              <a:t>• 4 had told a health professional (such as hospital staff, or a therapist) </a:t>
            </a:r>
          </a:p>
          <a:p>
            <a:r>
              <a:rPr lang="en-GB" dirty="0"/>
              <a:t>• 3 had told a social worker or student social worker </a:t>
            </a:r>
          </a:p>
          <a:p>
            <a:r>
              <a:rPr lang="en-GB" dirty="0"/>
              <a:t>In addition, in over a third (40%) of reviews, another child or adult had reported the abuse of the child to someone</a:t>
            </a:r>
          </a:p>
        </p:txBody>
      </p:sp>
      <p:sp>
        <p:nvSpPr>
          <p:cNvPr id="4" name="Slide Number Placeholder 3"/>
          <p:cNvSpPr>
            <a:spLocks noGrp="1"/>
          </p:cNvSpPr>
          <p:nvPr>
            <p:ph type="sldNum" sz="quarter" idx="5"/>
          </p:nvPr>
        </p:nvSpPr>
        <p:spPr/>
        <p:txBody>
          <a:bodyPr/>
          <a:lstStyle/>
          <a:p>
            <a:fld id="{967991F6-10D5-4D8A-B705-48C7A6B1FE3C}" type="slidenum">
              <a:rPr lang="en-GB" smtClean="0"/>
              <a:t>12</a:t>
            </a:fld>
            <a:endParaRPr lang="en-GB"/>
          </a:p>
        </p:txBody>
      </p:sp>
    </p:spTree>
    <p:extLst>
      <p:ext uri="{BB962C8B-B14F-4D97-AF65-F5344CB8AC3E}">
        <p14:creationId xmlns:p14="http://schemas.microsoft.com/office/powerpoint/2010/main" val="384116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Who may be under represented in the data and why?</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Trainer Note -</a:t>
            </a:r>
            <a:r>
              <a:rPr lang="en-GB" sz="1200" kern="1200" dirty="0">
                <a:solidFill>
                  <a:schemeClr val="tx1"/>
                </a:solidFill>
                <a:effectLst/>
                <a:latin typeface="+mn-lt"/>
                <a:ea typeface="+mn-ea"/>
                <a:cs typeface="+mn-cs"/>
              </a:rPr>
              <a:t> Opportunity for discussion - Trainer to pose question and facilitate responses in line with following answers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a discussion point and provides the opportunity to discuss some of the individual, institutional and societal barriers to disclosure and reporting.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majority of the data we have will be from those who access services, are verbal, speak English/Welsh, etc.</a:t>
            </a:r>
          </a:p>
          <a:p>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CB6F6-F26A-4DD2-895E-7721F58AAD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89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Gender.</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Trainer Note -</a:t>
            </a:r>
            <a:r>
              <a:rPr lang="en-GB" sz="1200" kern="1200" dirty="0">
                <a:solidFill>
                  <a:schemeClr val="tx1"/>
                </a:solidFill>
                <a:effectLst/>
                <a:latin typeface="+mn-lt"/>
                <a:ea typeface="+mn-ea"/>
                <a:cs typeface="+mn-cs"/>
              </a:rPr>
              <a:t> Opportunity for case discussion - Trainer to pose question and facilitate responses in line with following answers on slide reveal.</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 -  </a:t>
            </a:r>
            <a:r>
              <a:rPr lang="en-GB" sz="1200" b="1" kern="1200" dirty="0">
                <a:solidFill>
                  <a:schemeClr val="tx1"/>
                </a:solidFill>
                <a:effectLst/>
                <a:latin typeface="+mn-lt"/>
                <a:ea typeface="+mn-ea"/>
                <a:cs typeface="+mn-cs"/>
              </a:rPr>
              <a:t>Why the difference in numbers between girls and boys?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note that men and women are vulnerable to experiencing broadly the same adverse effects; however, boys/men are more likely to experience difficulties related to sexuality, gender identity and expressions of masculinity.. Furthermore, ‘cycle of abuse’ stereotypes can put boys/men at increased risk of believing that their personal experience of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 </a:t>
            </a:r>
            <a:r>
              <a:rPr lang="en-US" sz="1200" kern="1200" dirty="0">
                <a:solidFill>
                  <a:schemeClr val="tx1"/>
                </a:solidFill>
                <a:effectLst/>
                <a:latin typeface="+mn-lt"/>
                <a:ea typeface="+mn-ea"/>
                <a:cs typeface="+mn-cs"/>
              </a:rPr>
              <a:t>will potentially lead them to display harmful sexual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themselves. Not only is this belief largely unsupported in research, with other factors such as experience of physical abuse being much stronger indicators, it also silences many men from disclosing their experiences of abuse</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because they fear being considered a risk to children.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 Majority of offenders are male?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we know that the majority of people who sexually harm children are men (though a significant proportion of women abuse) and the majority of people are of heterosexual tendency, it would make sense that more girls/women are abused.  This is NOT to say that homosexuality is linked in any way to abusing children.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 Less disclosure from boys?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are additional barriers for boys to disclose abuse – fear of being seen as less masculine, particularly if abused by a woman; fear of being viewed as gay if their abuser is a man; and fear of being seen as an abuser themselves (as noted above).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 Public perception?</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(e.g. ‘cougar’) – We tend to view abuse of boys by women differently to how we view girls abused by men.  Cases in the criminal court have seen judges referring to boys as being ‘lucky’ to have been abused by attractive teachers, as does the media.</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However -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60 - 70% of people who sexually harm children target girls only, </a:t>
            </a:r>
            <a:r>
              <a:rPr lang="en-GB" sz="1200" kern="1200" dirty="0" err="1">
                <a:solidFill>
                  <a:schemeClr val="tx1"/>
                </a:solidFill>
                <a:effectLst/>
                <a:latin typeface="+mn-lt"/>
                <a:ea typeface="+mn-ea"/>
                <a:cs typeface="+mn-cs"/>
              </a:rPr>
              <a:t>approx</a:t>
            </a:r>
            <a:r>
              <a:rPr lang="en-GB" sz="1200" kern="1200" dirty="0">
                <a:solidFill>
                  <a:schemeClr val="tx1"/>
                </a:solidFill>
                <a:effectLst/>
                <a:latin typeface="+mn-lt"/>
                <a:ea typeface="+mn-ea"/>
                <a:cs typeface="+mn-cs"/>
              </a:rPr>
              <a:t> 20-33% boys only, and </a:t>
            </a:r>
            <a:r>
              <a:rPr lang="en-GB" sz="1200" kern="1200" dirty="0" err="1">
                <a:solidFill>
                  <a:schemeClr val="tx1"/>
                </a:solidFill>
                <a:effectLst/>
                <a:latin typeface="+mn-lt"/>
                <a:ea typeface="+mn-ea"/>
                <a:cs typeface="+mn-cs"/>
              </a:rPr>
              <a:t>approx</a:t>
            </a:r>
            <a:r>
              <a:rPr lang="en-GB" sz="1200" kern="1200" dirty="0">
                <a:solidFill>
                  <a:schemeClr val="tx1"/>
                </a:solidFill>
                <a:effectLst/>
                <a:latin typeface="+mn-lt"/>
                <a:ea typeface="+mn-ea"/>
                <a:cs typeface="+mn-cs"/>
              </a:rPr>
              <a:t> 10% children of either sex – (Grubin, 1998)</a:t>
            </a:r>
          </a:p>
          <a:p>
            <a:r>
              <a:rPr lang="en-GB" sz="1200" kern="1200" dirty="0">
                <a:solidFill>
                  <a:schemeClr val="tx1"/>
                </a:solidFill>
                <a:effectLst/>
                <a:latin typeface="+mn-lt"/>
                <a:ea typeface="+mn-ea"/>
                <a:cs typeface="+mn-cs"/>
              </a:rPr>
              <a:t>This research would indicate that girls are more at risk of abuse then boys – with a smaller number of people who sexually harm abusing both genders.  It is important to note here that within the studies people who sexually harm may have felt more comfortable disclosing abuse of girls, as abusing boys would also mean they were ‘gay’.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terms of gender crossover – the younger the child the more likely there will be gender crossover – </a:t>
            </a:r>
            <a:r>
              <a:rPr lang="en-GB" sz="1200" b="1" kern="1200" dirty="0">
                <a:solidFill>
                  <a:schemeClr val="tx1"/>
                </a:solidFill>
                <a:effectLst/>
                <a:latin typeface="+mn-lt"/>
                <a:ea typeface="+mn-ea"/>
                <a:cs typeface="+mn-cs"/>
              </a:rPr>
              <a:t>ask the group - why might that be?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children are pre-pubescent they look more similar to one another than if they have developed sexually.  So, if a person who sexually harms children is abusing as a result of a sexual interest then gender is less important when they are pre-pubescent.  Once children have developed sexually, those which sexually harm as a result of a sexual interest may be more likely to abuse one gender.  If however, the motivation comes from other factors, for example power and control, then the age and gender of the child will be less important.  So, it is important NOT to assume that because someone has abused males, they will not abuse females (or vice versa), but instead assess what their motivation for sexually harming was in the first place.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Nature of Indecent Images of Children (IIOC) –  IWF (Internet Watch Foundation) data finds that there are more images of girls than boys available online, which perhaps reflects ‘market demand’.  </a:t>
            </a:r>
          </a:p>
          <a:p>
            <a:endParaRPr lang="en-GB" dirty="0"/>
          </a:p>
        </p:txBody>
      </p:sp>
      <p:sp>
        <p:nvSpPr>
          <p:cNvPr id="4" name="Slide Number Placeholder 3"/>
          <p:cNvSpPr>
            <a:spLocks noGrp="1"/>
          </p:cNvSpPr>
          <p:nvPr>
            <p:ph type="sldNum" sz="quarter" idx="10"/>
          </p:nvPr>
        </p:nvSpPr>
        <p:spPr/>
        <p:txBody>
          <a:bodyPr/>
          <a:lstStyle/>
          <a:p>
            <a:fld id="{068CB6F6-F26A-4DD2-895E-7721F58AAD41}"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94713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is an image of a communication board – there is no sign for penis, vagina, good touch, bad touch, masturbate – so even when we know children cannot verbally communicate, we still are not giving them the symbols they need to communicate abuse.  It would be an important intervention with any disabled child you work with, to ensure they have the correct symbols available to them.</a:t>
            </a:r>
            <a:endParaRPr lang="en-GB" sz="1300" dirty="0"/>
          </a:p>
          <a:p>
            <a:r>
              <a:rPr lang="en-US" sz="1300" dirty="0"/>
              <a:t> </a:t>
            </a:r>
            <a:endParaRPr lang="en-GB" sz="1300" dirty="0"/>
          </a:p>
          <a:p>
            <a:r>
              <a:rPr lang="en-US" sz="1300" dirty="0"/>
              <a:t>In terms of ‘Attempts to ‘tell’ were sometimes seen as symptomatic of a diagnosed condition (Taskforce, 2010)’ – I tell a story here about a child who is masturbating compulsively all over the school, has touched another child inappropriately, is showing signs of distress – then we find out they are on the autistic spectrum and our hypothesis of sexual abuse goes out of the window – we say, ‘Ah!  It’s because they are autistic’.  Rather than thinking – they may be both autistic AND be being sexually abused.  Sometimes we do not even contact the correct medical professionals to clarify whether their condition could be related to the </a:t>
            </a:r>
            <a:r>
              <a:rPr lang="en-US" sz="1300" dirty="0" err="1"/>
              <a:t>sexualised</a:t>
            </a:r>
            <a:r>
              <a:rPr lang="en-US" sz="1300" dirty="0"/>
              <a:t> </a:t>
            </a:r>
            <a:r>
              <a:rPr lang="en-US" sz="1300" dirty="0" err="1"/>
              <a:t>behaviour</a:t>
            </a:r>
            <a:r>
              <a:rPr lang="en-US" sz="1300" dirty="0"/>
              <a:t>, yet we still come to these conclusions.  When we think of the obstacles in practice that we looked at earlier in the session – this fits with our natural tendency to not want to hear or think about painful things, especially sexual abuse.</a:t>
            </a:r>
            <a:endParaRPr lang="en-GB" sz="1300" dirty="0"/>
          </a:p>
          <a:p>
            <a:r>
              <a:rPr lang="en-US" sz="1300" dirty="0"/>
              <a:t> </a:t>
            </a:r>
            <a:endParaRPr lang="en-GB" sz="1300" dirty="0"/>
          </a:p>
          <a:p>
            <a:r>
              <a:rPr lang="en-US" sz="1300" b="1" dirty="0"/>
              <a:t>Very important for professionals to keep the hypothesis on the table, whether or not the child has other factors going on which may be relevant.</a:t>
            </a:r>
            <a:endParaRPr lang="en-GB" sz="13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96BBF-C060-4E46-BD3C-13A72FC621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54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Reference government definition November 2022 draws from SAMHSA </a:t>
            </a:r>
            <a:r>
              <a:rPr kumimoji="0" lang="en-US" sz="1200" b="0" i="1" u="none" strike="noStrike" kern="1200" cap="none" spc="0" normalizeH="0" baseline="0" noProof="0" dirty="0">
                <a:ln>
                  <a:noFill/>
                </a:ln>
                <a:solidFill>
                  <a:prstClr val="black">
                    <a:lumMod val="85000"/>
                    <a:lumOff val="15000"/>
                  </a:prstClr>
                </a:solidFill>
                <a:effectLst/>
                <a:uLnTx/>
                <a:uFillTx/>
                <a:latin typeface="+mn-lt"/>
                <a:ea typeface="+mn-ea"/>
                <a:cs typeface="+mn-cs"/>
              </a:rPr>
              <a:t>The Substance Abuse &amp; Mental Health Services Administration </a:t>
            </a:r>
            <a:r>
              <a:rPr kumimoji="0" lang="en-GB" sz="1200" b="0" i="0" u="none" strike="noStrike" kern="1200" cap="none" spc="0" normalizeH="0" baseline="0" noProof="0" dirty="0">
                <a:ln>
                  <a:noFill/>
                </a:ln>
                <a:solidFill>
                  <a:prstClr val="black"/>
                </a:solidFill>
                <a:effectLst/>
                <a:uLnTx/>
                <a:uFillTx/>
                <a:latin typeface="+mn-lt"/>
                <a:ea typeface="+mn-ea"/>
                <a:cs typeface="+mn-cs"/>
              </a:rPr>
              <a:t>definition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2021 - legislation has changed from seeing a child being exposed to domestic abuse in the household as a witness whereas they are now considered as a victim in their own right in a response to understanding how trauma can impact on us. </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85000"/>
                    <a:lumOff val="15000"/>
                  </a:prstClr>
                </a:solidFill>
                <a:effectLst/>
                <a:uLnTx/>
                <a:uFillTx/>
                <a:latin typeface="+mn-lt"/>
                <a:ea typeface="+mn-ea"/>
                <a:cs typeface="+mn-cs"/>
              </a:rPr>
              <a:t>Source: The Substance Abuse &amp; Mental Health Services Administration (SAMHSA) definition. SAMHSA is an agency within the U.S. Department of Health and Human Sciences. </a:t>
            </a: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17</a:t>
            </a:fld>
            <a:endParaRPr lang="en-US"/>
          </a:p>
        </p:txBody>
      </p:sp>
    </p:spTree>
    <p:extLst>
      <p:ext uri="{BB962C8B-B14F-4D97-AF65-F5344CB8AC3E}">
        <p14:creationId xmlns:p14="http://schemas.microsoft.com/office/powerpoint/2010/main" val="3529793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Main points - </a:t>
            </a:r>
            <a:r>
              <a:rPr lang="en-GB" dirty="0"/>
              <a:t>A trauma informed approach would say that trauma is not an event. It is what happens inside of us in response to what is happen outside of us. This goes some way to explain how people can go through similar events but have different outcomes, how we perceive an event will be based on our individual context and history. This goes some way to understand how children in the same households, going through similar events may have differing outcomes. </a:t>
            </a:r>
          </a:p>
          <a:p>
            <a:endParaRPr lang="en-GB" dirty="0"/>
          </a:p>
          <a:p>
            <a:r>
              <a:rPr lang="en-GB" dirty="0"/>
              <a:t>If we change the response then from ‘what's wrong with you’ to ‘what's happened to you’, we can start considering </a:t>
            </a:r>
            <a:r>
              <a:rPr kumimoji="0" lang="en-GB" sz="1200" b="0" i="0" u="none" strike="noStrike" kern="1200" cap="none" spc="0" normalizeH="0" baseline="0" noProof="0" dirty="0">
                <a:ln>
                  <a:noFill/>
                </a:ln>
                <a:solidFill>
                  <a:prstClr val="black"/>
                </a:solidFill>
                <a:effectLst/>
                <a:uLnTx/>
                <a:uFillTx/>
                <a:latin typeface="Verdana"/>
                <a:ea typeface="+mn-ea"/>
                <a:cs typeface="Verdana"/>
              </a:rPr>
              <a:t>the judgement, stigma, discrimination, inequalities and social injustice that people who experience trauma and adversity often face - encourages us to think about the language we use and concepts like victim blaming. We can start to see people within their own context and understand where they are coming from in their behaviours.</a:t>
            </a:r>
          </a:p>
        </p:txBody>
      </p:sp>
      <p:sp>
        <p:nvSpPr>
          <p:cNvPr id="4" name="Slide Number Placeholder 3"/>
          <p:cNvSpPr>
            <a:spLocks noGrp="1"/>
          </p:cNvSpPr>
          <p:nvPr>
            <p:ph type="sldNum" sz="quarter" idx="5"/>
          </p:nvPr>
        </p:nvSpPr>
        <p:spPr/>
        <p:txBody>
          <a:bodyPr/>
          <a:lstStyle/>
          <a:p>
            <a:fld id="{903D5A04-0BD2-4C4F-B397-B46A5D3B32E9}" type="slidenum">
              <a:rPr lang="en-US" smtClean="0"/>
              <a:t>18</a:t>
            </a:fld>
            <a:endParaRPr lang="en-US"/>
          </a:p>
        </p:txBody>
      </p:sp>
    </p:spTree>
    <p:extLst>
      <p:ext uri="{BB962C8B-B14F-4D97-AF65-F5344CB8AC3E}">
        <p14:creationId xmlns:p14="http://schemas.microsoft.com/office/powerpoint/2010/main" val="256699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Briefly – 1998 </a:t>
            </a:r>
            <a:r>
              <a:rPr kumimoji="0" lang="en-GB" sz="1200" b="0" i="0" u="none" strike="noStrike" kern="1200" cap="none" spc="0" normalizeH="0" baseline="0" noProof="0" dirty="0" err="1">
                <a:ln>
                  <a:noFill/>
                </a:ln>
                <a:solidFill>
                  <a:prstClr val="black"/>
                </a:solidFill>
                <a:effectLst/>
                <a:uLnTx/>
                <a:uFillTx/>
                <a:latin typeface="+mn-lt"/>
                <a:ea typeface="+mn-ea"/>
                <a:cs typeface="+mn-cs"/>
              </a:rPr>
              <a:t>Felitti</a:t>
            </a:r>
            <a:r>
              <a:rPr kumimoji="0" lang="en-GB" sz="1200" b="0" i="0" u="none" strike="noStrike" kern="1200" cap="none" spc="0" normalizeH="0" baseline="0" noProof="0" dirty="0">
                <a:ln>
                  <a:noFill/>
                </a:ln>
                <a:solidFill>
                  <a:prstClr val="black"/>
                </a:solidFill>
                <a:effectLst/>
                <a:uLnTx/>
                <a:uFillTx/>
                <a:latin typeface="+mn-lt"/>
                <a:ea typeface="+mn-ea"/>
                <a:cs typeface="+mn-cs"/>
              </a:rPr>
              <a:t> and Anda original study – 17,000 people interviewed about their early childhood experiences. Study was mainly white, middle-class, college-educated people (with health insurance as study was undertaken in America). Results have been widely replicated.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Discuss language – deliberately using language used in original study to provoke thinking about the power of language in trauma informed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Divorce – separation, not all parents marry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Mother treated violently – would consider violence in the home more broadly (seeing child to parent violence, forms of domestic abuse other than physical violence such as coercive control and emotional abuse, abuse directed at father)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Problematic substance use – think about the hidden harm of parental drug and alcohol use in the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Household dysfunction - careful not to shame people around ACEs. Discussions should not be about placing blame on families or adding stigma to issues such as mental illness.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Remember the note of optimism. </a:t>
            </a:r>
            <a:r>
              <a:rPr kumimoji="0" lang="en-GB" sz="1200" b="0" i="0" u="none" strike="noStrike" kern="1200" cap="none" spc="0" normalizeH="0" baseline="0" noProof="0" dirty="0">
                <a:ln>
                  <a:noFill/>
                </a:ln>
                <a:solidFill>
                  <a:prstClr val="black"/>
                </a:solidFill>
                <a:effectLst/>
                <a:uLnTx/>
                <a:uFillTx/>
                <a:latin typeface="+mn-lt"/>
                <a:ea typeface="+mn-ea"/>
                <a:cs typeface="+mn-cs"/>
              </a:rPr>
              <a:t>These are population studies and not meant to be used as a diagnostic tool.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19</a:t>
            </a:fld>
            <a:endParaRPr lang="en-US"/>
          </a:p>
        </p:txBody>
      </p:sp>
    </p:spTree>
    <p:extLst>
      <p:ext uri="{BB962C8B-B14F-4D97-AF65-F5344CB8AC3E}">
        <p14:creationId xmlns:p14="http://schemas.microsoft.com/office/powerpoint/2010/main" val="3484695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Criticism of the Adverse childhood experience (ACE) study is it only focuses on the child or the family &amp; does not take into account context: adverse community environments  - thinking about the impact of growing up in extreme poverty or facing repeated discrimination &amp; inequality of opportunity.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Other examples: pollution, natural disasters, terrorism, being targeted by hate crime or experiences of war.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someone is in an adverse community environment, they are more likely to experience adversity and it is more likely that that adversity will be experienced as traumatic.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mn-lt"/>
                <a:ea typeface="+mn-ea"/>
                <a:cs typeface="+mn-cs"/>
              </a:rPr>
              <a:t>Felitti</a:t>
            </a:r>
            <a:r>
              <a:rPr kumimoji="0" lang="en-GB" sz="1200" b="0" i="0" u="none" strike="noStrike" kern="1200" cap="none" spc="0" normalizeH="0" baseline="0" noProof="0" dirty="0">
                <a:ln>
                  <a:noFill/>
                </a:ln>
                <a:solidFill>
                  <a:prstClr val="black"/>
                </a:solidFill>
                <a:effectLst/>
                <a:uLnTx/>
                <a:uFillTx/>
                <a:latin typeface="+mn-lt"/>
                <a:ea typeface="+mn-ea"/>
                <a:cs typeface="+mn-cs"/>
              </a:rPr>
              <a:t> and Anda have also said the study is being used incorrectly to diagnose people. There is also criticism that the study was looking at the wrong thing, it should have been looking at people’s relational wealth versus their relational poverty as a child, as supportive, healthy relationships can be the difference that makes the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study also did not look at how the difference experience may have differing impacts and how they are unique to people. For example, for some families a parent going to prison is the end of security and the loss of regular contact with a positive parent, for others it may be the removal of someone who harms from their lives. For some children parents separating will be the end of security and a loving home with both parents, for others it will be a fresh start with a home with less arguing.</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Remember note of optimism.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Could </a:t>
            </a:r>
            <a:r>
              <a:rPr kumimoji="0" lang="en-US" sz="1200" b="0" i="0" u="none" strike="noStrike" kern="1200" cap="none" spc="0" normalizeH="0" baseline="0" noProof="0" dirty="0">
                <a:ln>
                  <a:noFill/>
                </a:ln>
                <a:solidFill>
                  <a:prstClr val="black"/>
                </a:solidFill>
                <a:effectLst/>
                <a:uLnTx/>
                <a:uFillTx/>
                <a:latin typeface="+mn-lt"/>
                <a:ea typeface="+mn-ea"/>
                <a:cs typeface="+mn-cs"/>
              </a:rPr>
              <a:t>also reference adverse cultural environments – where people experience discrimination, feel ‘othered’, don’t feel represented, homophobic environments if gay or trans, growing up under Apartheid. We could say there are a trio of ACEs.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20</a:t>
            </a:fld>
            <a:endParaRPr lang="en-US"/>
          </a:p>
        </p:txBody>
      </p:sp>
    </p:spTree>
    <p:extLst>
      <p:ext uri="{BB962C8B-B14F-4D97-AF65-F5344CB8AC3E}">
        <p14:creationId xmlns:p14="http://schemas.microsoft.com/office/powerpoint/2010/main" val="139726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We know a lot of people have experienced sexual abuse, so be aware of the experiences that may be in the room. </a:t>
            </a:r>
          </a:p>
          <a:p>
            <a:endParaRPr lang="en-GB" altLang="en-US" dirty="0"/>
          </a:p>
          <a:p>
            <a:r>
              <a:rPr lang="en-GB" altLang="en-US" dirty="0"/>
              <a:t>Be kind to ourselves (personally and professionally)</a:t>
            </a:r>
          </a:p>
          <a:p>
            <a:pPr marL="636759" lvl="1" indent="-319134">
              <a:buFontTx/>
              <a:buChar char="-"/>
            </a:pPr>
            <a:r>
              <a:rPr lang="en-GB" dirty="0"/>
              <a:t>If we need a break from the material, then we can do this by leaving the session</a:t>
            </a:r>
          </a:p>
          <a:p>
            <a:pPr marL="636759" lvl="1" indent="-319134">
              <a:buFontTx/>
              <a:buChar char="-"/>
            </a:pPr>
            <a:r>
              <a:rPr lang="en-GB" dirty="0"/>
              <a:t>If we decide we cannot do this today, that’s okay</a:t>
            </a:r>
          </a:p>
          <a:p>
            <a:endParaRPr lang="en-GB" altLang="en-US" dirty="0"/>
          </a:p>
          <a:p>
            <a:r>
              <a:rPr lang="en-GB" altLang="en-US" dirty="0"/>
              <a:t>Respect each other’s learning journey</a:t>
            </a:r>
          </a:p>
          <a:p>
            <a:pPr lvl="1">
              <a:spcBef>
                <a:spcPts val="1117"/>
              </a:spcBef>
              <a:buFontTx/>
              <a:buChar char="-"/>
            </a:pPr>
            <a:r>
              <a:rPr lang="en-GB" dirty="0"/>
              <a:t> There is no such thing as a stupid question – this is</a:t>
            </a:r>
          </a:p>
          <a:p>
            <a:pPr marL="296085" lvl="1">
              <a:spcBef>
                <a:spcPts val="1117"/>
              </a:spcBef>
            </a:pPr>
            <a:r>
              <a:rPr lang="en-GB" dirty="0"/>
              <a:t>     the space to ask, clarify, discuss and get things wrong</a:t>
            </a:r>
          </a:p>
          <a:p>
            <a:endParaRPr lang="en-GB" altLang="en-US" dirty="0"/>
          </a:p>
          <a:p>
            <a:r>
              <a:rPr lang="en-GB" altLang="en-US" dirty="0"/>
              <a:t>There will be a couple of interactive exercises, so please do contribute to discussion – be brave!</a:t>
            </a:r>
          </a:p>
          <a:p>
            <a:endParaRPr lang="en-GB" dirty="0"/>
          </a:p>
        </p:txBody>
      </p:sp>
      <p:sp>
        <p:nvSpPr>
          <p:cNvPr id="4" name="Slide Number Placeholder 3"/>
          <p:cNvSpPr>
            <a:spLocks noGrp="1"/>
          </p:cNvSpPr>
          <p:nvPr>
            <p:ph type="sldNum" sz="quarter" idx="5"/>
          </p:nvPr>
        </p:nvSpPr>
        <p:spPr/>
        <p:txBody>
          <a:bodyPr/>
          <a:lstStyle/>
          <a:p>
            <a:pPr marL="0" marR="0" lvl="0" indent="0" algn="r" defTabSz="966338" rtl="0" eaLnBrk="1" fontAlgn="auto" latinLnBrk="0" hangingPunct="1">
              <a:lnSpc>
                <a:spcPct val="100000"/>
              </a:lnSpc>
              <a:spcBef>
                <a:spcPts val="0"/>
              </a:spcBef>
              <a:spcAft>
                <a:spcPts val="0"/>
              </a:spcAft>
              <a:buClrTx/>
              <a:buSzTx/>
              <a:buFontTx/>
              <a:buNone/>
              <a:tabLst/>
              <a:defRPr/>
            </a:pPr>
            <a:fld id="{C7D7CBBC-F4CC-4DA6-99DA-4C6FA52C4DA0}" type="slidenum">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338"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482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https://www.youtube.com/watch?v=4-tcKYx24aA </a:t>
            </a:r>
          </a:p>
          <a:p>
            <a:endParaRPr lang="en-GB" dirty="0"/>
          </a:p>
          <a:p>
            <a:r>
              <a:rPr lang="en-GB" dirty="0"/>
              <a:t>7 minute video – to lead to group discussion</a:t>
            </a:r>
          </a:p>
          <a:p>
            <a:r>
              <a:rPr lang="en-GB" dirty="0"/>
              <a:t>Gather people’s experiences of children’s reactions during or after they have told someone about sexual abuse. Can they relate this to the impact of trauma on the brain?</a:t>
            </a:r>
          </a:p>
        </p:txBody>
      </p:sp>
      <p:sp>
        <p:nvSpPr>
          <p:cNvPr id="4" name="Slide Number Placeholder 3"/>
          <p:cNvSpPr>
            <a:spLocks noGrp="1"/>
          </p:cNvSpPr>
          <p:nvPr>
            <p:ph type="sldNum" sz="quarter" idx="5"/>
          </p:nvPr>
        </p:nvSpPr>
        <p:spPr/>
        <p:txBody>
          <a:bodyPr/>
          <a:lstStyle/>
          <a:p>
            <a:fld id="{A52FB7A5-D106-41F5-B54C-EFC89ADA8300}" type="slidenum">
              <a:rPr lang="en-GB" smtClean="0"/>
              <a:t>21</a:t>
            </a:fld>
            <a:endParaRPr lang="en-GB"/>
          </a:p>
        </p:txBody>
      </p:sp>
    </p:spTree>
    <p:extLst>
      <p:ext uri="{BB962C8B-B14F-4D97-AF65-F5344CB8AC3E}">
        <p14:creationId xmlns:p14="http://schemas.microsoft.com/office/powerpoint/2010/main" val="1178846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Could define these as threat responses, trauma responses, stress responses, survival responses (or even shame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Stress responses – not under our conscious control – the oldest part of the brain, our survival brain takes over in response to an actual or a perceived threat to our physical self or sense of self - we do not consciously choose which response we will have. (these may become conscious behaviours if they work, for example fight response keeps people away and so being ready to fight may become a behaviour used to keep people away)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Beneath all of these five reactions is fear – it is response to a real or perceived threat – or shame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Important to remember stress response is activated by our senses – so it might be a sight or a smell, a particular food or place, a word (can give examples) – not necessarily going to know what has activated someone – ‘The Body Keeps the Score’ Bessel van der Kolk / What My Bones know Stepanie Foo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If a stress response has worked previously in life – so for a child to hide (withdraw) or freeze for example - the survival brain is more likely to activate the same stress response again in a similar situation. The survival brain remembers what worked before (i.e. fawn) and reacts without activating the more frontal lobes that relate to judgement and decision-making. This can be situation based &amp; can change over time - so in one type of situation you maybe more likely to fawn, in another flight.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Hyper</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-aroused states – blood flow to muscles and extremities to enable fight or flight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Flight –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 just running away but also not approaching i.e. not attending appointments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Fight -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heightened expressed emotion (often a response to shame)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Freeze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most common response, happens instantaneously &amp; before any of the other responses - all the senses come online (‘rabbit in the headlights) as we take in as much information as possible about what’s happening - often mistaken for flop as outwardly the same but inwardly hyper-vigilant. You will see this in watchful children. It is a hyperarousal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Fawn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also known as friend (referred to as traumatic bonding in the video) – if we think about a child, an elderly person, or someone with mobility issues, someone who is not as big or strong as the person who is harming - fight or flight simply might not be options – cannot get away &amp; to fight back would make things worse - if you cannot fight or flee then befriending, appeasing, keeping them onside might feel like the only option – think Stockholm Syndrome; links with people-pleasing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Hypo</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-aroused state - blood moves to the core (as opposed to muscles to enable fight / flight) to protect vital organs and prolong life / limit physical damage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Flop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literally dropping to the floor, fainting, loss of bodily functions –dissociation on continuum from ‘jelly legs’ to ‘escape when escape isn’t possible’ – disconnecting from body and mind goes elsewhere.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Our brains are clever and want to protect us and so we can get activated by a smell, taste (or other sense) which reminds our brains of what happened before, we are then activated and may go into flight, fight, freeze, fawn or flop, and so we may see someone behaving in a way we do not understand as we cannot see a threat.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Reflection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Because freeze, fawn &amp; flop are less well understood by society this can bring additional feelings of shame and self-blame – why didn’t they run, why didn’t they fight back, why do they keep going back to an abusive relationship or leave one relationship just to get into another that’s equally abusive – leads to victim blaming and shaming.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Some responses are more socially accepted than others - employers love ‘fawners’ but the fight response is responded to with zero tolerance behaviour policies – all coming from the same part of the unconscious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Always ask for reflections on this slide as it is often a slide which a lot of discussions occurs around. Maybe ask what people are seeing in their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use of the word activation rather than trigger is a more trauma informed which the likes of Sophie Olson are advocating for as trigger makes it sound as though it is too dangerous to talk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22</a:t>
            </a:fld>
            <a:endParaRPr lang="en-US"/>
          </a:p>
        </p:txBody>
      </p:sp>
    </p:spTree>
    <p:extLst>
      <p:ext uri="{BB962C8B-B14F-4D97-AF65-F5344CB8AC3E}">
        <p14:creationId xmlns:p14="http://schemas.microsoft.com/office/powerpoint/2010/main" val="2292709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Simple read through of slide.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C4EE-FDC2-4137-9B1B-EC705C60B5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121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Title Slide - The Impact of CSA.</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118B93C-7F79-4621-8A4D-5647C91E6E63}" type="slidenum">
              <a:rPr lang="en-GB" smtClean="0"/>
              <a:t>24</a:t>
            </a:fld>
            <a:endParaRPr lang="en-GB"/>
          </a:p>
        </p:txBody>
      </p:sp>
    </p:spTree>
    <p:extLst>
      <p:ext uri="{BB962C8B-B14F-4D97-AF65-F5344CB8AC3E}">
        <p14:creationId xmlns:p14="http://schemas.microsoft.com/office/powerpoint/2010/main" val="788840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25</a:t>
            </a:fld>
            <a:endParaRPr lang="en-US"/>
          </a:p>
        </p:txBody>
      </p:sp>
    </p:spTree>
    <p:extLst>
      <p:ext uri="{BB962C8B-B14F-4D97-AF65-F5344CB8AC3E}">
        <p14:creationId xmlns:p14="http://schemas.microsoft.com/office/powerpoint/2010/main" val="3255133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546A"/>
                </a:solidFill>
                <a:effectLst/>
                <a:uLnTx/>
                <a:uFillTx/>
                <a:latin typeface="+mn-lt"/>
                <a:ea typeface="+mn-ea"/>
                <a:cs typeface="+mn-cs"/>
              </a:rPr>
              <a:t>Main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44546A"/>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How often do we ask the people we work with what lies behind their presenting behaviour?   So, for example, if they are presenting with difficulties with their mental health, using substances as a coping mechanism or relationship difficulties do we unpick what is behind these?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Put into small break out rooms, ask to make a note of what may come under each heading, ask them to be ready to feed discussions back to main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15000"/>
              </a:lnSpc>
              <a:spcBef>
                <a:spcPts val="0"/>
              </a:spcBef>
              <a:spcAft>
                <a:spcPts val="800"/>
              </a:spcAft>
              <a:buClrTx/>
              <a:buSzTx/>
              <a:buFontTx/>
              <a:buNone/>
              <a:tabLst/>
              <a:defRPr/>
            </a:pPr>
            <a:r>
              <a:rPr lang="en-GB" dirty="0"/>
              <a:t>Headings from </a:t>
            </a: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GB" sz="12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rPr>
              <a:t>Key messages from research on the impacts of child sexual abuse</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26</a:t>
            </a:fld>
            <a:endParaRPr lang="en-US"/>
          </a:p>
        </p:txBody>
      </p:sp>
    </p:spTree>
    <p:extLst>
      <p:ext uri="{BB962C8B-B14F-4D97-AF65-F5344CB8AC3E}">
        <p14:creationId xmlns:p14="http://schemas.microsoft.com/office/powerpoint/2010/main" val="1372077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(Each heading will come up separately with notes following separately under it)</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Main points (taken from: </a:t>
            </a:r>
            <a:r>
              <a:rPr kumimoji="0" lang="en-GB" sz="12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rPr>
              <a:t>Key messages from research on the impacts of child sexual abuse</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-impacts maybe felt at different times across the lifespan</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-Impacts can change from childhood into adulthood and are unique to the individual</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-other forms of victimisation as a child or adult can compound the impacts of child sexual abuse</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-some adults who were sexually abused as children do not report any significant impacts as adults</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-impacts will extend further than the child, into non abusing parents and other family members such as siblings, and also friends, and wider family, who may all need support</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-social impact, victim- survivors an have an increased use of and involvement in public services such as social care, health care and  justice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t>
            </a:r>
            <a:r>
              <a:rPr kumimoji="0" lang="en-GB" sz="1200" b="0" i="0" u="none" strike="noStrike" kern="1200" cap="none" spc="0" normalizeH="0" baseline="0" noProof="0" dirty="0">
                <a:ln>
                  <a:noFill/>
                </a:ln>
                <a:solidFill>
                  <a:srgbClr val="44546A"/>
                </a:solidFill>
                <a:effectLst/>
                <a:uLnTx/>
                <a:uFillTx/>
                <a:latin typeface="Aptos" panose="020B0004020202020204" pitchFamily="34" charset="0"/>
                <a:ea typeface="+mn-ea"/>
                <a:cs typeface="+mn-cs"/>
              </a:rPr>
              <a:t>there is a note of optimism, people can and do overcome adversity, we need to hold onto this for all victims- survivors. Everyone will have a different journey and sexually abuse impacts everyone differently, it is important to hold this so people are not blamed for their response to their abuse or feel they should have these difficulties if they do not.  </a:t>
            </a:r>
            <a:endPar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 understanding of intersectionality:</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People can occupy multiple, overlapping identities and social positions which needs to be remembered when thinking about the impacts. Intersectionality means that ascribing particular forms of impact to specific groups is complicated, but it is important to recognise differences where they exist. Consider cultural context, whether the child has a disability, whether the family of the child has any beliefs such as homophonic views which may impact on how the sexual abuse may impact on the child.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Mental and emotional wellbeing:</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-can impact across childhood and adulthood </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delayed disclosure can have an adverse impact on mental health, the disclosure itself can bring up intense feelings</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feelings of being unworthy, low self-confidence, distrust in the genuineness of others, fear of discovery of the abuse</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shame </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There is a shift towards understanding that adverse mental health outcome are more adaptive rather a ‘disordered’ response </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Physical health:</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impacts on mental health and physical health are interconnected, for example difficulties sleeping which would be a mental and emotional wellbeing impact, may then lead to physical health concerns</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-self harming to help regulate emotions</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sexual abuse itself can cause physical injury</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gynaecological or reproductive health issues, greater fear of childbirth, difficulties giving birth and breastfeeding</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Sex and sexual functioning in adolescence and adulthood:</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-‘Traumatic sexualisation’ – the inappropriate development of sexuality, sexual feelings and attitudes which can affect an individual’s sense of sexual satisfaction, sexual feelings and sexual actions</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Impacts on sexual functioning – such as problems with sexual desire and sexual arousal – may become apparent for victim-survivors in adolescence and adulthood</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sexual abuse is always a violation, sexually abused children can sometimes experience bodily responses often associated with pleasure, leading to a feeling of betrayal by the body.  For some this will lead to initiating sexual activity with people around them, including the person who has harmed them.</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-remember most sexually abused children do not go on to sexually harm others, and those who display sexually harmful behaviours as children so not go on to sexually harm as adults</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Relationships and parenting:</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-impact on psychosocial development and attachment in childhood and adulthood</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-enhanced sense of empathy which supports the development of fulfilling and connected interpersonal and intimate relationships</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-some struggle to put in boundaries as parents being overly permissive or/ and using physical discipline</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-struggles with attachment and being critical of own parenting</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-fearful of abusing own child (especially men)</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-increased protective parenting abilities, including confidence in an ability to protect</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Spirituality and religious belief:</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(To date, evidence on the impacts of child sexual abuse on religious belief is limited almost exclusively to Christianity)</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-lower levels of spiritual wellbeing and lower engagement in religious practice</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-faith as a protective factor providing psychological and emotional comfort</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-awareness of sexually abuse that occurs within religious institutions impacts on mental health can be compounded</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Socio- economic and educational impacts:</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negative impact on educational attainment</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-education used as a coping strategy for mitigating impacts on mental health</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adulthood lower employment rates, incomes and self reported financial stability (maybe due to emotional and mental health difficulties)</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Remember – give a sense of hope, sexual abuse does not have to dictate someone’s destiny </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Additional points:</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 rapid evidence assessment Independent Inquiry into Child Sexual Abuse (IICSA) July 2017:</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How often do we ask our service users what lies behind their presenting behaviour?   So, for example, if they are presenting with difficulties with their mental health, substance use difficulties or relationship difficulties?</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Poor mental health and wellbeing</a:t>
            </a: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(One in Four, 2015; Chen et al, 2010) – by far the biggest area of impact is around mental health – depression, anxiety, OCD, social phobia, suicidal ideation and suicide amongst others</a:t>
            </a:r>
            <a:r>
              <a:rPr kumimoji="0" lang="en-GB" sz="12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Physical health problems including immediate impacts and long-term illness and disability</a:t>
            </a: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(Heger et al, 2002; </a:t>
            </a:r>
            <a:r>
              <a:rPr kumimoji="0" lang="en-GB" sz="1200" b="0" i="0" u="none" strike="noStrike" kern="1200" cap="none" spc="0" normalizeH="0" baseline="0" noProof="0" dirty="0" err="1">
                <a:ln>
                  <a:noFill/>
                </a:ln>
                <a:solidFill>
                  <a:prstClr val="black"/>
                </a:solidFill>
                <a:effectLst/>
                <a:uLnTx/>
                <a:uFillTx/>
                <a:latin typeface="Aptos" panose="020B0004020202020204" pitchFamily="34" charset="0"/>
                <a:ea typeface="+mn-ea"/>
                <a:cs typeface="+mn-cs"/>
              </a:rPr>
              <a:t>Allnock</a:t>
            </a: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et al, 2015) –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 forgotten area of impact.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Sexual abuse can cause physical damage to reproductive organs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The impact of the abuse can prevent people from seeking medical help - smear tests, </a:t>
            </a:r>
            <a:r>
              <a:rPr kumimoji="0" lang="en-GB" sz="1200" b="0" i="0" u="none" strike="noStrike" kern="1200" cap="none" spc="0" normalizeH="0" baseline="0" noProof="0" dirty="0" err="1">
                <a:ln>
                  <a:noFill/>
                </a:ln>
                <a:solidFill>
                  <a:prstClr val="black"/>
                </a:solidFill>
                <a:effectLst/>
                <a:uLnTx/>
                <a:uFillTx/>
                <a:latin typeface="Aptos" panose="020B0004020202020204" pitchFamily="34" charset="0"/>
                <a:ea typeface="+mn-ea"/>
                <a:cs typeface="+mn-cs"/>
              </a:rPr>
              <a:t>gynaelogical</a:t>
            </a: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examinations – both of which mean an intimate examination, by a relative stranger, with little sense of control.  Essentially, not having a smear test can mean increased risk. This links back to the adverse childhood experiences study and the links to later life outcomes in terms of health difficulties as people may put off seeking medical help.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Dentist – May be issues after abuse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Vulnerability to re-victimisation both as children and adults</a:t>
            </a: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r>
              <a:rPr kumimoji="0" lang="en-GB" sz="1200" b="0" i="0" u="none" strike="noStrike" kern="1200" cap="none" spc="0" normalizeH="0" baseline="0" noProof="0" dirty="0" err="1">
                <a:ln>
                  <a:noFill/>
                </a:ln>
                <a:solidFill>
                  <a:prstClr val="black"/>
                </a:solidFill>
                <a:effectLst/>
                <a:uLnTx/>
                <a:uFillTx/>
                <a:latin typeface="Aptos" panose="020B0004020202020204" pitchFamily="34" charset="0"/>
                <a:ea typeface="+mn-ea"/>
                <a:cs typeface="+mn-cs"/>
              </a:rPr>
              <a:t>Filipas</a:t>
            </a: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2006; </a:t>
            </a:r>
            <a:r>
              <a:rPr kumimoji="0" lang="en-GB" sz="1200" b="0" i="0" u="none" strike="noStrike" kern="1200" cap="none" spc="0" normalizeH="0" baseline="0" noProof="0" dirty="0" err="1">
                <a:ln>
                  <a:noFill/>
                </a:ln>
                <a:solidFill>
                  <a:prstClr val="black"/>
                </a:solidFill>
                <a:effectLst/>
                <a:uLnTx/>
                <a:uFillTx/>
                <a:latin typeface="Aptos" panose="020B0004020202020204" pitchFamily="34" charset="0"/>
                <a:ea typeface="+mn-ea"/>
                <a:cs typeface="+mn-cs"/>
              </a:rPr>
              <a:t>Finkelhor</a:t>
            </a: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et al, 2007).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It is important to note here that this is a fairly depressing impact.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Research - A child who experiences sexual abuse is much more likely to experience sexual abuse again as a child and children who are sexually abused are much more likely than their non-abused peers to be sexually assaulted as an adult.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This can be a good discussion point.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Key point- if we were better at talking with children about what happened to them at the time, we would help them process experiences which would reduce the likelihood of later re-victimisation.</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What might the high BMI be about? - </a:t>
            </a: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may be about comfort eating, it may be about looking different to how they were when they were abused</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Problem related to childbirth – </a:t>
            </a: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mother who are not attending appointments, how are we labelling that and thinking about it when it may be avoidance due to having to expose their body.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Physical health – </a:t>
            </a: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need to think beyond the physical injury of the abuse, we need to think about the longer standing impacts, such as not attending appointments. When doing assessments if a parent is not taking a child to the dentist or doctor, are we giving thought that this maybe because of their own child sexual abuse which may be labelled as neglect when there is more going on.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Emotional well being/ mental health </a:t>
            </a: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may also see perfectionism, overachieving, as well</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Think about disassociation – escape when escape is not possible.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b="1" dirty="0"/>
          </a:p>
        </p:txBody>
      </p:sp>
      <p:sp>
        <p:nvSpPr>
          <p:cNvPr id="4" name="Slide Number Placeholder 3"/>
          <p:cNvSpPr>
            <a:spLocks noGrp="1"/>
          </p:cNvSpPr>
          <p:nvPr>
            <p:ph type="sldNum" sz="quarter" idx="5"/>
          </p:nvPr>
        </p:nvSpPr>
        <p:spPr/>
        <p:txBody>
          <a:bodyPr/>
          <a:lstStyle/>
          <a:p>
            <a:fld id="{903D5A04-0BD2-4C4F-B397-B46A5D3B32E9}" type="slidenum">
              <a:rPr lang="en-US" smtClean="0"/>
              <a:t>27</a:t>
            </a:fld>
            <a:endParaRPr lang="en-US"/>
          </a:p>
        </p:txBody>
      </p:sp>
    </p:spTree>
    <p:extLst>
      <p:ext uri="{BB962C8B-B14F-4D97-AF65-F5344CB8AC3E}">
        <p14:creationId xmlns:p14="http://schemas.microsoft.com/office/powerpoint/2010/main" val="356587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kern="1200" dirty="0">
              <a:solidFill>
                <a:srgbClr val="000000"/>
              </a:solidFill>
              <a:effectLst/>
              <a:latin typeface="Arial" panose="020B0604020202020204" pitchFamily="34" charset="0"/>
              <a:ea typeface="+mn-ea"/>
            </a:endParaRPr>
          </a:p>
          <a:p>
            <a:r>
              <a:rPr lang="en-GB" sz="1800" kern="1200" dirty="0">
                <a:solidFill>
                  <a:srgbClr val="000000"/>
                </a:solidFill>
                <a:effectLst/>
                <a:latin typeface="Arial" panose="020B0604020202020204" pitchFamily="34" charset="0"/>
                <a:ea typeface="+mn-ea"/>
              </a:rPr>
              <a:t>The goal is to calm your mind by using your five senses to focus on your environment instead of your thoughts.</a:t>
            </a:r>
          </a:p>
          <a:p>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Arial" panose="020B0604020202020204" pitchFamily="34" charset="0"/>
                <a:ea typeface="+mn-ea"/>
              </a:rPr>
              <a:t>Here are the steps to complete this exercise:</a:t>
            </a:r>
          </a:p>
          <a:p>
            <a:endParaRPr lang="en-GB"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GB" sz="1800" kern="1200" dirty="0">
                <a:solidFill>
                  <a:srgbClr val="000000"/>
                </a:solidFill>
                <a:effectLst/>
                <a:latin typeface="Arial" panose="020B0604020202020204" pitchFamily="34" charset="0"/>
                <a:ea typeface="+mn-ea"/>
              </a:rPr>
              <a:t>First, notice 5 things that you can see. Look around you and become aware of your environment. Try to pick out something that you don’t usually notice.</a:t>
            </a:r>
            <a:endParaRPr lang="en-GB"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sz="1800" kern="1200" dirty="0">
              <a:solidFill>
                <a:srgbClr val="000000"/>
              </a:solidFill>
              <a:effectLst/>
              <a:latin typeface="Arial" panose="020B0604020202020204" pitchFamily="34" charset="0"/>
              <a:ea typeface="+mn-ea"/>
            </a:endParaRPr>
          </a:p>
          <a:p>
            <a:pPr marL="285750" indent="-285750">
              <a:buFont typeface="Arial" panose="020B0604020202020204" pitchFamily="34" charset="0"/>
              <a:buChar char="•"/>
            </a:pPr>
            <a:r>
              <a:rPr lang="en-GB" sz="1800" kern="1200" dirty="0">
                <a:solidFill>
                  <a:srgbClr val="000000"/>
                </a:solidFill>
                <a:effectLst/>
                <a:latin typeface="Arial" panose="020B0604020202020204" pitchFamily="34" charset="0"/>
                <a:ea typeface="+mn-ea"/>
              </a:rPr>
              <a:t>Second, notice 4 things you can feel. Bring attention to the things that you’re currently feeling, such as the texture of your clothing or the smooth surface of the table you’re resting your hands on.</a:t>
            </a:r>
            <a:endParaRPr lang="en-GB"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sz="1800" kern="1200" dirty="0">
              <a:solidFill>
                <a:srgbClr val="000000"/>
              </a:solidFill>
              <a:effectLst/>
              <a:latin typeface="Arial" panose="020B0604020202020204" pitchFamily="34" charset="0"/>
              <a:ea typeface="+mn-ea"/>
            </a:endParaRPr>
          </a:p>
          <a:p>
            <a:pPr marL="285750" indent="-285750">
              <a:buFont typeface="Arial" panose="020B0604020202020204" pitchFamily="34" charset="0"/>
              <a:buChar char="•"/>
            </a:pPr>
            <a:r>
              <a:rPr lang="en-GB" sz="1800" kern="1200" dirty="0">
                <a:solidFill>
                  <a:srgbClr val="000000"/>
                </a:solidFill>
                <a:effectLst/>
                <a:latin typeface="Arial" panose="020B0604020202020204" pitchFamily="34" charset="0"/>
                <a:ea typeface="+mn-ea"/>
              </a:rPr>
              <a:t>Third, notice 3 things that you can hear. Listen for and notice things in the background that you don’t normally notice. It could be the birds chirping outside or an appliance humming in the next room.</a:t>
            </a:r>
            <a:endParaRPr lang="en-GB"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sz="1800" kern="1200" dirty="0">
              <a:solidFill>
                <a:srgbClr val="000000"/>
              </a:solidFill>
              <a:effectLst/>
              <a:latin typeface="Arial" panose="020B0604020202020204" pitchFamily="34" charset="0"/>
              <a:ea typeface="+mn-ea"/>
            </a:endParaRPr>
          </a:p>
          <a:p>
            <a:pPr marL="285750" indent="-285750">
              <a:buFont typeface="Arial" panose="020B0604020202020204" pitchFamily="34" charset="0"/>
              <a:buChar char="•"/>
            </a:pPr>
            <a:r>
              <a:rPr lang="en-GB" sz="1800" kern="1200" dirty="0">
                <a:solidFill>
                  <a:srgbClr val="000000"/>
                </a:solidFill>
                <a:effectLst/>
                <a:latin typeface="Arial" panose="020B0604020202020204" pitchFamily="34" charset="0"/>
                <a:ea typeface="+mn-ea"/>
              </a:rPr>
              <a:t>Fourth, notice 2 things you can smell. Bring attention to scents that you usually filter out, either pleasant or unpleasant. Catch a whiff of the pine trees outside or food cooking in the kitchen.</a:t>
            </a:r>
            <a:endParaRPr lang="en-GB"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sz="1800" kern="1200" dirty="0">
              <a:solidFill>
                <a:srgbClr val="000000"/>
              </a:solidFill>
              <a:effectLst/>
              <a:latin typeface="Arial" panose="020B0604020202020204" pitchFamily="34" charset="0"/>
              <a:ea typeface="+mn-ea"/>
            </a:endParaRPr>
          </a:p>
          <a:p>
            <a:pPr marL="285750" indent="-285750">
              <a:buFont typeface="Arial" panose="020B0604020202020204" pitchFamily="34" charset="0"/>
              <a:buChar char="•"/>
            </a:pPr>
            <a:r>
              <a:rPr lang="en-GB" sz="1800" kern="1200" dirty="0">
                <a:solidFill>
                  <a:srgbClr val="000000"/>
                </a:solidFill>
                <a:effectLst/>
                <a:latin typeface="Arial" panose="020B0604020202020204" pitchFamily="34" charset="0"/>
                <a:ea typeface="+mn-ea"/>
              </a:rPr>
              <a:t>Finally, notice 1 thing you can taste. Take a sip of a drink, chew gum, or notice the current taste in your mouth.</a:t>
            </a:r>
            <a:endParaRPr lang="en-GB"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b="1" kern="1200" dirty="0">
                <a:solidFill>
                  <a:srgbClr val="000000"/>
                </a:solidFill>
                <a:effectLst/>
                <a:latin typeface="Arial" panose="020B0604020202020204" pitchFamily="34" charset="0"/>
                <a:ea typeface="+mn-ea"/>
              </a:rPr>
              <a:t> </a:t>
            </a:r>
            <a:endParaRPr lang="en-GB" sz="1800" dirty="0">
              <a:effectLst/>
              <a:latin typeface="Times New Roman" panose="02020603050405020304" pitchFamily="18" charset="0"/>
              <a:ea typeface="Times New Roman" panose="02020603050405020304" pitchFamily="18" charset="0"/>
            </a:endParaRPr>
          </a:p>
          <a:p>
            <a:endParaRPr lang="en-GB" sz="1800" dirty="0"/>
          </a:p>
          <a:p>
            <a:endParaRPr lang="en-GB" sz="1800" dirty="0">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85D1-9C99-4DB1-8E5D-0B804313C5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5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5A04-0BD2-4C4F-B397-B46A5D3B32E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54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Definition of child sexual abuse - Working Together 2018.</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5</a:t>
            </a:fld>
            <a:endParaRPr lang="en-US"/>
          </a:p>
        </p:txBody>
      </p:sp>
    </p:spTree>
    <p:extLst>
      <p:ext uri="{BB962C8B-B14F-4D97-AF65-F5344CB8AC3E}">
        <p14:creationId xmlns:p14="http://schemas.microsoft.com/office/powerpoint/2010/main" val="1086776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Definition of child sexual abuse  - Working Together 2018.</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6</a:t>
            </a:fld>
            <a:endParaRPr lang="en-US"/>
          </a:p>
        </p:txBody>
      </p:sp>
    </p:spTree>
    <p:extLst>
      <p:ext uri="{BB962C8B-B14F-4D97-AF65-F5344CB8AC3E}">
        <p14:creationId xmlns:p14="http://schemas.microsoft.com/office/powerpoint/2010/main" val="3624652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Lesson Title Slide - The Scale and Nature of child sexual abuse.</a:t>
            </a:r>
            <a:endParaRPr lang="en-GB"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118B93C-7F79-4621-8A4D-5647C91E6E63}" type="slidenum">
              <a:rPr lang="en-GB" smtClean="0"/>
              <a:t>7</a:t>
            </a:fld>
            <a:endParaRPr lang="en-GB"/>
          </a:p>
        </p:txBody>
      </p:sp>
    </p:spTree>
    <p:extLst>
      <p:ext uri="{BB962C8B-B14F-4D97-AF65-F5344CB8AC3E}">
        <p14:creationId xmlns:p14="http://schemas.microsoft.com/office/powerpoint/2010/main" val="275237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 y="1374775"/>
            <a:ext cx="6584950" cy="3705225"/>
          </a:xfrm>
        </p:spPr>
      </p:sp>
      <p:sp>
        <p:nvSpPr>
          <p:cNvPr id="3" name="Notes Placeholder 2"/>
          <p:cNvSpPr>
            <a:spLocks noGrp="1"/>
          </p:cNvSpPr>
          <p:nvPr>
            <p:ph type="body" idx="1"/>
          </p:nvPr>
        </p:nvSpPr>
        <p:spPr/>
        <p:txBody>
          <a:bodyPr/>
          <a:lstStyle/>
          <a:p>
            <a:pPr algn="l"/>
            <a:r>
              <a:rPr lang="en-GB" b="0" i="0" dirty="0">
                <a:solidFill>
                  <a:srgbClr val="434343"/>
                </a:solidFill>
                <a:effectLst/>
                <a:latin typeface="Neue Helvetica eText W01"/>
              </a:rPr>
              <a:t>Reminder that we covered this in the first session</a:t>
            </a:r>
          </a:p>
          <a:p>
            <a:pPr algn="l"/>
            <a:endParaRPr lang="en-GB" b="0" i="0" dirty="0">
              <a:solidFill>
                <a:srgbClr val="434343"/>
              </a:solidFill>
              <a:effectLst/>
              <a:latin typeface="Neue Helvetica eText W01"/>
            </a:endParaRPr>
          </a:p>
          <a:p>
            <a:pPr algn="l"/>
            <a:r>
              <a:rPr lang="en-GB" b="0" i="0" dirty="0">
                <a:solidFill>
                  <a:srgbClr val="434343"/>
                </a:solidFill>
                <a:effectLst/>
                <a:latin typeface="Neue Helvetica eText W01"/>
              </a:rPr>
              <a:t>Currently, the ways in which we describe ‘types’ or ‘models’ of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sexual offending behaviour are not consistent. They have largely been developed over time by professionals to help them make sense of what they see in the field. This presents a number of challenges: a lack of shared definitions of the range of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hinders understanding, research, prevention and disruption. </a:t>
            </a:r>
          </a:p>
          <a:p>
            <a:pPr algn="l"/>
            <a:endParaRPr lang="en-GB" b="0" i="0" dirty="0">
              <a:solidFill>
                <a:srgbClr val="434343"/>
              </a:solidFill>
              <a:effectLst/>
              <a:latin typeface="Neue Helvetica eText W01"/>
            </a:endParaRPr>
          </a:p>
          <a:p>
            <a:pPr algn="l"/>
            <a:r>
              <a:rPr lang="en-GB" b="0" i="0" dirty="0">
                <a:solidFill>
                  <a:srgbClr val="434343"/>
                </a:solidFill>
                <a:effectLst/>
                <a:latin typeface="Neue Helvetica eText W01"/>
              </a:rPr>
              <a:t>Our existing research has also highlighted the challenges of developing appropriate and effective responses to child sexual abuse offending. Part of this challenge stems from difficulties encountered in identifying patterns of sexual offending behaviours and the contexts in which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offending occurs.</a:t>
            </a:r>
          </a:p>
          <a:p>
            <a:pPr algn="l"/>
            <a:endParaRPr lang="en-GB" b="0" i="0" dirty="0">
              <a:solidFill>
                <a:srgbClr val="434343"/>
              </a:solidFill>
              <a:effectLst/>
              <a:latin typeface="Neue Helvetica eText W01"/>
            </a:endParaRPr>
          </a:p>
          <a:p>
            <a:pPr algn="l"/>
            <a:r>
              <a:rPr lang="en-GB" b="0" i="0" dirty="0">
                <a:solidFill>
                  <a:srgbClr val="434343"/>
                </a:solidFill>
                <a:effectLst/>
                <a:latin typeface="Neue Helvetica eText W01"/>
              </a:rPr>
              <a:t>That is why we have developed a new typology of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offending behaviours focusing on the context of offending behaviours and reflecting different patterns rather than focusing on the characteristics of either the person who has caused harm or the victim/ survivor.</a:t>
            </a:r>
          </a:p>
          <a:p>
            <a:pPr algn="l"/>
            <a:endParaRPr lang="en-GB" b="0" i="0" dirty="0">
              <a:solidFill>
                <a:srgbClr val="434343"/>
              </a:solidFill>
              <a:effectLst/>
              <a:latin typeface="Neue Helvetica eText W01"/>
            </a:endParaRPr>
          </a:p>
          <a:p>
            <a:pPr algn="l"/>
            <a:r>
              <a:rPr lang="en-GB" b="0" i="0" dirty="0">
                <a:solidFill>
                  <a:srgbClr val="434343"/>
                </a:solidFill>
                <a:effectLst/>
                <a:latin typeface="Neue Helvetica eText W01"/>
              </a:rPr>
              <a:t>The typology seeks to present a fuller representation of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offending behaviour including online and contact abuse, enabling us to view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through a different lens and to make connections between different types of sexual offending behaviours that might otherwise be missed.</a:t>
            </a:r>
          </a:p>
          <a:p>
            <a:pPr algn="l"/>
            <a:endParaRPr lang="en-GB" b="0" i="0" dirty="0">
              <a:solidFill>
                <a:srgbClr val="434343"/>
              </a:solidFill>
              <a:effectLst/>
              <a:latin typeface="Neue Helvetica eText W01"/>
            </a:endParaRPr>
          </a:p>
          <a:p>
            <a:pPr algn="l"/>
            <a:r>
              <a:rPr lang="en-GB" b="0" i="0" dirty="0">
                <a:solidFill>
                  <a:srgbClr val="434343"/>
                </a:solidFill>
                <a:effectLst/>
                <a:latin typeface="Neue Helvetica eText W01"/>
              </a:rPr>
              <a:t>Identifying and articulating patterns of sexual offending behaviours, and the contexts in which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occurs, is key to developing a better understanding of and response to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We wanted to explore the nature of the abuse being committed. For example, what connections exist between victims/ survivors and those who sexually harm? What does the abuse consist of? Where and how does the abuse take place?</a:t>
            </a:r>
          </a:p>
          <a:p>
            <a:pPr marL="0" indent="0" defTabSz="914349">
              <a:buFont typeface="+mj-lt"/>
              <a:buNone/>
              <a:defRPr/>
            </a:pPr>
            <a:endParaRPr lang="en-GB" baseline="0" dirty="0"/>
          </a:p>
          <a:p>
            <a:pPr algn="l"/>
            <a:r>
              <a:rPr lang="en-GB" b="0" i="0" dirty="0">
                <a:solidFill>
                  <a:srgbClr val="434343"/>
                </a:solidFill>
                <a:effectLst/>
                <a:latin typeface="Neue Helvetica eText W01"/>
              </a:rPr>
              <a:t>The typology sets outs nine types of child sexual abuse. There is no implied sense of hierarchy in the presentation of the types; although there are overlaps between different types, each type seeks to describe a specific context that comprises a set of behaviours and features that characterise a particular type of abuse. With regard to the nature of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itself:</a:t>
            </a:r>
          </a:p>
          <a:p>
            <a:pPr algn="l"/>
            <a:endParaRPr lang="en-GB" b="0" i="0" dirty="0">
              <a:solidFill>
                <a:srgbClr val="434343"/>
              </a:solidFill>
              <a:effectLst/>
              <a:latin typeface="Neue Helvetica eText W01"/>
            </a:endParaRPr>
          </a:p>
          <a:p>
            <a:pPr marL="171450" indent="-171450" algn="l">
              <a:buFont typeface="Arial" panose="020B0604020202020204" pitchFamily="34" charset="0"/>
              <a:buChar char="•"/>
            </a:pPr>
            <a:r>
              <a:rPr lang="en-GB" b="0" i="0" dirty="0">
                <a:solidFill>
                  <a:srgbClr val="434343"/>
                </a:solidFill>
                <a:effectLst/>
                <a:latin typeface="Neue Helvetica eText W01"/>
              </a:rPr>
              <a:t>Online interaction is now so ubiquitous that it is likely to feature in almost all cases of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At the same time, it is clear that the online world has created new environments providing people who sexually harm with opportunities and channels to facilitate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a:t>
            </a:r>
          </a:p>
          <a:p>
            <a:pPr marL="171450" indent="-171450" algn="l">
              <a:buFont typeface="Arial" panose="020B0604020202020204" pitchFamily="34" charset="0"/>
              <a:buChar char="•"/>
            </a:pP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is complex, and it is important to understand that individual cases will not always fit neatly into any one specific type as defined in the typology. Recognising and articulating this complexity is imperative, both for the identification and disruption of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0" i="0" dirty="0">
                <a:solidFill>
                  <a:srgbClr val="434343"/>
                </a:solidFill>
                <a:effectLst/>
                <a:latin typeface="Neue Helvetica eText W01"/>
              </a:rPr>
              <a:t> and for effective response to the children and young people who experience it.</a:t>
            </a:r>
          </a:p>
          <a:p>
            <a:pPr algn="l"/>
            <a:endParaRPr lang="en-GB" b="0" i="0" dirty="0">
              <a:solidFill>
                <a:srgbClr val="434343"/>
              </a:solidFill>
              <a:effectLst/>
              <a:latin typeface="Neue Helvetica eText W01"/>
            </a:endParaRPr>
          </a:p>
          <a:p>
            <a:pPr algn="l"/>
            <a:r>
              <a:rPr lang="en-GB" b="0" i="0" dirty="0">
                <a:solidFill>
                  <a:srgbClr val="434343"/>
                </a:solidFill>
                <a:effectLst/>
                <a:latin typeface="Neue Helvetica eText W01"/>
              </a:rPr>
              <a:t>The focus of this typology is on sexual offending by adults. The contexts of abuse by under-18s are likely to differ significantly from those of abuse committed by adults, and we feel this should be approached separately and in a different way.</a:t>
            </a:r>
          </a:p>
          <a:p>
            <a:pPr marL="342881" indent="-342881" defTabSz="914349">
              <a:buFont typeface="+mj-lt"/>
              <a:buAutoNum type="arabicPeriod"/>
              <a:defRPr/>
            </a:pPr>
            <a:endParaRPr lang="en-GB" baseline="0" dirty="0"/>
          </a:p>
          <a:p>
            <a:pPr marL="342881" indent="-342881" defTabSz="914349">
              <a:buFont typeface="+mj-lt"/>
              <a:buAutoNum type="arabicPeriod"/>
              <a:defRPr/>
            </a:pP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aseline="0" dirty="0"/>
              <a:t> within the family environment – which focuses on sexual offending behaviours within the family and by those close to the family e.g. family friends, neighbours, babysitters</a:t>
            </a:r>
          </a:p>
          <a:p>
            <a:pPr marL="342881" indent="-342881" defTabSz="914349">
              <a:buFont typeface="+mj-lt"/>
              <a:buAutoNum type="arabicPeriod"/>
              <a:defRPr/>
            </a:pP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aseline="0" dirty="0"/>
              <a:t> through trusted relationships outside the family – where the person who sexually harms has a role that implies some kind of authority or trust e.g. in institutions, sports clubs, care home</a:t>
            </a:r>
          </a:p>
          <a:p>
            <a:pPr marL="342881" indent="-342881" defTabSz="914349">
              <a:buFont typeface="+mj-lt"/>
              <a:buAutoNum type="arabicPeriod"/>
              <a:defRPr/>
            </a:pP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aseline="0" dirty="0"/>
              <a:t> through an intermediary – where the person who sexually harms holds power over someone (e.g. through blackmail, threats, or deception – sometimes in the guise of a romantic relationship) who they use either to commit the abuse and share images or to provide access to victims</a:t>
            </a:r>
          </a:p>
          <a:p>
            <a:pPr marL="342881" indent="-342881" defTabSz="914349">
              <a:buFont typeface="+mj-lt"/>
              <a:buAutoNum type="arabicPeriod"/>
              <a:defRPr/>
            </a:pP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aseline="0" dirty="0"/>
              <a:t> through online interaction – where the victim is coerced (through threats or persuasion) to produce images which are shared online with the person who sexually harms – so the key thing here is the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aseline="0" dirty="0"/>
              <a:t> takes place online, although it can also lead to other types of abuse involving contact abuse</a:t>
            </a:r>
          </a:p>
          <a:p>
            <a:pPr marL="342881" indent="-342881" defTabSz="914349">
              <a:buFont typeface="+mj-lt"/>
              <a:buAutoNum type="arabicPeriod"/>
              <a:defRPr/>
            </a:pP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aseline="0" dirty="0"/>
              <a:t> through viewing, sharing and possession of images – where the person who sexually harms is searching online or acquiring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aseline="0" dirty="0"/>
              <a:t> content through other means</a:t>
            </a:r>
          </a:p>
          <a:p>
            <a:pPr marL="342881" indent="-342881" defTabSz="914349">
              <a:buFont typeface="+mj-lt"/>
              <a:buAutoNum type="arabicPeriod"/>
              <a:defRPr/>
            </a:pP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aseline="0" dirty="0"/>
              <a:t> through groups and networks</a:t>
            </a:r>
          </a:p>
          <a:p>
            <a:pPr marL="342881" indent="-342881" defTabSz="914349">
              <a:buFont typeface="+mj-lt"/>
              <a:buAutoNum type="arabicPeriod"/>
              <a:defRPr/>
            </a:pPr>
            <a:r>
              <a:rPr lang="en-GB" baseline="0" dirty="0"/>
              <a:t>Paid-for </a:t>
            </a: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aseline="0" dirty="0"/>
              <a:t> where one person who sexually harms children is providing access to the victim for financial gain and others are paying to have access to the victim either directly or via live streaming</a:t>
            </a:r>
          </a:p>
          <a:p>
            <a:pPr marL="342881" indent="-342881" defTabSz="914349">
              <a:buFont typeface="+mj-lt"/>
              <a:buAutoNum type="arabicPeriod"/>
              <a:defRPr/>
            </a:pP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aseline="0" dirty="0"/>
              <a:t> through a social connection – where a person who sexually harms children actively seeks out opportunities to engage with the victim e.g. connecting with them on social media or asking them to meet up for social purposes</a:t>
            </a:r>
          </a:p>
          <a:p>
            <a:pPr marL="342881" indent="-342881" defTabSz="914349">
              <a:buFont typeface="+mj-lt"/>
              <a:buAutoNum type="arabicPeriod"/>
              <a:defRPr/>
            </a:pPr>
            <a:r>
              <a:rPr kumimoji="0" lang="en-GB" sz="1200" b="0" i="0" u="none" strike="noStrike" kern="1200" cap="none" spc="0" normalizeH="0" baseline="0" noProof="0" dirty="0">
                <a:ln>
                  <a:noFill/>
                </a:ln>
                <a:solidFill>
                  <a:srgbClr val="434343"/>
                </a:solidFill>
                <a:effectLst/>
                <a:uLnTx/>
                <a:uFillTx/>
                <a:latin typeface="Neue Helvetica eText W01"/>
                <a:ea typeface="+mn-ea"/>
                <a:cs typeface="+mn-cs"/>
              </a:rPr>
              <a:t>child sexual abuse</a:t>
            </a:r>
            <a:r>
              <a:rPr lang="en-GB" baseline="0" dirty="0"/>
              <a:t> by an unknown person – involving a sudden attack with physical force and/or threats by someone who has no previous connection to the victim.</a:t>
            </a:r>
          </a:p>
          <a:p>
            <a:pPr marL="171440" indent="-171440" defTabSz="914349">
              <a:buFont typeface="Arial" panose="020B0604020202020204" pitchFamily="34" charset="0"/>
              <a:buChar char="•"/>
              <a:defRPr/>
            </a:pPr>
            <a:endParaRPr lang="en-GB" dirty="0"/>
          </a:p>
          <a:p>
            <a:pPr marL="171440" indent="-171440">
              <a:buFont typeface="Arial" panose="020B0604020202020204" pitchFamily="34" charset="0"/>
              <a:buChar char="•"/>
            </a:pPr>
            <a:endParaRPr lang="en-GB" dirty="0"/>
          </a:p>
          <a:p>
            <a:pPr marL="191469" indent="-191469">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1021226" rtl="0" eaLnBrk="1" fontAlgn="auto" latinLnBrk="0" hangingPunct="1">
              <a:lnSpc>
                <a:spcPct val="100000"/>
              </a:lnSpc>
              <a:spcBef>
                <a:spcPts val="0"/>
              </a:spcBef>
              <a:spcAft>
                <a:spcPts val="0"/>
              </a:spcAft>
              <a:buClrTx/>
              <a:buSzTx/>
              <a:buFontTx/>
              <a:buNone/>
              <a:tabLst/>
              <a:defRPr/>
            </a:pPr>
            <a:fld id="{903D5A04-0BD2-4C4F-B397-B46A5D3B32E9}" type="slidenum">
              <a:rPr kumimoji="0" 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1021226"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91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5A04-0BD2-4C4F-B397-B46A5D3B3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943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275"/>
            <a:ext cx="7772400" cy="1156097"/>
          </a:xfrm>
        </p:spPr>
        <p:txBody>
          <a:bodyPr anchor="b">
            <a:norm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685800" y="3044428"/>
            <a:ext cx="7772400" cy="110847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85800" y="4350545"/>
            <a:ext cx="2057400" cy="273844"/>
          </a:xfrm>
          <a:prstGeom prst="rect">
            <a:avLst/>
          </a:prstGeom>
        </p:spPr>
        <p:txBody>
          <a:bodyPr/>
          <a:lstStyle>
            <a:lvl1pPr>
              <a:defRPr>
                <a:solidFill>
                  <a:schemeClr val="tx2"/>
                </a:solidFill>
              </a:defRPr>
            </a:lvl1pPr>
          </a:lstStyle>
          <a:p>
            <a:fld id="{DA22B642-3B70-DE4E-94CF-75503C8C16D6}" type="datetime4">
              <a:rPr lang="en-GB" smtClean="0"/>
              <a:t>29 January 2026</a:t>
            </a:fld>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t>‹#›</a:t>
            </a:fld>
            <a:endParaRPr lang="en-US"/>
          </a:p>
        </p:txBody>
      </p:sp>
      <p:pic>
        <p:nvPicPr>
          <p:cNvPr id="8" name="Picture 7">
            <a:extLst>
              <a:ext uri="{FF2B5EF4-FFF2-40B4-BE49-F238E27FC236}">
                <a16:creationId xmlns:a16="http://schemas.microsoft.com/office/drawing/2014/main" id="{AAB8EAC8-72CA-4F4C-B60D-5122FB5AB3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868" t="6637" r="16794" b="5546"/>
          <a:stretch/>
        </p:blipFill>
        <p:spPr>
          <a:xfrm>
            <a:off x="786297" y="-1"/>
            <a:ext cx="1611980" cy="1621631"/>
          </a:xfrm>
          <a:prstGeom prst="rect">
            <a:avLst/>
          </a:prstGeom>
        </p:spPr>
      </p:pic>
    </p:spTree>
    <p:extLst>
      <p:ext uri="{BB962C8B-B14F-4D97-AF65-F5344CB8AC3E}">
        <p14:creationId xmlns:p14="http://schemas.microsoft.com/office/powerpoint/2010/main" val="245755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11CBED-4DDC-AC4E-9915-6DA92D84706F}"/>
              </a:ext>
            </a:extLst>
          </p:cNvPr>
          <p:cNvSpPr>
            <a:spLocks noGrp="1"/>
          </p:cNvSpPr>
          <p:nvPr>
            <p:ph sz="half" idx="14"/>
          </p:nvPr>
        </p:nvSpPr>
        <p:spPr>
          <a:xfrm>
            <a:off x="4636206" y="1096108"/>
            <a:ext cx="3886200" cy="3263504"/>
          </a:xfrm>
        </p:spPr>
        <p:txBody>
          <a:bodyPr>
            <a:normAutofit/>
          </a:bodyPr>
          <a:lstStyle>
            <a:lvl1pPr>
              <a:defRPr sz="1200"/>
            </a:lvl1pPr>
            <a:lvl2pPr marL="159300" indent="-159300">
              <a:defRPr sz="1200"/>
            </a:lvl2pPr>
            <a:lvl3pPr marL="429300" indent="-159300">
              <a:defRPr sz="1200"/>
            </a:lvl3pPr>
            <a:lvl4pPr marL="699300" indent="-159300">
              <a:defRPr sz="1200"/>
            </a:lvl4pPr>
            <a:lvl5pPr marL="969300" indent="-1593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96108"/>
            <a:ext cx="3886200" cy="3263504"/>
          </a:xfrm>
        </p:spPr>
        <p:txBody>
          <a:bodyPr>
            <a:normAutofit/>
          </a:bodyPr>
          <a:lstStyle>
            <a:lvl1pPr>
              <a:defRPr sz="1200"/>
            </a:lvl1pPr>
            <a:lvl2pPr marL="159300" indent="-159300">
              <a:defRPr sz="1200"/>
            </a:lvl2pPr>
            <a:lvl3pPr marL="429300" indent="-159300">
              <a:defRPr sz="1200"/>
            </a:lvl3pPr>
            <a:lvl4pPr marL="699300" indent="-159300">
              <a:defRPr sz="1200"/>
            </a:lvl4pPr>
            <a:lvl5pPr marL="969300" indent="-1593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9" name="TextBox 8">
            <a:extLst>
              <a:ext uri="{FF2B5EF4-FFF2-40B4-BE49-F238E27FC236}">
                <a16:creationId xmlns:a16="http://schemas.microsoft.com/office/drawing/2014/main" id="{CA27B72E-16E2-AF4B-98AA-257736C98E02}"/>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182302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38949"/>
            <a:ext cx="7740436" cy="6362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063269"/>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681203"/>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063269"/>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681203"/>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512AD5A-2C28-1D42-B971-4292A709C8F6}" type="slidenum">
              <a:rPr lang="en-US" smtClean="0"/>
              <a:t>‹#›</a:t>
            </a:fld>
            <a:endParaRPr lang="en-US"/>
          </a:p>
        </p:txBody>
      </p:sp>
      <p:sp>
        <p:nvSpPr>
          <p:cNvPr id="14" name="TextBox 13">
            <a:extLst>
              <a:ext uri="{FF2B5EF4-FFF2-40B4-BE49-F238E27FC236}">
                <a16:creationId xmlns:a16="http://schemas.microsoft.com/office/drawing/2014/main" id="{19B14DE5-8ABB-6A46-ACC8-25D20D95F6CC}"/>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10" name="TextBox 9">
            <a:extLst>
              <a:ext uri="{FF2B5EF4-FFF2-40B4-BE49-F238E27FC236}">
                <a16:creationId xmlns:a16="http://schemas.microsoft.com/office/drawing/2014/main" id="{1CDB5494-B8E0-2F4A-A1FB-235B053BCB6B}"/>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10514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amp; diagr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512AD5A-2C28-1D42-B971-4292A709C8F6}" type="slidenum">
              <a:rPr lang="en-US" smtClean="0"/>
              <a:t>‹#›</a:t>
            </a:fld>
            <a:endParaRPr lang="en-US"/>
          </a:p>
        </p:txBody>
      </p:sp>
      <p:sp>
        <p:nvSpPr>
          <p:cNvPr id="7" name="TextBox 6">
            <a:extLst>
              <a:ext uri="{FF2B5EF4-FFF2-40B4-BE49-F238E27FC236}">
                <a16:creationId xmlns:a16="http://schemas.microsoft.com/office/drawing/2014/main" id="{521F4ADD-9203-8A41-8628-E841BA5FD0E4}"/>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9" name="Content Placeholder 2">
            <a:extLst>
              <a:ext uri="{FF2B5EF4-FFF2-40B4-BE49-F238E27FC236}">
                <a16:creationId xmlns:a16="http://schemas.microsoft.com/office/drawing/2014/main" id="{E7292226-EC88-AC48-BEC5-3D29C7647384}"/>
              </a:ext>
            </a:extLst>
          </p:cNvPr>
          <p:cNvSpPr>
            <a:spLocks noGrp="1"/>
          </p:cNvSpPr>
          <p:nvPr>
            <p:ph idx="13"/>
          </p:nvPr>
        </p:nvSpPr>
        <p:spPr>
          <a:xfrm>
            <a:off x="628651" y="1096108"/>
            <a:ext cx="7886699" cy="3365825"/>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p:txBody>
      </p:sp>
      <p:sp>
        <p:nvSpPr>
          <p:cNvPr id="6" name="TextBox 5">
            <a:extLst>
              <a:ext uri="{FF2B5EF4-FFF2-40B4-BE49-F238E27FC236}">
                <a16:creationId xmlns:a16="http://schemas.microsoft.com/office/drawing/2014/main" id="{833E60FA-16C1-F741-ABA5-287A0F0189E0}"/>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304940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2AD5A-2C28-1D42-B971-4292A709C8F6}" type="slidenum">
              <a:rPr lang="en-US" smtClean="0"/>
              <a:t>‹#›</a:t>
            </a:fld>
            <a:endParaRPr lang="en-US"/>
          </a:p>
        </p:txBody>
      </p:sp>
      <p:sp>
        <p:nvSpPr>
          <p:cNvPr id="6" name="TextBox 5">
            <a:extLst>
              <a:ext uri="{FF2B5EF4-FFF2-40B4-BE49-F238E27FC236}">
                <a16:creationId xmlns:a16="http://schemas.microsoft.com/office/drawing/2014/main" id="{C0F77B8E-943B-C349-BA13-ACE051C28835}"/>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5" name="TextBox 4">
            <a:extLst>
              <a:ext uri="{FF2B5EF4-FFF2-40B4-BE49-F238E27FC236}">
                <a16:creationId xmlns:a16="http://schemas.microsoft.com/office/drawing/2014/main" id="{5AE240E5-84EC-1C4B-8020-AA28CDAEC501}"/>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149567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9" name="TextBox 8">
            <a:extLst>
              <a:ext uri="{FF2B5EF4-FFF2-40B4-BE49-F238E27FC236}">
                <a16:creationId xmlns:a16="http://schemas.microsoft.com/office/drawing/2014/main" id="{2E05D63C-6A68-8241-8E91-FF5ECD26414F}"/>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8" name="TextBox 7">
            <a:extLst>
              <a:ext uri="{FF2B5EF4-FFF2-40B4-BE49-F238E27FC236}">
                <a16:creationId xmlns:a16="http://schemas.microsoft.com/office/drawing/2014/main" id="{AC6B21F5-F2B1-634D-9F80-07B32A0E3C1C}"/>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247945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9" name="TextBox 8">
            <a:extLst>
              <a:ext uri="{FF2B5EF4-FFF2-40B4-BE49-F238E27FC236}">
                <a16:creationId xmlns:a16="http://schemas.microsoft.com/office/drawing/2014/main" id="{CEBA9D34-3FD9-4A4B-8B30-695ABCD3449C}"/>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8" name="TextBox 7">
            <a:extLst>
              <a:ext uri="{FF2B5EF4-FFF2-40B4-BE49-F238E27FC236}">
                <a16:creationId xmlns:a16="http://schemas.microsoft.com/office/drawing/2014/main" id="{9897661E-0C21-FE48-B815-A7B9DAD303A9}"/>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271933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t>‹#›</a:t>
            </a:fld>
            <a:endParaRPr lang="en-US"/>
          </a:p>
        </p:txBody>
      </p:sp>
      <p:sp>
        <p:nvSpPr>
          <p:cNvPr id="8" name="TextBox 7">
            <a:extLst>
              <a:ext uri="{FF2B5EF4-FFF2-40B4-BE49-F238E27FC236}">
                <a16:creationId xmlns:a16="http://schemas.microsoft.com/office/drawing/2014/main" id="{FFD8E567-7F32-D24C-A402-337B62206995}"/>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7" name="TextBox 6">
            <a:extLst>
              <a:ext uri="{FF2B5EF4-FFF2-40B4-BE49-F238E27FC236}">
                <a16:creationId xmlns:a16="http://schemas.microsoft.com/office/drawing/2014/main" id="{5AAB65B4-3C6D-A94D-AA98-0370962E54C7}"/>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310131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t>‹#›</a:t>
            </a:fld>
            <a:endParaRPr lang="en-US"/>
          </a:p>
        </p:txBody>
      </p:sp>
      <p:sp>
        <p:nvSpPr>
          <p:cNvPr id="8" name="TextBox 7">
            <a:extLst>
              <a:ext uri="{FF2B5EF4-FFF2-40B4-BE49-F238E27FC236}">
                <a16:creationId xmlns:a16="http://schemas.microsoft.com/office/drawing/2014/main" id="{7D919947-BD8B-084F-9C86-27A373071C04}"/>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7" name="TextBox 6">
            <a:extLst>
              <a:ext uri="{FF2B5EF4-FFF2-40B4-BE49-F238E27FC236}">
                <a16:creationId xmlns:a16="http://schemas.microsoft.com/office/drawing/2014/main" id="{FE808252-DBE1-3946-B411-B81ECA1D6D7B}"/>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799524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949"/>
            <a:ext cx="7772400" cy="1156097"/>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1645103"/>
            <a:ext cx="7772400" cy="1108472"/>
          </a:xfrm>
        </p:spPr>
        <p:txBody>
          <a:bodyPr>
            <a:normAutofit/>
          </a:bodyPr>
          <a:lstStyle>
            <a:lvl1pPr marL="0" indent="0" algn="l">
              <a:lnSpc>
                <a:spcPct val="100000"/>
              </a:lnSpc>
              <a:spcBef>
                <a:spcPts val="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cxnSp>
        <p:nvCxnSpPr>
          <p:cNvPr id="18" name="Straight Connector 17">
            <a:extLst>
              <a:ext uri="{FF2B5EF4-FFF2-40B4-BE49-F238E27FC236}">
                <a16:creationId xmlns:a16="http://schemas.microsoft.com/office/drawing/2014/main" id="{F7CB45E8-2563-8044-ADA9-7EF7E98B475E}"/>
              </a:ext>
            </a:extLst>
          </p:cNvPr>
          <p:cNvCxnSpPr/>
          <p:nvPr/>
        </p:nvCxnSpPr>
        <p:spPr>
          <a:xfrm>
            <a:off x="786296" y="3887089"/>
            <a:ext cx="7671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Footer Placeholder 3">
            <a:extLst>
              <a:ext uri="{FF2B5EF4-FFF2-40B4-BE49-F238E27FC236}">
                <a16:creationId xmlns:a16="http://schemas.microsoft.com/office/drawing/2014/main" id="{D225F92D-823C-974F-8DC5-86221D18E5AF}"/>
              </a:ext>
            </a:extLst>
          </p:cNvPr>
          <p:cNvSpPr txBox="1">
            <a:spLocks/>
          </p:cNvSpPr>
          <p:nvPr userDrawn="1"/>
        </p:nvSpPr>
        <p:spPr>
          <a:xfrm>
            <a:off x="1674394" y="3978840"/>
            <a:ext cx="1634103" cy="848921"/>
          </a:xfrm>
          <a:prstGeom prst="rect">
            <a:avLst/>
          </a:prstGeom>
        </p:spPr>
        <p:txBody>
          <a:bodyPr vert="horz" lIns="68580" tIns="34290" rIns="68580" bIns="34290" rtlCol="0" anchor="t"/>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pPr>
            <a:r>
              <a:rPr lang="en-GB" sz="825" b="1" dirty="0">
                <a:solidFill>
                  <a:schemeClr val="bg1"/>
                </a:solidFill>
              </a:rPr>
              <a:t>Centre of expertise</a:t>
            </a:r>
          </a:p>
          <a:p>
            <a:pPr>
              <a:spcBef>
                <a:spcPts val="0"/>
              </a:spcBef>
            </a:pPr>
            <a:r>
              <a:rPr lang="en-GB" sz="825" b="1" dirty="0">
                <a:solidFill>
                  <a:schemeClr val="bg1"/>
                </a:solidFill>
              </a:rPr>
              <a:t>on child sexual abuse</a:t>
            </a:r>
          </a:p>
          <a:p>
            <a:pPr>
              <a:spcBef>
                <a:spcPts val="450"/>
              </a:spcBef>
            </a:pPr>
            <a:r>
              <a:rPr lang="en-GB" sz="825" dirty="0">
                <a:solidFill>
                  <a:schemeClr val="bg1"/>
                </a:solidFill>
              </a:rPr>
              <a:t>Tanners Lane</a:t>
            </a:r>
          </a:p>
          <a:p>
            <a:pPr>
              <a:spcBef>
                <a:spcPts val="0"/>
              </a:spcBef>
            </a:pPr>
            <a:r>
              <a:rPr lang="en-GB" sz="825" dirty="0">
                <a:solidFill>
                  <a:schemeClr val="bg1"/>
                </a:solidFill>
              </a:rPr>
              <a:t>Barkingside, </a:t>
            </a:r>
            <a:r>
              <a:rPr lang="en-GB" sz="825" dirty="0" err="1">
                <a:solidFill>
                  <a:schemeClr val="bg1"/>
                </a:solidFill>
              </a:rPr>
              <a:t>Illford</a:t>
            </a:r>
            <a:endParaRPr lang="en-GB" sz="825" dirty="0">
              <a:solidFill>
                <a:schemeClr val="bg1"/>
              </a:solidFill>
            </a:endParaRPr>
          </a:p>
          <a:p>
            <a:pPr>
              <a:spcBef>
                <a:spcPts val="0"/>
              </a:spcBef>
            </a:pPr>
            <a:r>
              <a:rPr lang="en-GB" sz="825" dirty="0">
                <a:solidFill>
                  <a:schemeClr val="bg1"/>
                </a:solidFill>
              </a:rPr>
              <a:t>Essex IG6 1QG</a:t>
            </a:r>
          </a:p>
        </p:txBody>
      </p:sp>
      <p:sp>
        <p:nvSpPr>
          <p:cNvPr id="4" name="Rectangle 3">
            <a:extLst>
              <a:ext uri="{FF2B5EF4-FFF2-40B4-BE49-F238E27FC236}">
                <a16:creationId xmlns:a16="http://schemas.microsoft.com/office/drawing/2014/main" id="{0A972BEE-8832-F448-A1D9-6C7532D69224}"/>
              </a:ext>
            </a:extLst>
          </p:cNvPr>
          <p:cNvSpPr/>
          <p:nvPr userDrawn="1"/>
        </p:nvSpPr>
        <p:spPr>
          <a:xfrm>
            <a:off x="4021020" y="4222364"/>
            <a:ext cx="1247457" cy="219291"/>
          </a:xfrm>
          <a:prstGeom prst="rect">
            <a:avLst/>
          </a:prstGeom>
        </p:spPr>
        <p:txBody>
          <a:bodyPr wrap="none">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825" dirty="0" err="1">
                <a:solidFill>
                  <a:schemeClr val="bg1"/>
                </a:solidFill>
              </a:rPr>
              <a:t>info@csacentre.org.uk</a:t>
            </a:r>
            <a:endParaRPr lang="en-GB" sz="825" dirty="0">
              <a:solidFill>
                <a:schemeClr val="bg1"/>
              </a:solidFill>
            </a:endParaRPr>
          </a:p>
        </p:txBody>
      </p:sp>
      <p:sp>
        <p:nvSpPr>
          <p:cNvPr id="12" name="Rectangle 11">
            <a:extLst>
              <a:ext uri="{FF2B5EF4-FFF2-40B4-BE49-F238E27FC236}">
                <a16:creationId xmlns:a16="http://schemas.microsoft.com/office/drawing/2014/main" id="{32794204-B20B-5C45-A215-2192CB8FAD28}"/>
              </a:ext>
            </a:extLst>
          </p:cNvPr>
          <p:cNvSpPr/>
          <p:nvPr userDrawn="1"/>
        </p:nvSpPr>
        <p:spPr>
          <a:xfrm>
            <a:off x="4021020" y="4402393"/>
            <a:ext cx="1032655" cy="219291"/>
          </a:xfrm>
          <a:prstGeom prst="rect">
            <a:avLst/>
          </a:prstGeom>
        </p:spPr>
        <p:txBody>
          <a:bodyPr wrap="none">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825" b="1" dirty="0" err="1">
                <a:solidFill>
                  <a:schemeClr val="bg1"/>
                </a:solidFill>
              </a:rPr>
              <a:t>csacentre.org.uk</a:t>
            </a:r>
            <a:endParaRPr lang="en-GB" sz="825" b="1" dirty="0">
              <a:solidFill>
                <a:schemeClr val="bg1"/>
              </a:solidFill>
            </a:endParaRPr>
          </a:p>
        </p:txBody>
      </p:sp>
      <p:sp>
        <p:nvSpPr>
          <p:cNvPr id="13" name="Rectangle 12">
            <a:extLst>
              <a:ext uri="{FF2B5EF4-FFF2-40B4-BE49-F238E27FC236}">
                <a16:creationId xmlns:a16="http://schemas.microsoft.com/office/drawing/2014/main" id="{2EE8B051-8657-5544-9F7A-3EF1A45F9041}"/>
              </a:ext>
            </a:extLst>
          </p:cNvPr>
          <p:cNvSpPr/>
          <p:nvPr userDrawn="1"/>
        </p:nvSpPr>
        <p:spPr>
          <a:xfrm>
            <a:off x="7074275" y="4045821"/>
            <a:ext cx="1483488" cy="219291"/>
          </a:xfrm>
          <a:prstGeom prst="rect">
            <a:avLst/>
          </a:prstGeom>
        </p:spPr>
        <p:txBody>
          <a:bodyPr wrap="square">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9C6657E-FFAE-7C44-9B10-1BCF08975DAB}" type="datetime4">
              <a:rPr lang="en-GB" sz="825" smtClean="0">
                <a:solidFill>
                  <a:schemeClr val="bg1"/>
                </a:solidFill>
              </a:rPr>
              <a:pPr marL="0" marR="0" indent="0" algn="r" defTabSz="685800" rtl="0" eaLnBrk="1" fontAlgn="auto" latinLnBrk="0" hangingPunct="1">
                <a:lnSpc>
                  <a:spcPct val="100000"/>
                </a:lnSpc>
                <a:spcBef>
                  <a:spcPts val="0"/>
                </a:spcBef>
                <a:spcAft>
                  <a:spcPts val="0"/>
                </a:spcAft>
                <a:buClrTx/>
                <a:buSzTx/>
                <a:buFontTx/>
                <a:buNone/>
                <a:tabLst/>
                <a:defRPr/>
              </a:pPr>
              <a:t>29 January 2026</a:t>
            </a:fld>
            <a:endParaRPr lang="en-GB" sz="825" dirty="0">
              <a:solidFill>
                <a:schemeClr val="bg1"/>
              </a:solidFill>
            </a:endParaRPr>
          </a:p>
        </p:txBody>
      </p:sp>
      <p:cxnSp>
        <p:nvCxnSpPr>
          <p:cNvPr id="15" name="Straight Connector 14">
            <a:extLst>
              <a:ext uri="{FF2B5EF4-FFF2-40B4-BE49-F238E27FC236}">
                <a16:creationId xmlns:a16="http://schemas.microsoft.com/office/drawing/2014/main" id="{58A0CBF7-D876-A748-A61D-285C23200F1A}"/>
              </a:ext>
            </a:extLst>
          </p:cNvPr>
          <p:cNvCxnSpPr/>
          <p:nvPr userDrawn="1"/>
        </p:nvCxnSpPr>
        <p:spPr>
          <a:xfrm>
            <a:off x="786296" y="3887089"/>
            <a:ext cx="7671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2A1CCFD-EE39-0D45-99A0-48AFEDEB44FF}"/>
              </a:ext>
            </a:extLst>
          </p:cNvPr>
          <p:cNvGrpSpPr/>
          <p:nvPr userDrawn="1"/>
        </p:nvGrpSpPr>
        <p:grpSpPr>
          <a:xfrm>
            <a:off x="4112577" y="4039475"/>
            <a:ext cx="1057300" cy="183603"/>
            <a:chOff x="4112577" y="4039475"/>
            <a:chExt cx="1057300" cy="183603"/>
          </a:xfrm>
        </p:grpSpPr>
        <p:sp>
          <p:nvSpPr>
            <p:cNvPr id="11" name="Footer Placeholder 3">
              <a:extLst>
                <a:ext uri="{FF2B5EF4-FFF2-40B4-BE49-F238E27FC236}">
                  <a16:creationId xmlns:a16="http://schemas.microsoft.com/office/drawing/2014/main" id="{6656B8E7-CA59-5E46-8A83-B802A77F0E08}"/>
                </a:ext>
              </a:extLst>
            </p:cNvPr>
            <p:cNvSpPr txBox="1">
              <a:spLocks/>
            </p:cNvSpPr>
            <p:nvPr/>
          </p:nvSpPr>
          <p:spPr>
            <a:xfrm>
              <a:off x="4262512" y="4039475"/>
              <a:ext cx="907365" cy="169534"/>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450"/>
                </a:spcBef>
              </a:pPr>
              <a:r>
                <a:rPr lang="en-GB" sz="825" dirty="0">
                  <a:solidFill>
                    <a:schemeClr val="bg1"/>
                  </a:solidFill>
                </a:rPr>
                <a:t>@</a:t>
              </a:r>
              <a:r>
                <a:rPr lang="en-GB" sz="825" dirty="0" err="1">
                  <a:solidFill>
                    <a:schemeClr val="bg1"/>
                  </a:solidFill>
                </a:rPr>
                <a:t>CSACentre</a:t>
              </a:r>
              <a:endParaRPr lang="en-GB" sz="825" dirty="0">
                <a:solidFill>
                  <a:schemeClr val="bg1"/>
                </a:solidFill>
              </a:endParaRPr>
            </a:p>
          </p:txBody>
        </p:sp>
        <p:pic>
          <p:nvPicPr>
            <p:cNvPr id="34" name="Picture 33">
              <a:extLst>
                <a:ext uri="{FF2B5EF4-FFF2-40B4-BE49-F238E27FC236}">
                  <a16:creationId xmlns:a16="http://schemas.microsoft.com/office/drawing/2014/main" id="{EEFA74B1-8F36-BD44-BBD9-CB33B55D68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577" y="4063842"/>
              <a:ext cx="193261" cy="159236"/>
            </a:xfrm>
            <a:prstGeom prst="rect">
              <a:avLst/>
            </a:prstGeom>
          </p:spPr>
        </p:pic>
      </p:grpSp>
      <p:pic>
        <p:nvPicPr>
          <p:cNvPr id="35" name="Picture 34">
            <a:extLst>
              <a:ext uri="{FF2B5EF4-FFF2-40B4-BE49-F238E27FC236}">
                <a16:creationId xmlns:a16="http://schemas.microsoft.com/office/drawing/2014/main" id="{9C6E6089-4395-0C48-A099-74371A04DA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4868" t="6637" r="16794" b="5546"/>
          <a:stretch/>
        </p:blipFill>
        <p:spPr>
          <a:xfrm>
            <a:off x="786299" y="4032654"/>
            <a:ext cx="802248" cy="807052"/>
          </a:xfrm>
          <a:prstGeom prst="rect">
            <a:avLst/>
          </a:prstGeom>
        </p:spPr>
      </p:pic>
    </p:spTree>
    <p:extLst>
      <p:ext uri="{BB962C8B-B14F-4D97-AF65-F5344CB8AC3E}">
        <p14:creationId xmlns:p14="http://schemas.microsoft.com/office/powerpoint/2010/main" val="1106594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226219"/>
            <a:ext cx="7313612" cy="857250"/>
          </a:xfrm>
        </p:spPr>
        <p:txBody>
          <a:bodyPr/>
          <a:lstStyle/>
          <a:p>
            <a:r>
              <a:rPr lang="en-US"/>
              <a:t>Click to edit Master title style</a:t>
            </a:r>
            <a:endParaRPr lang="en-GB"/>
          </a:p>
        </p:txBody>
      </p:sp>
      <p:sp>
        <p:nvSpPr>
          <p:cNvPr id="3" name="SmartArt Placeholder 2"/>
          <p:cNvSpPr>
            <a:spLocks noGrp="1"/>
          </p:cNvSpPr>
          <p:nvPr>
            <p:ph type="dgm" idx="1"/>
          </p:nvPr>
        </p:nvSpPr>
        <p:spPr>
          <a:xfrm>
            <a:off x="1370013" y="1370410"/>
            <a:ext cx="7313612" cy="3086100"/>
          </a:xfrm>
        </p:spPr>
        <p:txBody>
          <a:bodyPr>
            <a:normAutofit/>
          </a:bodyPr>
          <a:lstStyle/>
          <a:p>
            <a:pPr lvl="0"/>
            <a:endParaRPr lang="en-GB" noProof="0"/>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pPr>
              <a:defRPr/>
            </a:pPr>
            <a:endParaRPr lang="en-GB" altLang="en-US">
              <a:solidFill>
                <a:srgbClr val="555859"/>
              </a:solidFill>
            </a:endParaRP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pPr>
              <a:defRPr/>
            </a:pPr>
            <a:endParaRPr lang="en-GB" altLang="en-US">
              <a:solidFill>
                <a:srgbClr val="555859"/>
              </a:solidFill>
            </a:endParaRPr>
          </a:p>
        </p:txBody>
      </p:sp>
      <p:sp>
        <p:nvSpPr>
          <p:cNvPr id="6" name="Slide Number Placeholder 5"/>
          <p:cNvSpPr>
            <a:spLocks noGrp="1"/>
          </p:cNvSpPr>
          <p:nvPr>
            <p:ph type="sldNum" sz="quarter" idx="12"/>
          </p:nvPr>
        </p:nvSpPr>
        <p:spPr>
          <a:xfrm>
            <a:off x="6553200" y="4686300"/>
            <a:ext cx="2133600" cy="342900"/>
          </a:xfrm>
        </p:spPr>
        <p:txBody>
          <a:bodyPr/>
          <a:lstStyle>
            <a:lvl1pPr>
              <a:defRPr/>
            </a:lvl1pPr>
          </a:lstStyle>
          <a:p>
            <a:pPr>
              <a:defRPr/>
            </a:pPr>
            <a:fld id="{DC4C1B46-459F-4783-816C-A7E646307DBB}" type="slidenum">
              <a:rPr lang="en-GB" altLang="en-US">
                <a:solidFill>
                  <a:srgbClr val="555859"/>
                </a:solidFill>
              </a:rPr>
              <a:pPr>
                <a:defRPr/>
              </a:pPr>
              <a:t>‹#›</a:t>
            </a:fld>
            <a:endParaRPr lang="en-GB" altLang="en-US">
              <a:solidFill>
                <a:srgbClr val="555859"/>
              </a:solidFill>
            </a:endParaRPr>
          </a:p>
        </p:txBody>
      </p:sp>
    </p:spTree>
    <p:extLst>
      <p:ext uri="{BB962C8B-B14F-4D97-AF65-F5344CB8AC3E}">
        <p14:creationId xmlns:p14="http://schemas.microsoft.com/office/powerpoint/2010/main" val="289777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pPr/>
              <a:t>‹#›</a:t>
            </a:fld>
            <a:endParaRPr lang="en-US" dirty="0"/>
          </a:p>
        </p:txBody>
      </p:sp>
      <p:sp>
        <p:nvSpPr>
          <p:cNvPr id="9" name="TextBox 8">
            <a:extLst>
              <a:ext uri="{FF2B5EF4-FFF2-40B4-BE49-F238E27FC236}">
                <a16:creationId xmlns:a16="http://schemas.microsoft.com/office/drawing/2014/main" id="{720A1F9D-BAD7-B948-8C0F-9870613D4627}"/>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336996628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Break - Purp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6214AF-8275-5444-AA0F-3047F81E1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1" name="TextBox 10">
            <a:extLst>
              <a:ext uri="{FF2B5EF4-FFF2-40B4-BE49-F238E27FC236}">
                <a16:creationId xmlns:a16="http://schemas.microsoft.com/office/drawing/2014/main" id="{F9A5BEE6-BAF7-5E4F-8ADB-0888ABC457D1}"/>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124940173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Break -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1EB51-3B89-194F-85AD-A178FDCDED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1" name="TextBox 10">
            <a:extLst>
              <a:ext uri="{FF2B5EF4-FFF2-40B4-BE49-F238E27FC236}">
                <a16:creationId xmlns:a16="http://schemas.microsoft.com/office/drawing/2014/main" id="{82314A8C-2B71-FB43-B353-9974B39BFCBB}"/>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28152791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Break - Bright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A72849-C09E-C74D-AB13-2D4F3C9FC4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0203"/>
          <a:stretch/>
        </p:blipFill>
        <p:spPr>
          <a:xfrm>
            <a:off x="-4762"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0" name="TextBox 9">
            <a:extLst>
              <a:ext uri="{FF2B5EF4-FFF2-40B4-BE49-F238E27FC236}">
                <a16:creationId xmlns:a16="http://schemas.microsoft.com/office/drawing/2014/main" id="{BB060EF7-85EE-E947-BD14-C2C6175E02AD}"/>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22726612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Break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BE322A-3707-474A-A67D-F0DF114023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0" name="TextBox 9">
            <a:extLst>
              <a:ext uri="{FF2B5EF4-FFF2-40B4-BE49-F238E27FC236}">
                <a16:creationId xmlns:a16="http://schemas.microsoft.com/office/drawing/2014/main" id="{CC1F54D9-9865-4C46-BBF1-F39E31A67911}"/>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37950667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Break - Turquois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09EFBA-1707-CE4A-A6C1-56B9E44982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9" name="TextBox 8">
            <a:extLst>
              <a:ext uri="{FF2B5EF4-FFF2-40B4-BE49-F238E27FC236}">
                <a16:creationId xmlns:a16="http://schemas.microsoft.com/office/drawing/2014/main" id="{28248F70-9C91-7743-813A-CA4A83F1F9F9}"/>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74860744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ackground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78D4D1-DA0F-2246-A5D9-D1BE2372B4D4}"/>
              </a:ext>
            </a:extLst>
          </p:cNvPr>
          <p:cNvPicPr>
            <a:picLocks noChangeAspect="1"/>
          </p:cNvPicPr>
          <p:nvPr/>
        </p:nvPicPr>
        <p:blipFill rotWithShape="1">
          <a:blip r:embed="rId2">
            <a:extLst>
              <a:ext uri="{28A0092B-C50C-407E-A947-70E740481C1C}">
                <a14:useLocalDpi xmlns:a14="http://schemas.microsoft.com/office/drawing/2010/main"/>
              </a:ext>
            </a:extLst>
          </a:blip>
          <a:srcRect l="25000"/>
          <a:stretch/>
        </p:blipFill>
        <p:spPr>
          <a:xfrm>
            <a:off x="0" y="0"/>
            <a:ext cx="9144000" cy="5143500"/>
          </a:xfrm>
          <a:prstGeom prst="rect">
            <a:avLst/>
          </a:prstGeom>
        </p:spPr>
      </p:pic>
      <p:sp>
        <p:nvSpPr>
          <p:cNvPr id="3" name="Slide Number Placeholder 2">
            <a:extLst>
              <a:ext uri="{FF2B5EF4-FFF2-40B4-BE49-F238E27FC236}">
                <a16:creationId xmlns:a16="http://schemas.microsoft.com/office/drawing/2014/main" id="{876BA647-502F-7E42-B7CD-B17634255562}"/>
              </a:ext>
            </a:extLst>
          </p:cNvPr>
          <p:cNvSpPr>
            <a:spLocks noGrp="1"/>
          </p:cNvSpPr>
          <p:nvPr>
            <p:ph type="sldNum" sz="quarter" idx="10"/>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6" name="Content Placeholder 2">
            <a:extLst>
              <a:ext uri="{FF2B5EF4-FFF2-40B4-BE49-F238E27FC236}">
                <a16:creationId xmlns:a16="http://schemas.microsoft.com/office/drawing/2014/main" id="{643B7A77-8C9C-DA43-AF45-CF1832142FAF}"/>
              </a:ext>
            </a:extLst>
          </p:cNvPr>
          <p:cNvSpPr>
            <a:spLocks noGrp="1"/>
          </p:cNvSpPr>
          <p:nvPr>
            <p:ph sz="half" idx="1"/>
          </p:nvPr>
        </p:nvSpPr>
        <p:spPr>
          <a:xfrm>
            <a:off x="628649" y="415631"/>
            <a:ext cx="4317820" cy="3238717"/>
          </a:xfrm>
          <a:solidFill>
            <a:schemeClr val="bg1">
              <a:alpha val="85000"/>
            </a:schemeClr>
          </a:solidFill>
        </p:spPr>
        <p:txBody>
          <a:bodyPr lIns="144000" tIns="144000" rIns="144000" bIns="14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FF39ACD-D71E-BB47-BBCF-F1C2CCCBC57C}"/>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pic>
        <p:nvPicPr>
          <p:cNvPr id="7" name="Picture 6">
            <a:extLst>
              <a:ext uri="{FF2B5EF4-FFF2-40B4-BE49-F238E27FC236}">
                <a16:creationId xmlns:a16="http://schemas.microsoft.com/office/drawing/2014/main" id="{594498BF-C9D9-9646-946E-B66D6B5402C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5000"/>
          <a:stretch/>
        </p:blipFill>
        <p:spPr>
          <a:xfrm>
            <a:off x="0" y="0"/>
            <a:ext cx="9144000" cy="5143500"/>
          </a:xfrm>
          <a:prstGeom prst="rect">
            <a:avLst/>
          </a:prstGeom>
        </p:spPr>
      </p:pic>
      <p:sp>
        <p:nvSpPr>
          <p:cNvPr id="10" name="TextBox 9">
            <a:extLst>
              <a:ext uri="{FF2B5EF4-FFF2-40B4-BE49-F238E27FC236}">
                <a16:creationId xmlns:a16="http://schemas.microsoft.com/office/drawing/2014/main" id="{32D6CD7E-A071-E841-B40D-C252487B4201}"/>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pic>
        <p:nvPicPr>
          <p:cNvPr id="16" name="Picture 15">
            <a:extLst>
              <a:ext uri="{FF2B5EF4-FFF2-40B4-BE49-F238E27FC236}">
                <a16:creationId xmlns:a16="http://schemas.microsoft.com/office/drawing/2014/main" id="{F569A3B6-600E-9C42-B64D-105F53397A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4000" y="3014429"/>
            <a:ext cx="4320000" cy="2111099"/>
          </a:xfrm>
          <a:prstGeom prst="rect">
            <a:avLst/>
          </a:prstGeom>
        </p:spPr>
      </p:pic>
    </p:spTree>
    <p:extLst>
      <p:ext uri="{BB962C8B-B14F-4D97-AF65-F5344CB8AC3E}">
        <p14:creationId xmlns:p14="http://schemas.microsoft.com/office/powerpoint/2010/main" val="130293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plus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96108"/>
            <a:ext cx="3886200" cy="3263504"/>
          </a:xfrm>
        </p:spPr>
        <p:txBody>
          <a:bodyPr>
            <a:normAutofit/>
          </a:bodyPr>
          <a:lstStyle>
            <a:lvl1pPr>
              <a:defRPr sz="1200"/>
            </a:lvl1pPr>
            <a:lvl2pPr marL="159300" indent="-159300">
              <a:defRPr sz="1200"/>
            </a:lvl2pPr>
            <a:lvl3pPr marL="429300" indent="-159300">
              <a:defRPr sz="1200"/>
            </a:lvl3pPr>
            <a:lvl4pPr marL="699300" indent="-159300">
              <a:defRPr sz="1200"/>
            </a:lvl4pPr>
            <a:lvl5pPr marL="969300" indent="-1593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12" name="Picture Placeholder 11">
            <a:extLst>
              <a:ext uri="{FF2B5EF4-FFF2-40B4-BE49-F238E27FC236}">
                <a16:creationId xmlns:a16="http://schemas.microsoft.com/office/drawing/2014/main" id="{20C87A7F-1995-784B-8073-50A91DE6CFEF}"/>
              </a:ext>
            </a:extLst>
          </p:cNvPr>
          <p:cNvSpPr>
            <a:spLocks noGrp="1"/>
          </p:cNvSpPr>
          <p:nvPr>
            <p:ph type="pic" sz="quarter" idx="13"/>
          </p:nvPr>
        </p:nvSpPr>
        <p:spPr>
          <a:xfrm>
            <a:off x="4629150" y="1146908"/>
            <a:ext cx="3886200" cy="2916000"/>
          </a:xfrm>
        </p:spPr>
        <p:txBody>
          <a:bodyPr/>
          <a:lstStyle/>
          <a:p>
            <a:r>
              <a:rPr lang="en-US"/>
              <a:t>Click icon to add picture</a:t>
            </a:r>
            <a:endParaRPr lang="en-US" dirty="0"/>
          </a:p>
        </p:txBody>
      </p:sp>
      <p:sp>
        <p:nvSpPr>
          <p:cNvPr id="8" name="TextBox 7">
            <a:extLst>
              <a:ext uri="{FF2B5EF4-FFF2-40B4-BE49-F238E27FC236}">
                <a16:creationId xmlns:a16="http://schemas.microsoft.com/office/drawing/2014/main" id="{8BD648E6-6016-BC43-8CA3-C328B5FF1A07}"/>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187656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38949"/>
            <a:ext cx="7647842" cy="64028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096108"/>
            <a:ext cx="7886700" cy="3536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70278" y="238949"/>
            <a:ext cx="465503" cy="241697"/>
          </a:xfrm>
          <a:prstGeom prst="rect">
            <a:avLst/>
          </a:prstGeom>
        </p:spPr>
        <p:txBody>
          <a:bodyPr vert="horz" lIns="91440" tIns="45720" rIns="91440" bIns="45720" rtlCol="0" anchor="t"/>
          <a:lstStyle>
            <a:lvl1pPr algn="r">
              <a:defRPr sz="750" b="1">
                <a:solidFill>
                  <a:schemeClr val="tx1"/>
                </a:solidFill>
              </a:defRPr>
            </a:lvl1pPr>
          </a:lstStyle>
          <a:p>
            <a:fld id="{5512AD5A-2C28-1D42-B971-4292A709C8F6}" type="slidenum">
              <a:rPr lang="en-US" smtClean="0"/>
              <a:pPr/>
              <a:t>‹#›</a:t>
            </a:fld>
            <a:endParaRPr lang="en-US" dirty="0"/>
          </a:p>
        </p:txBody>
      </p:sp>
    </p:spTree>
    <p:extLst>
      <p:ext uri="{BB962C8B-B14F-4D97-AF65-F5344CB8AC3E}">
        <p14:creationId xmlns:p14="http://schemas.microsoft.com/office/powerpoint/2010/main" val="335080894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Lst>
  <p:hf hdr="0" ftr="0" dt="0"/>
  <p:txStyles>
    <p:titleStyle>
      <a:lvl1pPr marL="0" indent="0" algn="l" defTabSz="685800" rtl="0" eaLnBrk="1" latinLnBrk="0" hangingPunct="1">
        <a:lnSpc>
          <a:spcPct val="90000"/>
        </a:lnSpc>
        <a:spcBef>
          <a:spcPct val="0"/>
        </a:spcBef>
        <a:buFont typeface="+mj-lt"/>
        <a:buNone/>
        <a:defRPr sz="2100"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21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48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75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2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assets.publishing.service.gov.uk/media/67446a8a81f809b32c8568d3/CSPRP_-_I_wanted_them_all_to_notic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v.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player.vimeo.com/video/126501517?app_id=122963"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csacentre.org.uk/app/uploads/2023/03/Key-messages-from-research-Impacts-of-child-sexual-abus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sacentre.org.uk/app/uploads/2023/03/Key-messages-from-research-Impacts-of-child-sexual-abuse.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CF32-BE7B-2D40-872A-8AEA4700C4C0}"/>
              </a:ext>
            </a:extLst>
          </p:cNvPr>
          <p:cNvSpPr>
            <a:spLocks noGrp="1"/>
          </p:cNvSpPr>
          <p:nvPr>
            <p:ph type="ctrTitle"/>
          </p:nvPr>
        </p:nvSpPr>
        <p:spPr/>
        <p:txBody>
          <a:bodyPr/>
          <a:lstStyle/>
          <a:p>
            <a:r>
              <a:rPr lang="en-GB" b="1" dirty="0"/>
              <a:t>The scale, nature and impact of child sexual abuse</a:t>
            </a:r>
            <a:endParaRPr lang="en-US" b="1" dirty="0"/>
          </a:p>
        </p:txBody>
      </p:sp>
      <p:sp>
        <p:nvSpPr>
          <p:cNvPr id="3" name="Subtitle 2">
            <a:extLst>
              <a:ext uri="{FF2B5EF4-FFF2-40B4-BE49-F238E27FC236}">
                <a16:creationId xmlns:a16="http://schemas.microsoft.com/office/drawing/2014/main" id="{499BAA49-D8ED-D04E-8BE5-E2BF51B6D493}"/>
              </a:ext>
            </a:extLst>
          </p:cNvPr>
          <p:cNvSpPr>
            <a:spLocks noGrp="1"/>
          </p:cNvSpPr>
          <p:nvPr>
            <p:ph type="subTitle" idx="1"/>
          </p:nvPr>
        </p:nvSpPr>
        <p:spPr/>
        <p:txBody>
          <a:bodyPr/>
          <a:lstStyle/>
          <a:p>
            <a:r>
              <a:rPr lang="en-GB" dirty="0"/>
              <a:t>Session Two</a:t>
            </a:r>
            <a:endParaRPr lang="en-US" dirty="0"/>
          </a:p>
        </p:txBody>
      </p:sp>
      <p:sp>
        <p:nvSpPr>
          <p:cNvPr id="7" name="Date Placeholder 6">
            <a:extLst>
              <a:ext uri="{FF2B5EF4-FFF2-40B4-BE49-F238E27FC236}">
                <a16:creationId xmlns:a16="http://schemas.microsoft.com/office/drawing/2014/main" id="{3389C038-F94C-074C-8FCB-96F6F45A4807}"/>
              </a:ext>
            </a:extLst>
          </p:cNvPr>
          <p:cNvSpPr>
            <a:spLocks noGrp="1"/>
          </p:cNvSpPr>
          <p:nvPr>
            <p:ph type="dt" sz="half" idx="10"/>
          </p:nvPr>
        </p:nvSpPr>
        <p:spPr/>
        <p:txBody>
          <a:bodyPr/>
          <a:lstStyle/>
          <a:p>
            <a:fld id="{1F5F35D4-887D-2443-9822-009992A584FF}" type="datetime4">
              <a:rPr lang="en-GB" smtClean="0"/>
              <a:t>29 January 2026</a:t>
            </a:fld>
            <a:endParaRPr lang="en-US" dirty="0"/>
          </a:p>
        </p:txBody>
      </p:sp>
      <p:sp>
        <p:nvSpPr>
          <p:cNvPr id="6" name="Slide Number Placeholder 5">
            <a:extLst>
              <a:ext uri="{FF2B5EF4-FFF2-40B4-BE49-F238E27FC236}">
                <a16:creationId xmlns:a16="http://schemas.microsoft.com/office/drawing/2014/main" id="{D651FFEA-90BC-1546-94F4-FFCD3CA78789}"/>
              </a:ext>
            </a:extLst>
          </p:cNvPr>
          <p:cNvSpPr>
            <a:spLocks noGrp="1"/>
          </p:cNvSpPr>
          <p:nvPr>
            <p:ph type="sldNum" sz="quarter" idx="12"/>
          </p:nvPr>
        </p:nvSpPr>
        <p:spPr/>
        <p:txBody>
          <a:bodyPr/>
          <a:lstStyle/>
          <a:p>
            <a:fld id="{5512AD5A-2C28-1D42-B971-4292A709C8F6}" type="slidenum">
              <a:rPr lang="en-US" smtClean="0"/>
              <a:t>1</a:t>
            </a:fld>
            <a:endParaRPr lang="en-US"/>
          </a:p>
        </p:txBody>
      </p:sp>
    </p:spTree>
    <p:extLst>
      <p:ext uri="{BB962C8B-B14F-4D97-AF65-F5344CB8AC3E}">
        <p14:creationId xmlns:p14="http://schemas.microsoft.com/office/powerpoint/2010/main" val="326987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8DB24DC-8D46-A1F1-7BA6-6CA23F505076}"/>
              </a:ext>
            </a:extLst>
          </p:cNvPr>
          <p:cNvSpPr>
            <a:spLocks noGrp="1"/>
          </p:cNvSpPr>
          <p:nvPr>
            <p:ph sz="half" idx="14"/>
          </p:nvPr>
        </p:nvSpPr>
        <p:spPr/>
        <p:txBody>
          <a:bodyPr>
            <a:normAutofit fontScale="92500" lnSpcReduction="20000"/>
          </a:bodyPr>
          <a:lstStyle/>
          <a:p>
            <a:pPr>
              <a:lnSpc>
                <a:spcPct val="110000"/>
              </a:lnSpc>
            </a:pPr>
            <a:r>
              <a:rPr lang="en-GB" sz="1600" b="1" dirty="0">
                <a:solidFill>
                  <a:schemeClr val="accent4"/>
                </a:solidFill>
              </a:rPr>
              <a:t>Factors which increase the pressure on families and can undermine their ability to protect children. Including:</a:t>
            </a:r>
          </a:p>
          <a:p>
            <a:pPr>
              <a:lnSpc>
                <a:spcPct val="110000"/>
              </a:lnSpc>
            </a:pPr>
            <a:endParaRPr lang="en-GB" sz="1600" b="1" dirty="0">
              <a:solidFill>
                <a:schemeClr val="accent4"/>
              </a:solidFill>
            </a:endParaRPr>
          </a:p>
          <a:p>
            <a:pPr marL="192876" indent="-192876">
              <a:lnSpc>
                <a:spcPct val="110000"/>
              </a:lnSpc>
              <a:buFont typeface="Symbol" panose="05050102010706020507" pitchFamily="18" charset="2"/>
              <a:buChar char=""/>
            </a:pPr>
            <a:r>
              <a:rPr lang="en-GB" sz="1600" dirty="0">
                <a:ea typeface="Times New Roman" panose="02020603050405020304" pitchFamily="18" charset="0"/>
              </a:rPr>
              <a:t>Children who live in a household with someone using alcohol or drugs are </a:t>
            </a:r>
            <a:r>
              <a:rPr lang="en-GB" sz="1600" b="1" dirty="0">
                <a:ea typeface="Times New Roman" panose="02020603050405020304" pitchFamily="18" charset="0"/>
              </a:rPr>
              <a:t>three times more likely </a:t>
            </a:r>
            <a:r>
              <a:rPr lang="en-GB" sz="1600" dirty="0">
                <a:ea typeface="Times New Roman" panose="02020603050405020304" pitchFamily="18" charset="0"/>
              </a:rPr>
              <a:t>to be sexually abused than children not exposed to parental substance misuse.</a:t>
            </a:r>
            <a:endParaRPr lang="en-GB" sz="1600" dirty="0">
              <a:ea typeface="Calibri" panose="020F0502020204030204" pitchFamily="34" charset="0"/>
            </a:endParaRPr>
          </a:p>
          <a:p>
            <a:pPr marL="192876" indent="-192876">
              <a:lnSpc>
                <a:spcPct val="110000"/>
              </a:lnSpc>
              <a:spcAft>
                <a:spcPts val="450"/>
              </a:spcAft>
              <a:buFont typeface="Symbol" panose="05050102010706020507" pitchFamily="18" charset="2"/>
              <a:buChar char=""/>
            </a:pPr>
            <a:r>
              <a:rPr lang="en-GB" sz="1600" b="1" dirty="0">
                <a:ea typeface="Times New Roman" panose="02020603050405020304" pitchFamily="18" charset="0"/>
              </a:rPr>
              <a:t>Over a half of children </a:t>
            </a:r>
            <a:r>
              <a:rPr lang="en-GB" sz="1600" dirty="0">
                <a:ea typeface="Times New Roman" panose="02020603050405020304" pitchFamily="18" charset="0"/>
              </a:rPr>
              <a:t>who are sexually abused also experience other forms of child abuse, most frequently emotional abuse or experience domestic abuse.</a:t>
            </a:r>
            <a:endParaRPr lang="en-GB" sz="1600" dirty="0">
              <a:ea typeface="Calibri" panose="020F0502020204030204" pitchFamily="34" charset="0"/>
            </a:endParaRPr>
          </a:p>
          <a:p>
            <a:endParaRPr lang="en-GB" dirty="0"/>
          </a:p>
        </p:txBody>
      </p:sp>
      <p:sp>
        <p:nvSpPr>
          <p:cNvPr id="2" name="Title 1">
            <a:extLst>
              <a:ext uri="{FF2B5EF4-FFF2-40B4-BE49-F238E27FC236}">
                <a16:creationId xmlns:a16="http://schemas.microsoft.com/office/drawing/2014/main" id="{0CE94ED4-022A-329A-6320-F177791E37BD}"/>
              </a:ext>
            </a:extLst>
          </p:cNvPr>
          <p:cNvSpPr>
            <a:spLocks noGrp="1"/>
          </p:cNvSpPr>
          <p:nvPr>
            <p:ph type="title"/>
          </p:nvPr>
        </p:nvSpPr>
        <p:spPr/>
        <p:txBody>
          <a:bodyPr/>
          <a:lstStyle/>
          <a:p>
            <a:r>
              <a:rPr lang="en-GB" b="1" dirty="0"/>
              <a:t>Vulnerabilities in the child’s environment</a:t>
            </a:r>
          </a:p>
        </p:txBody>
      </p:sp>
      <p:sp>
        <p:nvSpPr>
          <p:cNvPr id="5" name="Slide Number Placeholder 4">
            <a:extLst>
              <a:ext uri="{FF2B5EF4-FFF2-40B4-BE49-F238E27FC236}">
                <a16:creationId xmlns:a16="http://schemas.microsoft.com/office/drawing/2014/main" id="{A59BCB81-ED9B-000E-9BE2-66850D47FFA8}"/>
              </a:ext>
            </a:extLst>
          </p:cNvPr>
          <p:cNvSpPr>
            <a:spLocks noGrp="1"/>
          </p:cNvSpPr>
          <p:nvPr>
            <p:ph type="sldNum" sz="quarter" idx="12"/>
          </p:nvPr>
        </p:nvSpPr>
        <p:spPr/>
        <p:txBody>
          <a:bodyPr/>
          <a:lstStyle/>
          <a:p>
            <a:pPr defTabSz="514350"/>
            <a:fld id="{5512AD5A-2C28-1D42-B971-4292A709C8F6}" type="slidenum">
              <a:rPr lang="en-US">
                <a:solidFill>
                  <a:srgbClr val="555859"/>
                </a:solidFill>
                <a:latin typeface="Arial"/>
              </a:rPr>
              <a:pPr defTabSz="514350"/>
              <a:t>10</a:t>
            </a:fld>
            <a:endParaRPr lang="en-US">
              <a:solidFill>
                <a:srgbClr val="555859"/>
              </a:solidFill>
              <a:latin typeface="Arial"/>
            </a:endParaRPr>
          </a:p>
        </p:txBody>
      </p:sp>
      <p:sp>
        <p:nvSpPr>
          <p:cNvPr id="7" name="TextBox 6">
            <a:extLst>
              <a:ext uri="{FF2B5EF4-FFF2-40B4-BE49-F238E27FC236}">
                <a16:creationId xmlns:a16="http://schemas.microsoft.com/office/drawing/2014/main" id="{398B13A6-EE35-4135-91F3-C80382DFA6AC}"/>
              </a:ext>
            </a:extLst>
          </p:cNvPr>
          <p:cNvSpPr txBox="1"/>
          <p:nvPr/>
        </p:nvSpPr>
        <p:spPr>
          <a:xfrm>
            <a:off x="7589623" y="4750662"/>
            <a:ext cx="1342208" cy="307777"/>
          </a:xfrm>
          <a:prstGeom prst="rect">
            <a:avLst/>
          </a:prstGeom>
          <a:noFill/>
        </p:spPr>
        <p:txBody>
          <a:bodyPr wrap="square" rtlCol="0">
            <a:spAutoFit/>
          </a:bodyPr>
          <a:lstStyle/>
          <a:p>
            <a:pPr algn="r" defTabSz="685766"/>
            <a:r>
              <a:rPr lang="en-GB" sz="1400" dirty="0">
                <a:solidFill>
                  <a:srgbClr val="702474"/>
                </a:solidFill>
                <a:latin typeface="Arial" panose="020B0604020202020204"/>
              </a:rPr>
              <a:t>(ONS, 2020)</a:t>
            </a:r>
          </a:p>
        </p:txBody>
      </p:sp>
      <p:pic>
        <p:nvPicPr>
          <p:cNvPr id="3" name="Content Placeholder 8" descr="Suburban scene outline">
            <a:extLst>
              <a:ext uri="{FF2B5EF4-FFF2-40B4-BE49-F238E27FC236}">
                <a16:creationId xmlns:a16="http://schemas.microsoft.com/office/drawing/2014/main" id="{5858FC92-B18E-CD07-1505-74B39226F2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274" y="1300931"/>
            <a:ext cx="2853857" cy="2853857"/>
          </a:xfrm>
          <a:prstGeom prst="rect">
            <a:avLst/>
          </a:prstGeom>
        </p:spPr>
      </p:pic>
    </p:spTree>
    <p:extLst>
      <p:ext uri="{BB962C8B-B14F-4D97-AF65-F5344CB8AC3E}">
        <p14:creationId xmlns:p14="http://schemas.microsoft.com/office/powerpoint/2010/main" val="2725572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3B39F-2B76-472C-872D-8794A5231323}"/>
              </a:ext>
            </a:extLst>
          </p:cNvPr>
          <p:cNvSpPr>
            <a:spLocks noGrp="1"/>
          </p:cNvSpPr>
          <p:nvPr>
            <p:ph type="title"/>
          </p:nvPr>
        </p:nvSpPr>
        <p:spPr/>
        <p:txBody>
          <a:bodyPr>
            <a:normAutofit fontScale="90000"/>
          </a:bodyPr>
          <a:lstStyle/>
          <a:p>
            <a:r>
              <a:rPr lang="en-GB" sz="2300" b="1" dirty="0"/>
              <a:t>Who was told at the time</a:t>
            </a:r>
            <a:br>
              <a:rPr lang="en-GB" b="1" dirty="0"/>
            </a:br>
            <a:r>
              <a:rPr lang="en-GB" sz="2000" dirty="0"/>
              <a:t>Rape or penetrative abuse</a:t>
            </a:r>
            <a:endParaRPr lang="en-GB" dirty="0"/>
          </a:p>
        </p:txBody>
      </p:sp>
      <p:sp>
        <p:nvSpPr>
          <p:cNvPr id="4" name="Slide Number Placeholder 3">
            <a:extLst>
              <a:ext uri="{FF2B5EF4-FFF2-40B4-BE49-F238E27FC236}">
                <a16:creationId xmlns:a16="http://schemas.microsoft.com/office/drawing/2014/main" id="{EC6CF23F-ED1E-47DF-AA9B-D98082AB6BE9}"/>
              </a:ext>
            </a:extLst>
          </p:cNvPr>
          <p:cNvSpPr>
            <a:spLocks noGrp="1"/>
          </p:cNvSpPr>
          <p:nvPr>
            <p:ph type="sldNum" sz="quarter" idx="10"/>
          </p:nvPr>
        </p:nvSpPr>
        <p:spPr>
          <a:xfrm>
            <a:off x="6278167" y="179786"/>
            <a:ext cx="348853" cy="180975"/>
          </a:xfrm>
          <a:prstGeom prst="rect">
            <a:avLst/>
          </a:prstGeom>
        </p:spPr>
        <p:txBody>
          <a:bodyPr vert="horz" lIns="68580" tIns="34290" rIns="68580" bIns="34290" rtlCol="0" anchor="t"/>
          <a:lstStyle>
            <a:defPPr>
              <a:defRPr lang="en-GB"/>
            </a:defPPr>
            <a:lvl1pPr algn="r" rtl="0" eaLnBrk="1" fontAlgn="auto" hangingPunct="1">
              <a:spcBef>
                <a:spcPts val="0"/>
              </a:spcBef>
              <a:spcAft>
                <a:spcPts val="0"/>
              </a:spcAft>
              <a:defRPr sz="563" b="1" kern="1200">
                <a:solidFill>
                  <a:schemeClr val="tx1"/>
                </a:solidFill>
                <a:latin typeface="+mn-lt"/>
                <a:ea typeface="+mn-ea"/>
                <a:cs typeface="+mn-cs"/>
              </a:defRPr>
            </a:lvl1pPr>
            <a:lvl2pPr marL="34289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78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6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56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457" algn="l" defTabSz="685783" rtl="0" eaLnBrk="1" latinLnBrk="0" hangingPunct="1">
              <a:defRPr kern="1200">
                <a:solidFill>
                  <a:schemeClr val="tx1"/>
                </a:solidFill>
                <a:latin typeface="Arial" panose="020B0604020202020204" pitchFamily="34" charset="0"/>
                <a:ea typeface="+mn-ea"/>
                <a:cs typeface="+mn-cs"/>
              </a:defRPr>
            </a:lvl6pPr>
            <a:lvl7pPr marL="2057348" algn="l" defTabSz="685783" rtl="0" eaLnBrk="1" latinLnBrk="0" hangingPunct="1">
              <a:defRPr kern="1200">
                <a:solidFill>
                  <a:schemeClr val="tx1"/>
                </a:solidFill>
                <a:latin typeface="Arial" panose="020B0604020202020204" pitchFamily="34" charset="0"/>
                <a:ea typeface="+mn-ea"/>
                <a:cs typeface="+mn-cs"/>
              </a:defRPr>
            </a:lvl7pPr>
            <a:lvl8pPr marL="2400240" algn="l" defTabSz="685783" rtl="0" eaLnBrk="1" latinLnBrk="0" hangingPunct="1">
              <a:defRPr kern="1200">
                <a:solidFill>
                  <a:schemeClr val="tx1"/>
                </a:solidFill>
                <a:latin typeface="Arial" panose="020B0604020202020204" pitchFamily="34" charset="0"/>
                <a:ea typeface="+mn-ea"/>
                <a:cs typeface="+mn-cs"/>
              </a:defRPr>
            </a:lvl8pPr>
            <a:lvl9pPr marL="2743132" algn="l" defTabSz="685783"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378" rtl="0" eaLnBrk="1" fontAlgn="auto" latinLnBrk="0" hangingPunct="1">
              <a:lnSpc>
                <a:spcPct val="100000"/>
              </a:lnSpc>
              <a:spcBef>
                <a:spcPts val="0"/>
              </a:spcBef>
              <a:spcAft>
                <a:spcPts val="0"/>
              </a:spcAft>
              <a:buClrTx/>
              <a:buSzTx/>
              <a:buFontTx/>
              <a:buNone/>
              <a:tabLst/>
              <a:defRPr/>
            </a:pPr>
            <a:fld id="{429E6DC9-66D5-45B6-AF6D-6295BFFEB8D9}" type="slidenum">
              <a:rPr kumimoji="0" lang="en-US" sz="563" b="1" i="0" u="none" strike="noStrike" kern="1200" cap="none" spc="0" normalizeH="0" baseline="0" noProof="0">
                <a:ln>
                  <a:noFill/>
                </a:ln>
                <a:solidFill>
                  <a:srgbClr val="555859"/>
                </a:solidFill>
                <a:effectLst/>
                <a:uLnTx/>
                <a:uFillTx/>
                <a:latin typeface="Arial" panose="020B0604020202020204"/>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11</a:t>
            </a:fld>
            <a:endParaRPr kumimoji="0" lang="en-US" sz="563" b="1" i="0" u="none" strike="noStrike" kern="1200" cap="none" spc="0" normalizeH="0" baseline="0" noProof="0" dirty="0">
              <a:ln>
                <a:noFill/>
              </a:ln>
              <a:solidFill>
                <a:srgbClr val="555859"/>
              </a:solidFill>
              <a:effectLst/>
              <a:uLnTx/>
              <a:uFillTx/>
              <a:latin typeface="Arial" panose="020B0604020202020204"/>
              <a:ea typeface="+mn-ea"/>
              <a:cs typeface="+mn-cs"/>
            </a:endParaRPr>
          </a:p>
        </p:txBody>
      </p:sp>
      <p:graphicFrame>
        <p:nvGraphicFramePr>
          <p:cNvPr id="5" name="Chart 4">
            <a:extLst>
              <a:ext uri="{FF2B5EF4-FFF2-40B4-BE49-F238E27FC236}">
                <a16:creationId xmlns:a16="http://schemas.microsoft.com/office/drawing/2014/main" id="{90275757-DC36-4CEE-B2AC-802FD3EA9797}"/>
              </a:ext>
            </a:extLst>
          </p:cNvPr>
          <p:cNvGraphicFramePr>
            <a:graphicFrameLocks/>
          </p:cNvGraphicFramePr>
          <p:nvPr/>
        </p:nvGraphicFramePr>
        <p:xfrm>
          <a:off x="504825" y="723901"/>
          <a:ext cx="7866063" cy="42398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A07CA03-EFED-0D81-0F2D-974CA037B235}"/>
              </a:ext>
            </a:extLst>
          </p:cNvPr>
          <p:cNvSpPr txBox="1"/>
          <p:nvPr/>
        </p:nvSpPr>
        <p:spPr>
          <a:xfrm>
            <a:off x="7831016" y="4742081"/>
            <a:ext cx="12089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2474"/>
                </a:solidFill>
                <a:effectLst/>
                <a:uLnTx/>
                <a:uFillTx/>
                <a:latin typeface="Arial" panose="020B0604020202020204"/>
                <a:ea typeface="+mn-ea"/>
                <a:cs typeface="+mn-cs"/>
              </a:rPr>
              <a:t>(ONS 2020)</a:t>
            </a:r>
            <a:br>
              <a:rPr kumimoji="0" lang="en-GB" sz="1800" b="1" i="0" u="none" strike="noStrike" kern="1200" cap="none" spc="0" normalizeH="0" baseline="0" noProof="0" dirty="0">
                <a:ln>
                  <a:noFill/>
                </a:ln>
                <a:solidFill>
                  <a:srgbClr val="555859"/>
                </a:solidFill>
                <a:effectLst/>
                <a:uLnTx/>
                <a:uFillTx/>
                <a:latin typeface="Arial" panose="020B0604020202020204"/>
                <a:ea typeface="+mn-ea"/>
                <a:cs typeface="+mn-cs"/>
              </a:rPr>
            </a:br>
            <a:endParaRPr kumimoji="0" lang="en-GB" sz="1800" b="0" i="0" u="none" strike="noStrike" kern="1200" cap="none" spc="0" normalizeH="0" baseline="0" noProof="0" dirty="0">
              <a:ln>
                <a:noFill/>
              </a:ln>
              <a:solidFill>
                <a:srgbClr val="555859"/>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9682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D4FD-8339-F84B-054C-9044DC81AD7B}"/>
              </a:ext>
            </a:extLst>
          </p:cNvPr>
          <p:cNvSpPr>
            <a:spLocks noGrp="1"/>
          </p:cNvSpPr>
          <p:nvPr>
            <p:ph type="title"/>
          </p:nvPr>
        </p:nvSpPr>
        <p:spPr/>
        <p:txBody>
          <a:bodyPr/>
          <a:lstStyle/>
          <a:p>
            <a:r>
              <a:rPr lang="en-GB" b="1" dirty="0"/>
              <a:t>Who children told</a:t>
            </a:r>
          </a:p>
        </p:txBody>
      </p:sp>
      <p:graphicFrame>
        <p:nvGraphicFramePr>
          <p:cNvPr id="7" name="Content Placeholder 6">
            <a:extLst>
              <a:ext uri="{FF2B5EF4-FFF2-40B4-BE49-F238E27FC236}">
                <a16:creationId xmlns:a16="http://schemas.microsoft.com/office/drawing/2014/main" id="{DAFB1A3C-E34D-0939-A93E-D8983B368A5F}"/>
              </a:ext>
            </a:extLst>
          </p:cNvPr>
          <p:cNvGraphicFramePr>
            <a:graphicFrameLocks noGrp="1"/>
          </p:cNvGraphicFramePr>
          <p:nvPr>
            <p:ph idx="1"/>
          </p:nvPr>
        </p:nvGraphicFramePr>
        <p:xfrm>
          <a:off x="628650" y="1096567"/>
          <a:ext cx="7886700" cy="353615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02B700A7-5787-88B6-E43B-8E096C026103}"/>
              </a:ext>
            </a:extLst>
          </p:cNvPr>
          <p:cNvSpPr>
            <a:spLocks noGrp="1"/>
          </p:cNvSpPr>
          <p:nvPr>
            <p:ph type="sldNum" sz="quarter" idx="12"/>
          </p:nvPr>
        </p:nvSpPr>
        <p:spPr/>
        <p:txBody>
          <a:bodyPr/>
          <a:lstStyle/>
          <a:p>
            <a:fld id="{5512AD5A-2C28-1D42-B971-4292A709C8F6}" type="slidenum">
              <a:rPr lang="en-US" smtClean="0"/>
              <a:pPr/>
              <a:t>12</a:t>
            </a:fld>
            <a:endParaRPr lang="en-US" dirty="0"/>
          </a:p>
        </p:txBody>
      </p:sp>
      <p:sp>
        <p:nvSpPr>
          <p:cNvPr id="8" name="TextBox 7">
            <a:extLst>
              <a:ext uri="{FF2B5EF4-FFF2-40B4-BE49-F238E27FC236}">
                <a16:creationId xmlns:a16="http://schemas.microsoft.com/office/drawing/2014/main" id="{2645ACE4-4DAA-B111-E963-A4FCC58A347D}"/>
              </a:ext>
            </a:extLst>
          </p:cNvPr>
          <p:cNvSpPr txBox="1"/>
          <p:nvPr/>
        </p:nvSpPr>
        <p:spPr>
          <a:xfrm>
            <a:off x="5799044" y="881136"/>
            <a:ext cx="3117420" cy="923330"/>
          </a:xfrm>
          <a:prstGeom prst="rect">
            <a:avLst/>
          </a:prstGeom>
          <a:noFill/>
          <a:ln>
            <a:solidFill>
              <a:schemeClr val="tx2"/>
            </a:solidFill>
          </a:ln>
        </p:spPr>
        <p:txBody>
          <a:bodyPr wrap="square" rtlCol="0">
            <a:spAutoFit/>
          </a:bodyPr>
          <a:lstStyle/>
          <a:p>
            <a:pPr algn="ctr"/>
            <a:r>
              <a:rPr lang="en-GB" sz="1350" dirty="0"/>
              <a:t>In </a:t>
            </a:r>
            <a:r>
              <a:rPr lang="en-GB" sz="1350" b="1" dirty="0">
                <a:solidFill>
                  <a:schemeClr val="accent1"/>
                </a:solidFill>
              </a:rPr>
              <a:t>72%</a:t>
            </a:r>
            <a:r>
              <a:rPr lang="en-GB" sz="1350" dirty="0"/>
              <a:t> of reviews there was evidence that the child </a:t>
            </a:r>
            <a:r>
              <a:rPr lang="en-GB" sz="1350" b="1" dirty="0">
                <a:solidFill>
                  <a:schemeClr val="accent1"/>
                </a:solidFill>
              </a:rPr>
              <a:t>had told someone </a:t>
            </a:r>
            <a:r>
              <a:rPr lang="en-GB" sz="1350" dirty="0"/>
              <a:t>about the abuse, sometimes on multiple occasions</a:t>
            </a:r>
          </a:p>
        </p:txBody>
      </p:sp>
      <p:sp>
        <p:nvSpPr>
          <p:cNvPr id="6" name="TextBox 5">
            <a:extLst>
              <a:ext uri="{FF2B5EF4-FFF2-40B4-BE49-F238E27FC236}">
                <a16:creationId xmlns:a16="http://schemas.microsoft.com/office/drawing/2014/main" id="{0004FB36-E052-4754-1388-F07B37538B1D}"/>
              </a:ext>
            </a:extLst>
          </p:cNvPr>
          <p:cNvSpPr txBox="1"/>
          <p:nvPr/>
        </p:nvSpPr>
        <p:spPr>
          <a:xfrm>
            <a:off x="4726236" y="4617321"/>
            <a:ext cx="4417764" cy="461665"/>
          </a:xfrm>
          <a:prstGeom prst="rect">
            <a:avLst/>
          </a:prstGeom>
          <a:noFill/>
        </p:spPr>
        <p:txBody>
          <a:bodyPr wrap="square" rtlCol="0">
            <a:spAutoFit/>
          </a:bodyPr>
          <a:lstStyle/>
          <a:p>
            <a:r>
              <a:rPr lang="en-GB" sz="1200" dirty="0">
                <a:solidFill>
                  <a:schemeClr val="tx2"/>
                </a:solidFill>
                <a:hlinkClick r:id="rId4">
                  <a:extLst>
                    <a:ext uri="{A12FA001-AC4F-418D-AE19-62706E023703}">
                      <ahyp:hlinkClr xmlns:ahyp="http://schemas.microsoft.com/office/drawing/2018/hyperlinkcolor" val="tx"/>
                    </a:ext>
                  </a:extLst>
                </a:hlinkClick>
              </a:rPr>
              <a:t>The Child Safeguarding Practice Review Panel - I wanted them all to notice</a:t>
            </a:r>
            <a:endParaRPr lang="en-GB" sz="1200" dirty="0">
              <a:solidFill>
                <a:schemeClr val="tx2"/>
              </a:solidFill>
            </a:endParaRPr>
          </a:p>
        </p:txBody>
      </p:sp>
    </p:spTree>
    <p:extLst>
      <p:ext uri="{BB962C8B-B14F-4D97-AF65-F5344CB8AC3E}">
        <p14:creationId xmlns:p14="http://schemas.microsoft.com/office/powerpoint/2010/main" val="424199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of people with solid fill">
            <a:extLst>
              <a:ext uri="{FF2B5EF4-FFF2-40B4-BE49-F238E27FC236}">
                <a16:creationId xmlns:a16="http://schemas.microsoft.com/office/drawing/2014/main" id="{5DECC193-26D7-7FE8-912F-1FF978B3E5C7}"/>
              </a:ext>
            </a:extLst>
          </p:cNvPr>
          <p:cNvPicPr>
            <a:picLocks noGrp="1" noChangeAspect="1"/>
          </p:cNvPicPr>
          <p:nvPr>
            <p:ph sz="half"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554" y="1096108"/>
            <a:ext cx="3263504" cy="3263504"/>
          </a:xfrm>
        </p:spPr>
      </p:pic>
      <p:sp>
        <p:nvSpPr>
          <p:cNvPr id="2" name="Title 1"/>
          <p:cNvSpPr>
            <a:spLocks noGrp="1"/>
          </p:cNvSpPr>
          <p:nvPr>
            <p:ph type="title"/>
          </p:nvPr>
        </p:nvSpPr>
        <p:spPr>
          <a:xfrm>
            <a:off x="628651" y="238949"/>
            <a:ext cx="7647842" cy="640283"/>
          </a:xfrm>
        </p:spPr>
        <p:txBody>
          <a:bodyPr anchor="t">
            <a:normAutofit/>
          </a:bodyPr>
          <a:lstStyle/>
          <a:p>
            <a:r>
              <a:rPr lang="en-GB" b="1" dirty="0"/>
              <a:t>Who may be under-represented in the data and why?</a:t>
            </a:r>
          </a:p>
        </p:txBody>
      </p:sp>
      <p:sp>
        <p:nvSpPr>
          <p:cNvPr id="3" name="Content Placeholder 2"/>
          <p:cNvSpPr>
            <a:spLocks noGrp="1"/>
          </p:cNvSpPr>
          <p:nvPr>
            <p:ph sz="half" idx="1"/>
          </p:nvPr>
        </p:nvSpPr>
        <p:spPr>
          <a:xfrm>
            <a:off x="628650" y="1096108"/>
            <a:ext cx="3886200" cy="3263504"/>
          </a:xfrm>
        </p:spPr>
        <p:txBody>
          <a:bodyPr>
            <a:normAutofit/>
          </a:bodyPr>
          <a:lstStyle/>
          <a:p>
            <a:pPr marL="214313" indent="-214313">
              <a:buFont typeface="Arial" panose="020B0604020202020204" pitchFamily="34" charset="0"/>
              <a:buChar char="•"/>
            </a:pPr>
            <a:r>
              <a:rPr lang="en-GB" sz="1400" dirty="0"/>
              <a:t>Boys</a:t>
            </a:r>
          </a:p>
          <a:p>
            <a:pPr marL="214313" indent="-214313">
              <a:buFont typeface="Arial" panose="020B0604020202020204" pitchFamily="34" charset="0"/>
              <a:buChar char="•"/>
            </a:pPr>
            <a:r>
              <a:rPr lang="en-GB" sz="1400" dirty="0"/>
              <a:t>Young children</a:t>
            </a:r>
          </a:p>
          <a:p>
            <a:pPr marL="214313" indent="-214313">
              <a:buFont typeface="Arial" panose="020B0604020202020204" pitchFamily="34" charset="0"/>
              <a:buChar char="•"/>
            </a:pPr>
            <a:r>
              <a:rPr lang="en-GB" sz="1400" dirty="0"/>
              <a:t>Disabled children and young people</a:t>
            </a:r>
          </a:p>
          <a:p>
            <a:pPr marL="214313" indent="-214313">
              <a:buFont typeface="Arial" panose="020B0604020202020204" pitchFamily="34" charset="0"/>
              <a:buChar char="•"/>
            </a:pPr>
            <a:r>
              <a:rPr lang="en-GB" sz="1400" dirty="0"/>
              <a:t>Black, Asian and minority ethnic children and young people</a:t>
            </a:r>
          </a:p>
          <a:p>
            <a:pPr marL="214313" indent="-214313">
              <a:buFont typeface="Arial" panose="020B0604020202020204" pitchFamily="34" charset="0"/>
              <a:buChar char="•"/>
            </a:pPr>
            <a:r>
              <a:rPr lang="en-GB" sz="1400" dirty="0"/>
              <a:t>Children and young people in religious communities</a:t>
            </a:r>
          </a:p>
          <a:p>
            <a:pPr marL="214313" indent="-214313">
              <a:buFont typeface="Arial" panose="020B0604020202020204" pitchFamily="34" charset="0"/>
              <a:buChar char="•"/>
            </a:pPr>
            <a:r>
              <a:rPr lang="en-GB" sz="1400" dirty="0"/>
              <a:t>Those with English as a second language </a:t>
            </a:r>
          </a:p>
          <a:p>
            <a:pPr marL="214313" indent="-214313">
              <a:buFont typeface="Arial" panose="020B0604020202020204" pitchFamily="34" charset="0"/>
              <a:buChar char="•"/>
            </a:pPr>
            <a:r>
              <a:rPr lang="en-GB" sz="1400" dirty="0"/>
              <a:t>Children and young people in institutions</a:t>
            </a:r>
          </a:p>
          <a:p>
            <a:pPr marL="214313" indent="-214313">
              <a:buFont typeface="Arial" panose="020B0604020202020204" pitchFamily="34" charset="0"/>
              <a:buChar char="•"/>
            </a:pPr>
            <a:r>
              <a:rPr lang="en-GB" sz="1400" dirty="0"/>
              <a:t>LGBTQI+ children </a:t>
            </a:r>
          </a:p>
          <a:p>
            <a:pPr marL="214313" indent="-214313">
              <a:buFont typeface="Arial" panose="020B0604020202020204" pitchFamily="34" charset="0"/>
              <a:buChar char="•"/>
            </a:pPr>
            <a:r>
              <a:rPr lang="en-GB" sz="1400" b="1" dirty="0">
                <a:solidFill>
                  <a:schemeClr val="accent6"/>
                </a:solidFill>
              </a:rPr>
              <a:t>Any others?</a:t>
            </a:r>
          </a:p>
          <a:p>
            <a:endParaRPr lang="en-GB" dirty="0"/>
          </a:p>
        </p:txBody>
      </p:sp>
      <p:sp>
        <p:nvSpPr>
          <p:cNvPr id="11" name="Slide Number Placeholder 4">
            <a:extLst>
              <a:ext uri="{FF2B5EF4-FFF2-40B4-BE49-F238E27FC236}">
                <a16:creationId xmlns:a16="http://schemas.microsoft.com/office/drawing/2014/main" id="{6AB0F2E2-FC4E-CC6B-60FE-7A33A1B2A4DC}"/>
              </a:ext>
            </a:extLst>
          </p:cNvPr>
          <p:cNvSpPr>
            <a:spLocks noGrp="1"/>
          </p:cNvSpPr>
          <p:nvPr>
            <p:ph type="sldNum" sz="quarter" idx="12"/>
          </p:nvPr>
        </p:nvSpPr>
        <p:spPr>
          <a:xfrm>
            <a:off x="8370278" y="238949"/>
            <a:ext cx="465503" cy="241697"/>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512AD5A-2C28-1D42-B971-4292A709C8F6}" type="slidenum">
              <a:rPr kumimoji="0" lang="en-US" sz="750" b="1" i="0" u="none" strike="noStrike" kern="1200" cap="none" spc="0" normalizeH="0" baseline="0" noProof="0" smtClean="0">
                <a:ln>
                  <a:noFill/>
                </a:ln>
                <a:solidFill>
                  <a:srgbClr val="55585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750" b="1" i="0" u="none" strike="noStrike" kern="1200" cap="none" spc="0" normalizeH="0" baseline="0" noProof="0">
              <a:ln>
                <a:noFill/>
              </a:ln>
              <a:solidFill>
                <a:srgbClr val="555859"/>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908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D56306-6BBD-A119-8DC6-6E5CE5A6B1C8}"/>
              </a:ext>
            </a:extLst>
          </p:cNvPr>
          <p:cNvSpPr>
            <a:spLocks noGrp="1"/>
          </p:cNvSpPr>
          <p:nvPr>
            <p:ph sz="half" idx="14"/>
          </p:nvPr>
        </p:nvSpPr>
        <p:spPr>
          <a:xfrm>
            <a:off x="4629149" y="879232"/>
            <a:ext cx="3886200" cy="3263504"/>
          </a:xfrm>
        </p:spPr>
        <p:txBody>
          <a:bodyPr/>
          <a:lstStyle/>
          <a:p>
            <a:pPr>
              <a:lnSpc>
                <a:spcPct val="100000"/>
              </a:lnSpc>
            </a:pPr>
            <a:r>
              <a:rPr lang="en-GB" altLang="en-US" sz="1600" i="1" dirty="0"/>
              <a:t>However:</a:t>
            </a:r>
          </a:p>
          <a:p>
            <a:pPr>
              <a:lnSpc>
                <a:spcPct val="100000"/>
              </a:lnSpc>
            </a:pPr>
            <a:r>
              <a:rPr lang="en-GB" altLang="en-US" sz="1600" dirty="0"/>
              <a:t>60 - 70% of people who sexually harm children target </a:t>
            </a:r>
            <a:r>
              <a:rPr lang="en-GB" altLang="en-US" sz="1600" b="1" dirty="0"/>
              <a:t>girls only</a:t>
            </a:r>
            <a:r>
              <a:rPr lang="en-GB" altLang="en-US" sz="1600" dirty="0"/>
              <a:t>, approximately 20-33% </a:t>
            </a:r>
            <a:r>
              <a:rPr lang="en-GB" altLang="en-US" sz="1600" b="1" dirty="0"/>
              <a:t>boys only</a:t>
            </a:r>
            <a:r>
              <a:rPr lang="en-GB" altLang="en-US" sz="1600" dirty="0"/>
              <a:t>, and approximately 10% </a:t>
            </a:r>
            <a:r>
              <a:rPr lang="en-GB" altLang="en-US" sz="1600" b="1" dirty="0"/>
              <a:t>children of either sex </a:t>
            </a:r>
            <a:r>
              <a:rPr lang="en-GB" altLang="en-US" sz="1600" dirty="0"/>
              <a:t>– Grubin, 1998)</a:t>
            </a:r>
          </a:p>
          <a:p>
            <a:pPr>
              <a:lnSpc>
                <a:spcPct val="100000"/>
              </a:lnSpc>
            </a:pPr>
            <a:r>
              <a:rPr lang="en-GB" altLang="en-US" sz="1600" dirty="0"/>
              <a:t>Nature of indecent images of children –  more girls than boys perhaps reflecting ‘demand.’ </a:t>
            </a:r>
          </a:p>
          <a:p>
            <a:endParaRPr lang="en-GB" dirty="0"/>
          </a:p>
          <a:p>
            <a:endParaRPr lang="en-GB" dirty="0"/>
          </a:p>
        </p:txBody>
      </p:sp>
      <p:sp>
        <p:nvSpPr>
          <p:cNvPr id="6" name="Title 5"/>
          <p:cNvSpPr>
            <a:spLocks noGrp="1"/>
          </p:cNvSpPr>
          <p:nvPr>
            <p:ph type="title"/>
          </p:nvPr>
        </p:nvSpPr>
        <p:spPr/>
        <p:txBody>
          <a:bodyPr/>
          <a:lstStyle/>
          <a:p>
            <a:r>
              <a:rPr lang="en-GB" b="1" dirty="0"/>
              <a:t>Gender</a:t>
            </a:r>
          </a:p>
        </p:txBody>
      </p:sp>
      <p:sp>
        <p:nvSpPr>
          <p:cNvPr id="7" name="Content Placeholder 6"/>
          <p:cNvSpPr>
            <a:spLocks noGrp="1"/>
          </p:cNvSpPr>
          <p:nvPr>
            <p:ph sz="half" idx="1"/>
          </p:nvPr>
        </p:nvSpPr>
        <p:spPr>
          <a:xfrm>
            <a:off x="628650" y="879232"/>
            <a:ext cx="3886200" cy="3263504"/>
          </a:xfrm>
        </p:spPr>
        <p:txBody>
          <a:bodyPr/>
          <a:lstStyle/>
          <a:p>
            <a:pPr>
              <a:lnSpc>
                <a:spcPct val="100000"/>
              </a:lnSpc>
            </a:pPr>
            <a:r>
              <a:rPr lang="en-GB" sz="1800" b="1" dirty="0">
                <a:solidFill>
                  <a:schemeClr val="accent6"/>
                </a:solidFill>
              </a:rPr>
              <a:t>Why the difference in numbers between girls and boys?</a:t>
            </a:r>
          </a:p>
          <a:p>
            <a:pPr>
              <a:lnSpc>
                <a:spcPct val="100000"/>
              </a:lnSpc>
            </a:pPr>
            <a:endParaRPr lang="en-GB" sz="1600" dirty="0"/>
          </a:p>
          <a:p>
            <a:pPr marL="285750" indent="-285750">
              <a:lnSpc>
                <a:spcPct val="100000"/>
              </a:lnSpc>
              <a:buFont typeface="Arial" panose="020B0604020202020204" pitchFamily="34" charset="0"/>
              <a:buChar char="•"/>
            </a:pPr>
            <a:r>
              <a:rPr lang="en-GB" sz="1600" dirty="0"/>
              <a:t>Majority of people who harm children  are male?</a:t>
            </a:r>
          </a:p>
          <a:p>
            <a:pPr marL="285750" indent="-285750">
              <a:lnSpc>
                <a:spcPct val="100000"/>
              </a:lnSpc>
              <a:buFont typeface="Arial" panose="020B0604020202020204" pitchFamily="34" charset="0"/>
              <a:buChar char="•"/>
            </a:pPr>
            <a:r>
              <a:rPr lang="en-GB" sz="1600" dirty="0"/>
              <a:t>Less disclosure from boys?</a:t>
            </a:r>
          </a:p>
          <a:p>
            <a:pPr marL="285750" indent="-285750">
              <a:lnSpc>
                <a:spcPct val="100000"/>
              </a:lnSpc>
              <a:buFont typeface="Arial" panose="020B0604020202020204" pitchFamily="34" charset="0"/>
              <a:buChar char="•"/>
            </a:pPr>
            <a:r>
              <a:rPr lang="en-GB" altLang="en-US" sz="1600" dirty="0"/>
              <a:t>Public perception? (e.g. ‘cougar’)</a:t>
            </a:r>
          </a:p>
          <a:p>
            <a:endParaRPr lang="en-GB" altLang="en-US" dirty="0"/>
          </a:p>
          <a:p>
            <a:endParaRPr lang="en-GB" dirty="0"/>
          </a:p>
        </p:txBody>
      </p:sp>
      <p:pic>
        <p:nvPicPr>
          <p:cNvPr id="8" name="Graphic 7" descr="Gender with solid fill">
            <a:extLst>
              <a:ext uri="{FF2B5EF4-FFF2-40B4-BE49-F238E27FC236}">
                <a16:creationId xmlns:a16="http://schemas.microsoft.com/office/drawing/2014/main" id="{1F05E9C8-CEA9-E6F7-4986-B53D82C35C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48100" y="3456751"/>
            <a:ext cx="1447800" cy="1447800"/>
          </a:xfrm>
          <a:prstGeom prst="rect">
            <a:avLst/>
          </a:prstGeom>
        </p:spPr>
      </p:pic>
    </p:spTree>
    <p:extLst>
      <p:ext uri="{BB962C8B-B14F-4D97-AF65-F5344CB8AC3E}">
        <p14:creationId xmlns:p14="http://schemas.microsoft.com/office/powerpoint/2010/main" val="19665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Disabled children</a:t>
            </a:r>
          </a:p>
        </p:txBody>
      </p:sp>
      <p:sp>
        <p:nvSpPr>
          <p:cNvPr id="7" name="Text Placeholder 6"/>
          <p:cNvSpPr>
            <a:spLocks noGrp="1"/>
          </p:cNvSpPr>
          <p:nvPr>
            <p:ph sz="half" idx="1"/>
          </p:nvPr>
        </p:nvSpPr>
        <p:spPr>
          <a:xfrm>
            <a:off x="628650" y="879232"/>
            <a:ext cx="4381500" cy="3480380"/>
          </a:xfrm>
        </p:spPr>
        <p:txBody>
          <a:bodyPr>
            <a:normAutofit lnSpcReduction="10000"/>
          </a:bodyPr>
          <a:lstStyle/>
          <a:p>
            <a:pPr>
              <a:lnSpc>
                <a:spcPct val="100000"/>
              </a:lnSpc>
            </a:pPr>
            <a:r>
              <a:rPr lang="en-GB" altLang="en-US" sz="1600" dirty="0"/>
              <a:t>Disabled children </a:t>
            </a:r>
            <a:r>
              <a:rPr lang="en-GB" altLang="en-US" sz="1600" b="1" dirty="0">
                <a:solidFill>
                  <a:schemeClr val="accent5"/>
                </a:solidFill>
              </a:rPr>
              <a:t>3 x more likely </a:t>
            </a:r>
            <a:r>
              <a:rPr lang="en-GB" altLang="en-US" sz="1600" dirty="0"/>
              <a:t>to experience abuse (Jones et al, 2012)</a:t>
            </a:r>
          </a:p>
          <a:p>
            <a:pPr>
              <a:lnSpc>
                <a:spcPct val="100000"/>
              </a:lnSpc>
            </a:pPr>
            <a:endParaRPr lang="en-GB" altLang="en-US" sz="1600" dirty="0"/>
          </a:p>
          <a:p>
            <a:pPr>
              <a:lnSpc>
                <a:spcPct val="100000"/>
              </a:lnSpc>
            </a:pPr>
            <a:r>
              <a:rPr lang="en-GB" altLang="en-US" sz="1600" dirty="0"/>
              <a:t>Vulnerability of disabled children is </a:t>
            </a:r>
            <a:r>
              <a:rPr lang="en-GB" altLang="en-US" sz="1600" b="1" dirty="0">
                <a:solidFill>
                  <a:schemeClr val="accent5"/>
                </a:solidFill>
              </a:rPr>
              <a:t>not reflected </a:t>
            </a:r>
            <a:r>
              <a:rPr lang="en-GB" altLang="en-US" sz="1600" dirty="0"/>
              <a:t>in level of child protection plans</a:t>
            </a:r>
          </a:p>
          <a:p>
            <a:pPr>
              <a:lnSpc>
                <a:spcPct val="100000"/>
              </a:lnSpc>
            </a:pPr>
            <a:endParaRPr lang="en-GB" altLang="en-US" sz="1600" dirty="0"/>
          </a:p>
          <a:p>
            <a:pPr>
              <a:lnSpc>
                <a:spcPct val="100000"/>
              </a:lnSpc>
            </a:pPr>
            <a:r>
              <a:rPr lang="en-GB" altLang="en-US" sz="1600" dirty="0"/>
              <a:t>Attempts to ‘tell’ were </a:t>
            </a:r>
            <a:r>
              <a:rPr lang="en-GB" altLang="en-US" sz="1600" b="1" dirty="0">
                <a:solidFill>
                  <a:schemeClr val="accent5"/>
                </a:solidFill>
              </a:rPr>
              <a:t>sometimes seen as symptomatic </a:t>
            </a:r>
            <a:r>
              <a:rPr lang="en-GB" altLang="en-US" sz="1600" dirty="0"/>
              <a:t>of a diagnosed condition (Taskforce, 2010)</a:t>
            </a:r>
          </a:p>
          <a:p>
            <a:pPr>
              <a:lnSpc>
                <a:spcPct val="100000"/>
              </a:lnSpc>
            </a:pPr>
            <a:endParaRPr lang="en-GB" altLang="en-US" sz="1600" dirty="0"/>
          </a:p>
          <a:p>
            <a:pPr>
              <a:lnSpc>
                <a:spcPct val="100000"/>
              </a:lnSpc>
            </a:pPr>
            <a:r>
              <a:rPr lang="en-GB" sz="1600" dirty="0"/>
              <a:t>Professionals need to ensure disabled children have the </a:t>
            </a:r>
            <a:r>
              <a:rPr lang="en-GB" sz="1600" b="1" dirty="0">
                <a:solidFill>
                  <a:schemeClr val="accent5"/>
                </a:solidFill>
              </a:rPr>
              <a:t>means</a:t>
            </a:r>
            <a:r>
              <a:rPr lang="en-GB" sz="1600" dirty="0"/>
              <a:t> to disclose</a:t>
            </a:r>
          </a:p>
          <a:p>
            <a:endParaRPr lang="en-GB" dirty="0"/>
          </a:p>
        </p:txBody>
      </p:sp>
      <p:pic>
        <p:nvPicPr>
          <p:cNvPr id="5" name="Content Placeholder 4">
            <a:extLst>
              <a:ext uri="{FF2B5EF4-FFF2-40B4-BE49-F238E27FC236}">
                <a16:creationId xmlns:a16="http://schemas.microsoft.com/office/drawing/2014/main" id="{97123A46-1C25-44FC-92FC-77702344845D}"/>
              </a:ext>
            </a:extLst>
          </p:cNvPr>
          <p:cNvPicPr>
            <a:picLocks noGrp="1" noChangeAspect="1"/>
          </p:cNvPicPr>
          <p:nvPr>
            <p:ph sz="half" idx="14"/>
          </p:nvPr>
        </p:nvPicPr>
        <p:blipFill>
          <a:blip r:embed="rId3"/>
          <a:stretch>
            <a:fillRect/>
          </a:stretch>
        </p:blipFill>
        <p:spPr>
          <a:xfrm>
            <a:off x="5485472" y="1280500"/>
            <a:ext cx="2914650" cy="2168500"/>
          </a:xfrm>
          <a:prstGeom prst="rect">
            <a:avLst/>
          </a:prstGeom>
        </p:spPr>
      </p:pic>
    </p:spTree>
    <p:extLst>
      <p:ext uri="{BB962C8B-B14F-4D97-AF65-F5344CB8AC3E}">
        <p14:creationId xmlns:p14="http://schemas.microsoft.com/office/powerpoint/2010/main" val="8431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D1BDE6-DB07-4585-9B30-7C5081887F56}"/>
              </a:ext>
            </a:extLst>
          </p:cNvPr>
          <p:cNvSpPr>
            <a:spLocks noGrp="1"/>
          </p:cNvSpPr>
          <p:nvPr>
            <p:ph type="title"/>
          </p:nvPr>
        </p:nvSpPr>
        <p:spPr/>
        <p:txBody>
          <a:bodyPr/>
          <a:lstStyle/>
          <a:p>
            <a:r>
              <a:rPr lang="en-GB" b="1" dirty="0"/>
              <a:t>Understanding trauma</a:t>
            </a:r>
          </a:p>
        </p:txBody>
      </p:sp>
      <p:sp>
        <p:nvSpPr>
          <p:cNvPr id="4" name="Slide Number Placeholder 3">
            <a:extLst>
              <a:ext uri="{FF2B5EF4-FFF2-40B4-BE49-F238E27FC236}">
                <a16:creationId xmlns:a16="http://schemas.microsoft.com/office/drawing/2014/main" id="{63C2E7B5-AD61-4089-AB59-4E44D21F3B3B}"/>
              </a:ext>
            </a:extLst>
          </p:cNvPr>
          <p:cNvSpPr>
            <a:spLocks noGrp="1"/>
          </p:cNvSpPr>
          <p:nvPr>
            <p:ph type="sldNum" sz="quarter" idx="12"/>
          </p:nvPr>
        </p:nvSpPr>
        <p:spPr/>
        <p:txBody>
          <a:bodyPr/>
          <a:lstStyle/>
          <a:p>
            <a:fld id="{5512AD5A-2C28-1D42-B971-4292A709C8F6}" type="slidenum">
              <a:rPr lang="en-US">
                <a:solidFill>
                  <a:srgbClr val="555859"/>
                </a:solidFill>
                <a:latin typeface="Arial"/>
              </a:rPr>
              <a:pPr/>
              <a:t>16</a:t>
            </a:fld>
            <a:endParaRPr lang="en-US" dirty="0">
              <a:solidFill>
                <a:srgbClr val="555859"/>
              </a:solidFill>
              <a:latin typeface="Arial"/>
            </a:endParaRPr>
          </a:p>
        </p:txBody>
      </p:sp>
    </p:spTree>
    <p:extLst>
      <p:ext uri="{BB962C8B-B14F-4D97-AF65-F5344CB8AC3E}">
        <p14:creationId xmlns:p14="http://schemas.microsoft.com/office/powerpoint/2010/main" val="405746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4969-E355-F886-1E8E-46399DB7AF59}"/>
              </a:ext>
            </a:extLst>
          </p:cNvPr>
          <p:cNvSpPr>
            <a:spLocks noGrp="1"/>
          </p:cNvSpPr>
          <p:nvPr>
            <p:ph type="title"/>
          </p:nvPr>
        </p:nvSpPr>
        <p:spPr>
          <a:xfrm>
            <a:off x="628651" y="238949"/>
            <a:ext cx="7647842" cy="640283"/>
          </a:xfrm>
        </p:spPr>
        <p:txBody>
          <a:bodyPr anchor="t">
            <a:normAutofit/>
          </a:bodyPr>
          <a:lstStyle/>
          <a:p>
            <a:r>
              <a:rPr lang="en-GB" sz="2400" b="1" dirty="0"/>
              <a:t>Defining trauma</a:t>
            </a:r>
            <a:endParaRPr lang="en-GB" sz="2400" dirty="0"/>
          </a:p>
        </p:txBody>
      </p:sp>
      <p:sp>
        <p:nvSpPr>
          <p:cNvPr id="3" name="Text Placeholder 2">
            <a:extLst>
              <a:ext uri="{FF2B5EF4-FFF2-40B4-BE49-F238E27FC236}">
                <a16:creationId xmlns:a16="http://schemas.microsoft.com/office/drawing/2014/main" id="{629791EB-61B0-03AD-6156-BD77AA953FD4}"/>
              </a:ext>
            </a:extLst>
          </p:cNvPr>
          <p:cNvSpPr>
            <a:spLocks noGrp="1"/>
          </p:cNvSpPr>
          <p:nvPr>
            <p:ph idx="1"/>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28650" y="1096108"/>
            <a:ext cx="7886700" cy="3536615"/>
          </a:xfrm>
        </p:spPr>
        <p:txBody>
          <a:bodyPr>
            <a:normAutofit/>
          </a:bodyPr>
          <a:lstStyle/>
          <a:p>
            <a:pPr lvl="0" algn="just" defTabSz="457200">
              <a:lnSpc>
                <a:spcPct val="100000"/>
              </a:lnSpc>
              <a:spcBef>
                <a:spcPts val="0"/>
              </a:spcBef>
              <a:defRPr/>
            </a:pPr>
            <a:r>
              <a:rPr lang="en-GB" sz="1600" i="1" dirty="0">
                <a:latin typeface="Arial" panose="020B0604020202020204" pitchFamily="34" charset="0"/>
                <a:ea typeface="Calibri" panose="020F0502020204030204" pitchFamily="34" charset="0"/>
                <a:cs typeface="Arial" panose="020B0604020202020204" pitchFamily="34" charset="0"/>
              </a:rPr>
              <a:t>Trauma results from an event, series of events, or set of circumstances that is experienced by an individual as harmful or life threatening. While unique to the individual, generally the experience of trauma can cause lasting adverse effects, limiting the ability to function and achieve mental, physical, social, emotional or spiritual well-being.</a:t>
            </a:r>
            <a:endParaRPr lang="en-GB" i="1" dirty="0">
              <a:latin typeface="Arial" panose="020B0604020202020204" pitchFamily="34" charset="0"/>
              <a:ea typeface="Calibri" panose="020F0502020204030204" pitchFamily="34" charset="0"/>
              <a:cs typeface="Arial" panose="020B0604020202020204" pitchFamily="34" charset="0"/>
            </a:endParaRPr>
          </a:p>
          <a:p>
            <a:pPr lvl="0" algn="r" defTabSz="457200">
              <a:lnSpc>
                <a:spcPct val="100000"/>
              </a:lnSpc>
              <a:spcBef>
                <a:spcPts val="0"/>
              </a:spcBef>
              <a:defRPr/>
            </a:pPr>
            <a:r>
              <a:rPr lang="en-GB" sz="1200" dirty="0">
                <a:latin typeface="Arial" panose="020B0604020202020204" pitchFamily="34" charset="0"/>
                <a:ea typeface="Calibri" panose="020F0502020204030204" pitchFamily="34" charset="0"/>
                <a:cs typeface="Arial" panose="020B0604020202020204" pitchFamily="34" charset="0"/>
              </a:rPr>
              <a:t>Working definition of trauma informed practice 2022 </a:t>
            </a:r>
            <a:r>
              <a:rPr lang="en-GB" sz="1200" dirty="0">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www.gov.uk</a:t>
            </a:r>
            <a:endParaRPr lang="en-GB" sz="1200" dirty="0">
              <a:latin typeface="Arial" panose="020B0604020202020204" pitchFamily="34" charset="0"/>
              <a:ea typeface="Calibri" panose="020F0502020204030204" pitchFamily="34" charset="0"/>
              <a:cs typeface="Arial" panose="020B0604020202020204" pitchFamily="34" charset="0"/>
            </a:endParaRPr>
          </a:p>
          <a:p>
            <a:pPr lvl="0" algn="ctr" defTabSz="457200">
              <a:lnSpc>
                <a:spcPct val="100000"/>
              </a:lnSpc>
              <a:spcBef>
                <a:spcPts val="0"/>
              </a:spcBef>
              <a:defRPr/>
            </a:pPr>
            <a:endParaRPr lang="en-GB" i="1" dirty="0">
              <a:latin typeface="Arial" panose="020B0604020202020204" pitchFamily="34" charset="0"/>
              <a:ea typeface="Calibri" panose="020F0502020204030204" pitchFamily="34" charset="0"/>
              <a:cs typeface="Arial" panose="020B0604020202020204" pitchFamily="34" charset="0"/>
            </a:endParaRPr>
          </a:p>
          <a:p>
            <a:pPr lvl="0" algn="just" defTabSz="457200">
              <a:lnSpc>
                <a:spcPct val="100000"/>
              </a:lnSpc>
              <a:spcBef>
                <a:spcPts val="0"/>
              </a:spcBef>
              <a:defRPr/>
            </a:pPr>
            <a:endParaRPr lang="en-GB" i="1" dirty="0">
              <a:latin typeface="Arial" panose="020B0604020202020204" pitchFamily="34" charset="0"/>
              <a:ea typeface="Calibri" panose="020F0502020204030204" pitchFamily="34" charset="0"/>
              <a:cs typeface="Arial" panose="020B0604020202020204" pitchFamily="34" charset="0"/>
            </a:endParaRPr>
          </a:p>
          <a:p>
            <a:pPr lvl="0" algn="just" defTabSz="457200">
              <a:lnSpc>
                <a:spcPct val="100000"/>
              </a:lnSpc>
              <a:spcBef>
                <a:spcPts val="0"/>
              </a:spcBef>
              <a:defRPr/>
            </a:pPr>
            <a:endParaRPr lang="en-GB" i="1" dirty="0">
              <a:latin typeface="Arial" panose="020B0604020202020204" pitchFamily="34" charset="0"/>
              <a:ea typeface="Calibri" panose="020F0502020204030204" pitchFamily="34" charset="0"/>
              <a:cs typeface="Arial" panose="020B0604020202020204" pitchFamily="34" charset="0"/>
            </a:endParaRPr>
          </a:p>
          <a:p>
            <a:pPr lvl="0" algn="just" defTabSz="457200">
              <a:lnSpc>
                <a:spcPct val="100000"/>
              </a:lnSpc>
              <a:spcBef>
                <a:spcPts val="0"/>
              </a:spcBef>
              <a:defRPr/>
            </a:pPr>
            <a:endParaRPr lang="en-GB" sz="1600" i="1" dirty="0">
              <a:latin typeface="Arial" panose="020B0604020202020204" pitchFamily="34" charset="0"/>
              <a:ea typeface="Calibri" panose="020F0502020204030204" pitchFamily="34" charset="0"/>
              <a:cs typeface="Arial" panose="020B0604020202020204" pitchFamily="34" charset="0"/>
            </a:endParaRPr>
          </a:p>
          <a:p>
            <a:pPr lvl="0" algn="just" defTabSz="914400">
              <a:lnSpc>
                <a:spcPct val="85000"/>
              </a:lnSpc>
              <a:spcBef>
                <a:spcPts val="0"/>
              </a:spcBef>
              <a:spcAft>
                <a:spcPts val="600"/>
              </a:spcAft>
              <a:defRPr/>
            </a:pPr>
            <a:r>
              <a:rPr lang="en-US" sz="1600" i="1" dirty="0">
                <a:latin typeface="Arial" panose="020B0604020202020204" pitchFamily="34" charset="0"/>
                <a:cs typeface="Arial" panose="020B0604020202020204" pitchFamily="34" charset="0"/>
              </a:rPr>
              <a:t>Traumatic events are those in which a person is harmed, where there is a serious threat of harm or where the person sees someone else being harmed.</a:t>
            </a:r>
          </a:p>
          <a:p>
            <a:pPr lvl="0" algn="r" defTabSz="914400">
              <a:lnSpc>
                <a:spcPct val="85000"/>
              </a:lnSpc>
              <a:spcBef>
                <a:spcPts val="0"/>
              </a:spcBef>
              <a:spcAft>
                <a:spcPts val="600"/>
              </a:spcAft>
              <a:defRPr/>
            </a:pPr>
            <a:r>
              <a:rPr lang="en-US" sz="1200" dirty="0">
                <a:latin typeface="Arial" panose="020B0604020202020204" pitchFamily="34" charset="0"/>
                <a:cs typeface="Arial" panose="020B0604020202020204" pitchFamily="34" charset="0"/>
              </a:rPr>
              <a:t>Substance Abuse &amp; Mental Health Services Administration (SAMHSA) definition</a:t>
            </a:r>
          </a:p>
          <a:p>
            <a:pPr lvl="0" defTabSz="914400">
              <a:lnSpc>
                <a:spcPct val="85000"/>
              </a:lnSpc>
              <a:spcBef>
                <a:spcPts val="0"/>
              </a:spcBef>
              <a:spcAft>
                <a:spcPts val="600"/>
              </a:spcAft>
              <a:defRPr/>
            </a:pPr>
            <a:endParaRPr 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32D287-FB9F-8B3D-AE6F-D7C0102E3290}"/>
              </a:ext>
            </a:extLst>
          </p:cNvPr>
          <p:cNvSpPr>
            <a:spLocks noGrp="1"/>
          </p:cNvSpPr>
          <p:nvPr>
            <p:ph type="sldNum" sz="quarter" idx="12"/>
          </p:nvPr>
        </p:nvSpPr>
        <p:spPr>
          <a:xfrm>
            <a:off x="8370278" y="238949"/>
            <a:ext cx="465503" cy="241697"/>
          </a:xfrm>
        </p:spPr>
        <p:txBody>
          <a:bodyPr anchor="t">
            <a:normAutofit/>
          </a:bodyPr>
          <a:lstStyle/>
          <a:p>
            <a:pPr>
              <a:spcAft>
                <a:spcPts val="600"/>
              </a:spcAft>
            </a:pPr>
            <a:fld id="{5512AD5A-2C28-1D42-B971-4292A709C8F6}" type="slidenum">
              <a:rPr lang="en-US" smtClean="0"/>
              <a:pPr>
                <a:spcAft>
                  <a:spcPts val="600"/>
                </a:spcAft>
              </a:pPr>
              <a:t>17</a:t>
            </a:fld>
            <a:endParaRPr lang="en-US"/>
          </a:p>
        </p:txBody>
      </p:sp>
    </p:spTree>
    <p:extLst>
      <p:ext uri="{BB962C8B-B14F-4D97-AF65-F5344CB8AC3E}">
        <p14:creationId xmlns:p14="http://schemas.microsoft.com/office/powerpoint/2010/main" val="1315043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DE6B9D-7331-886A-9062-AE8C160A795A}"/>
              </a:ext>
            </a:extLst>
          </p:cNvPr>
          <p:cNvSpPr>
            <a:spLocks noGrp="1"/>
          </p:cNvSpPr>
          <p:nvPr>
            <p:ph type="sldNum" sz="quarter" idx="12"/>
          </p:nvPr>
        </p:nvSpPr>
        <p:spPr/>
        <p:txBody>
          <a:bodyPr/>
          <a:lstStyle/>
          <a:p>
            <a:fld id="{5512AD5A-2C28-1D42-B971-4292A709C8F6}" type="slidenum">
              <a:rPr lang="en-US" smtClean="0"/>
              <a:t>18</a:t>
            </a:fld>
            <a:endParaRPr lang="en-US"/>
          </a:p>
        </p:txBody>
      </p:sp>
      <p:sp>
        <p:nvSpPr>
          <p:cNvPr id="7" name="Title 6">
            <a:extLst>
              <a:ext uri="{FF2B5EF4-FFF2-40B4-BE49-F238E27FC236}">
                <a16:creationId xmlns:a16="http://schemas.microsoft.com/office/drawing/2014/main" id="{EF8E3AB4-FAE0-05BE-6449-3123406281E5}"/>
              </a:ext>
            </a:extLst>
          </p:cNvPr>
          <p:cNvSpPr>
            <a:spLocks noGrp="1"/>
          </p:cNvSpPr>
          <p:nvPr>
            <p:ph type="title"/>
          </p:nvPr>
        </p:nvSpPr>
        <p:spPr/>
        <p:txBody>
          <a:bodyPr>
            <a:normAutofit/>
          </a:bodyPr>
          <a:lstStyle/>
          <a:p>
            <a:r>
              <a:rPr lang="en-GB" sz="2400" b="1" dirty="0"/>
              <a:t>We can also see trauma in other ways… </a:t>
            </a:r>
          </a:p>
        </p:txBody>
      </p:sp>
      <p:sp>
        <p:nvSpPr>
          <p:cNvPr id="8" name="Rectangle 7">
            <a:extLst>
              <a:ext uri="{FF2B5EF4-FFF2-40B4-BE49-F238E27FC236}">
                <a16:creationId xmlns:a16="http://schemas.microsoft.com/office/drawing/2014/main" id="{E8A1A76C-0C07-71E5-6EF0-141B295A8C5B}"/>
              </a:ext>
            </a:extLst>
          </p:cNvPr>
          <p:cNvSpPr/>
          <p:nvPr/>
        </p:nvSpPr>
        <p:spPr>
          <a:xfrm>
            <a:off x="711381" y="2207978"/>
            <a:ext cx="7647842" cy="98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bg1"/>
                </a:solidFill>
                <a:effectLst/>
                <a:uLnTx/>
                <a:uFillTx/>
                <a:ea typeface="+mn-ea"/>
                <a:cs typeface="+mn-cs"/>
              </a:rPr>
              <a:t>Changing the question from ‘what's wrong with you’ to </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bg1"/>
                </a:solidFill>
                <a:effectLst/>
                <a:uLnTx/>
                <a:uFillTx/>
                <a:ea typeface="+mn-ea"/>
                <a:cs typeface="+mn-cs"/>
              </a:rPr>
              <a:t>‘what's happened to you’ </a:t>
            </a:r>
          </a:p>
        </p:txBody>
      </p:sp>
      <p:sp>
        <p:nvSpPr>
          <p:cNvPr id="11" name="Rectangle 10">
            <a:extLst>
              <a:ext uri="{FF2B5EF4-FFF2-40B4-BE49-F238E27FC236}">
                <a16:creationId xmlns:a16="http://schemas.microsoft.com/office/drawing/2014/main" id="{DBD5B85F-713C-FE62-7A0F-567F4CA219C1}"/>
              </a:ext>
            </a:extLst>
          </p:cNvPr>
          <p:cNvSpPr/>
          <p:nvPr/>
        </p:nvSpPr>
        <p:spPr>
          <a:xfrm>
            <a:off x="711381" y="879232"/>
            <a:ext cx="7647842" cy="987999"/>
          </a:xfrm>
          <a:prstGeom prst="rect">
            <a:avLst/>
          </a:prstGeom>
          <a:solidFill>
            <a:srgbClr val="AC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bg1"/>
                </a:solidFill>
                <a:effectLst/>
                <a:uLnTx/>
                <a:uFillTx/>
                <a:ea typeface="+mn-ea"/>
                <a:cs typeface="+mn-cs"/>
              </a:rPr>
              <a:t>A trauma informed approach would say trauma is not an event </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bg1"/>
                </a:solidFill>
                <a:effectLst/>
                <a:uLnTx/>
                <a:uFillTx/>
                <a:ea typeface="+mn-ea"/>
                <a:cs typeface="+mn-cs"/>
              </a:rPr>
              <a:t>– it is what happens </a:t>
            </a:r>
            <a:r>
              <a:rPr kumimoji="0" lang="en-GB" sz="1800" b="0" i="0" u="sng" strike="noStrike" kern="1200" cap="none" spc="0" normalizeH="0" baseline="0" noProof="0" dirty="0">
                <a:ln>
                  <a:noFill/>
                </a:ln>
                <a:solidFill>
                  <a:schemeClr val="bg1"/>
                </a:solidFill>
                <a:effectLst/>
                <a:uLnTx/>
                <a:uFillTx/>
                <a:ea typeface="+mn-ea"/>
                <a:cs typeface="+mn-cs"/>
              </a:rPr>
              <a:t>within you</a:t>
            </a:r>
            <a:r>
              <a:rPr lang="en-GB" dirty="0">
                <a:solidFill>
                  <a:schemeClr val="bg1"/>
                </a:solidFill>
              </a:rPr>
              <a:t>, </a:t>
            </a:r>
            <a:r>
              <a:rPr kumimoji="0" lang="en-GB" sz="1800" b="0" i="0" u="none" strike="noStrike" kern="1200" cap="none" spc="0" normalizeH="0" baseline="0" noProof="0" dirty="0">
                <a:ln>
                  <a:noFill/>
                </a:ln>
                <a:solidFill>
                  <a:schemeClr val="bg1"/>
                </a:solidFill>
                <a:effectLst/>
                <a:uLnTx/>
                <a:uFillTx/>
                <a:ea typeface="+mn-ea"/>
                <a:cs typeface="+mn-cs"/>
              </a:rPr>
              <a:t>in response to what happens </a:t>
            </a:r>
            <a:r>
              <a:rPr kumimoji="0" lang="en-GB" sz="1800" b="0" i="0" u="sng" strike="noStrike" kern="1200" cap="none" spc="0" normalizeH="0" baseline="0" noProof="0" dirty="0">
                <a:ln>
                  <a:noFill/>
                </a:ln>
                <a:solidFill>
                  <a:schemeClr val="bg1"/>
                </a:solidFill>
                <a:effectLst/>
                <a:uLnTx/>
                <a:uFillTx/>
                <a:ea typeface="+mn-ea"/>
                <a:cs typeface="+mn-cs"/>
              </a:rPr>
              <a:t>to you</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chemeClr val="bg1"/>
              </a:solidFill>
              <a:effectLst/>
              <a:uLnTx/>
              <a:uFillTx/>
              <a:ea typeface="+mn-ea"/>
              <a:cs typeface="+mn-cs"/>
            </a:endParaRPr>
          </a:p>
        </p:txBody>
      </p:sp>
      <p:sp>
        <p:nvSpPr>
          <p:cNvPr id="12" name="Rectangle 11">
            <a:extLst>
              <a:ext uri="{FF2B5EF4-FFF2-40B4-BE49-F238E27FC236}">
                <a16:creationId xmlns:a16="http://schemas.microsoft.com/office/drawing/2014/main" id="{DA5515A3-30A7-73EC-C375-6E6E8C13EEE7}"/>
              </a:ext>
            </a:extLst>
          </p:cNvPr>
          <p:cNvSpPr/>
          <p:nvPr/>
        </p:nvSpPr>
        <p:spPr>
          <a:xfrm>
            <a:off x="711381" y="3470463"/>
            <a:ext cx="7647842" cy="98799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chemeClr val="bg1"/>
                </a:solidFill>
              </a:rPr>
              <a:t>Normal response to an abnormal situation </a:t>
            </a:r>
          </a:p>
        </p:txBody>
      </p:sp>
    </p:spTree>
    <p:extLst>
      <p:ext uri="{BB962C8B-B14F-4D97-AF65-F5344CB8AC3E}">
        <p14:creationId xmlns:p14="http://schemas.microsoft.com/office/powerpoint/2010/main" val="103865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F73821-A692-FABB-999C-953E5A7593A9}"/>
              </a:ext>
            </a:extLst>
          </p:cNvPr>
          <p:cNvSpPr>
            <a:spLocks noGrp="1"/>
          </p:cNvSpPr>
          <p:nvPr>
            <p:ph type="sldNum" sz="quarter" idx="12"/>
          </p:nvPr>
        </p:nvSpPr>
        <p:spPr>
          <a:xfrm>
            <a:off x="8370278" y="442157"/>
            <a:ext cx="465503" cy="241697"/>
          </a:xfrm>
        </p:spPr>
        <p:txBody>
          <a:bodyPr/>
          <a:lstStyle/>
          <a:p>
            <a:fld id="{5512AD5A-2C28-1D42-B971-4292A709C8F6}" type="slidenum">
              <a:rPr lang="en-US" smtClean="0"/>
              <a:t>19</a:t>
            </a:fld>
            <a:endParaRPr lang="en-US"/>
          </a:p>
        </p:txBody>
      </p:sp>
      <p:sp>
        <p:nvSpPr>
          <p:cNvPr id="6" name="Title 5">
            <a:extLst>
              <a:ext uri="{FF2B5EF4-FFF2-40B4-BE49-F238E27FC236}">
                <a16:creationId xmlns:a16="http://schemas.microsoft.com/office/drawing/2014/main" id="{5F892141-4793-C571-1CBA-4393941035DC}"/>
              </a:ext>
            </a:extLst>
          </p:cNvPr>
          <p:cNvSpPr>
            <a:spLocks noGrp="1"/>
          </p:cNvSpPr>
          <p:nvPr>
            <p:ph type="title"/>
          </p:nvPr>
        </p:nvSpPr>
        <p:spPr>
          <a:xfrm>
            <a:off x="628650" y="307453"/>
            <a:ext cx="7648575" cy="639762"/>
          </a:xfrm>
        </p:spPr>
        <p:txBody>
          <a:bodyPr/>
          <a:lstStyle/>
          <a:p>
            <a:r>
              <a:rPr lang="en-GB" b="1" dirty="0"/>
              <a:t>Adverse Childhood Experience Study (‘</a:t>
            </a:r>
            <a:r>
              <a:rPr lang="en-GB" b="1" i="1" dirty="0"/>
              <a:t>ACE’s</a:t>
            </a:r>
            <a:r>
              <a:rPr lang="en-GB" b="1" dirty="0"/>
              <a:t>)</a:t>
            </a:r>
          </a:p>
        </p:txBody>
      </p:sp>
      <p:grpSp>
        <p:nvGrpSpPr>
          <p:cNvPr id="8" name="Group 7">
            <a:extLst>
              <a:ext uri="{FF2B5EF4-FFF2-40B4-BE49-F238E27FC236}">
                <a16:creationId xmlns:a16="http://schemas.microsoft.com/office/drawing/2014/main" id="{879FA863-D64A-EE77-87CD-DEF8845DC21F}"/>
              </a:ext>
            </a:extLst>
          </p:cNvPr>
          <p:cNvGrpSpPr/>
          <p:nvPr/>
        </p:nvGrpSpPr>
        <p:grpSpPr>
          <a:xfrm>
            <a:off x="287867" y="1615867"/>
            <a:ext cx="2108200" cy="559880"/>
            <a:chOff x="49487" y="34623"/>
            <a:chExt cx="1885929" cy="1631806"/>
          </a:xfrm>
        </p:grpSpPr>
        <p:sp>
          <p:nvSpPr>
            <p:cNvPr id="24" name="Rectangle 23">
              <a:extLst>
                <a:ext uri="{FF2B5EF4-FFF2-40B4-BE49-F238E27FC236}">
                  <a16:creationId xmlns:a16="http://schemas.microsoft.com/office/drawing/2014/main" id="{9ADA47D2-B617-D66A-C323-2630C8F558E4}"/>
                </a:ext>
              </a:extLst>
            </p:cNvPr>
            <p:cNvSpPr/>
            <p:nvPr/>
          </p:nvSpPr>
          <p:spPr>
            <a:xfrm>
              <a:off x="49487" y="34623"/>
              <a:ext cx="1885929" cy="127258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25" name="TextBox 24">
              <a:extLst>
                <a:ext uri="{FF2B5EF4-FFF2-40B4-BE49-F238E27FC236}">
                  <a16:creationId xmlns:a16="http://schemas.microsoft.com/office/drawing/2014/main" id="{44F9BE66-25A1-E0E4-2048-26A5C11782BD}"/>
                </a:ext>
              </a:extLst>
            </p:cNvPr>
            <p:cNvSpPr txBox="1"/>
            <p:nvPr/>
          </p:nvSpPr>
          <p:spPr>
            <a:xfrm>
              <a:off x="49487" y="182689"/>
              <a:ext cx="1885929" cy="1483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ABUSE</a:t>
              </a:r>
            </a:p>
            <a:p>
              <a:pPr>
                <a:buNone/>
              </a:pPr>
              <a:endParaRPr lang="en-GB" sz="1400" b="1" kern="1200" dirty="0"/>
            </a:p>
          </p:txBody>
        </p:sp>
      </p:grpSp>
      <p:sp>
        <p:nvSpPr>
          <p:cNvPr id="20" name="Rectangle 19">
            <a:extLst>
              <a:ext uri="{FF2B5EF4-FFF2-40B4-BE49-F238E27FC236}">
                <a16:creationId xmlns:a16="http://schemas.microsoft.com/office/drawing/2014/main" id="{BB4CE3BE-A047-F920-30E3-FF2BFB0BB3DB}"/>
              </a:ext>
            </a:extLst>
          </p:cNvPr>
          <p:cNvSpPr/>
          <p:nvPr/>
        </p:nvSpPr>
        <p:spPr>
          <a:xfrm>
            <a:off x="2686115" y="2226549"/>
            <a:ext cx="1885885" cy="548409"/>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A1D7A494-FCD9-CFD9-4E9E-C4F7B7B5C28C}"/>
              </a:ext>
            </a:extLst>
          </p:cNvPr>
          <p:cNvSpPr/>
          <p:nvPr/>
        </p:nvSpPr>
        <p:spPr>
          <a:xfrm>
            <a:off x="2686115" y="1612077"/>
            <a:ext cx="1885929" cy="440419"/>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grpSp>
        <p:nvGrpSpPr>
          <p:cNvPr id="13" name="Group 12">
            <a:extLst>
              <a:ext uri="{FF2B5EF4-FFF2-40B4-BE49-F238E27FC236}">
                <a16:creationId xmlns:a16="http://schemas.microsoft.com/office/drawing/2014/main" id="{E5A6210E-605A-3ADA-7BAE-228D8F797DEC}"/>
              </a:ext>
            </a:extLst>
          </p:cNvPr>
          <p:cNvGrpSpPr/>
          <p:nvPr/>
        </p:nvGrpSpPr>
        <p:grpSpPr>
          <a:xfrm>
            <a:off x="4830029" y="1621011"/>
            <a:ext cx="4005750" cy="414552"/>
            <a:chOff x="3221887" y="2732164"/>
            <a:chExt cx="1901146" cy="1048353"/>
          </a:xfrm>
        </p:grpSpPr>
        <p:sp>
          <p:nvSpPr>
            <p:cNvPr id="14" name="Rectangle 13">
              <a:extLst>
                <a:ext uri="{FF2B5EF4-FFF2-40B4-BE49-F238E27FC236}">
                  <a16:creationId xmlns:a16="http://schemas.microsoft.com/office/drawing/2014/main" id="{F5E543D4-81EF-9907-1B9F-C7EF74742F2B}"/>
                </a:ext>
              </a:extLst>
            </p:cNvPr>
            <p:cNvSpPr/>
            <p:nvPr/>
          </p:nvSpPr>
          <p:spPr>
            <a:xfrm>
              <a:off x="3237104" y="2732164"/>
              <a:ext cx="1885929" cy="1013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GB"/>
            </a:p>
          </p:txBody>
        </p:sp>
        <p:sp>
          <p:nvSpPr>
            <p:cNvPr id="15" name="TextBox 14">
              <a:extLst>
                <a:ext uri="{FF2B5EF4-FFF2-40B4-BE49-F238E27FC236}">
                  <a16:creationId xmlns:a16="http://schemas.microsoft.com/office/drawing/2014/main" id="{24FE6926-1358-B655-0D31-AAE2CE0BFF75}"/>
                </a:ext>
              </a:extLst>
            </p:cNvPr>
            <p:cNvSpPr txBox="1"/>
            <p:nvPr/>
          </p:nvSpPr>
          <p:spPr>
            <a:xfrm>
              <a:off x="3221887" y="2767219"/>
              <a:ext cx="1885929" cy="1013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HOUSEHOLD DISFUNCTION</a:t>
              </a:r>
            </a:p>
          </p:txBody>
        </p:sp>
      </p:grpSp>
      <p:sp>
        <p:nvSpPr>
          <p:cNvPr id="46" name="TextBox 45">
            <a:extLst>
              <a:ext uri="{FF2B5EF4-FFF2-40B4-BE49-F238E27FC236}">
                <a16:creationId xmlns:a16="http://schemas.microsoft.com/office/drawing/2014/main" id="{72FDF6FB-4E51-4FFF-3442-07CC8E0C0ECE}"/>
              </a:ext>
            </a:extLst>
          </p:cNvPr>
          <p:cNvSpPr txBox="1"/>
          <p:nvPr/>
        </p:nvSpPr>
        <p:spPr>
          <a:xfrm>
            <a:off x="2718177" y="1679378"/>
            <a:ext cx="1885929" cy="509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NEGLECT</a:t>
            </a:r>
          </a:p>
          <a:p>
            <a:pPr>
              <a:buNone/>
            </a:pPr>
            <a:endParaRPr lang="en-GB" sz="1400" b="1" kern="1200" dirty="0"/>
          </a:p>
        </p:txBody>
      </p:sp>
      <p:sp>
        <p:nvSpPr>
          <p:cNvPr id="51" name="Rectangle 50">
            <a:extLst>
              <a:ext uri="{FF2B5EF4-FFF2-40B4-BE49-F238E27FC236}">
                <a16:creationId xmlns:a16="http://schemas.microsoft.com/office/drawing/2014/main" id="{794C6F5B-A5B2-B9BC-6636-337829AC3266}"/>
              </a:ext>
            </a:extLst>
          </p:cNvPr>
          <p:cNvSpPr/>
          <p:nvPr/>
        </p:nvSpPr>
        <p:spPr>
          <a:xfrm>
            <a:off x="287867" y="2226549"/>
            <a:ext cx="2108200" cy="548409"/>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53" name="Rectangle 52">
            <a:extLst>
              <a:ext uri="{FF2B5EF4-FFF2-40B4-BE49-F238E27FC236}">
                <a16:creationId xmlns:a16="http://schemas.microsoft.com/office/drawing/2014/main" id="{6E1983B2-5C5B-4A21-91CD-EB7CA8E6CC4A}"/>
              </a:ext>
            </a:extLst>
          </p:cNvPr>
          <p:cNvSpPr/>
          <p:nvPr/>
        </p:nvSpPr>
        <p:spPr>
          <a:xfrm>
            <a:off x="287867" y="2927358"/>
            <a:ext cx="2108200" cy="548409"/>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54" name="Rectangle 53">
            <a:extLst>
              <a:ext uri="{FF2B5EF4-FFF2-40B4-BE49-F238E27FC236}">
                <a16:creationId xmlns:a16="http://schemas.microsoft.com/office/drawing/2014/main" id="{AA01560E-5DB6-58FB-113A-AFD9556E6151}"/>
              </a:ext>
            </a:extLst>
          </p:cNvPr>
          <p:cNvSpPr/>
          <p:nvPr/>
        </p:nvSpPr>
        <p:spPr>
          <a:xfrm>
            <a:off x="287867" y="3710339"/>
            <a:ext cx="2108200" cy="548409"/>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55" name="Rectangle 54">
            <a:extLst>
              <a:ext uri="{FF2B5EF4-FFF2-40B4-BE49-F238E27FC236}">
                <a16:creationId xmlns:a16="http://schemas.microsoft.com/office/drawing/2014/main" id="{E87857F8-6C67-2E73-6E3A-8F1BF1354F09}"/>
              </a:ext>
            </a:extLst>
          </p:cNvPr>
          <p:cNvSpPr/>
          <p:nvPr/>
        </p:nvSpPr>
        <p:spPr>
          <a:xfrm>
            <a:off x="2686159" y="2949011"/>
            <a:ext cx="1885885" cy="548409"/>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57" name="Rectangle 56">
            <a:extLst>
              <a:ext uri="{FF2B5EF4-FFF2-40B4-BE49-F238E27FC236}">
                <a16:creationId xmlns:a16="http://schemas.microsoft.com/office/drawing/2014/main" id="{482CD384-4D2C-2F17-234E-249D4D5C89BF}"/>
              </a:ext>
            </a:extLst>
          </p:cNvPr>
          <p:cNvSpPr/>
          <p:nvPr/>
        </p:nvSpPr>
        <p:spPr>
          <a:xfrm>
            <a:off x="4862048" y="2218173"/>
            <a:ext cx="1885886" cy="548409"/>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GB" dirty="0"/>
          </a:p>
        </p:txBody>
      </p:sp>
      <p:sp>
        <p:nvSpPr>
          <p:cNvPr id="59" name="Rectangle 58">
            <a:extLst>
              <a:ext uri="{FF2B5EF4-FFF2-40B4-BE49-F238E27FC236}">
                <a16:creationId xmlns:a16="http://schemas.microsoft.com/office/drawing/2014/main" id="{9E1D3572-427A-55BC-AC29-1401CE0F7DE0}"/>
              </a:ext>
            </a:extLst>
          </p:cNvPr>
          <p:cNvSpPr/>
          <p:nvPr/>
        </p:nvSpPr>
        <p:spPr>
          <a:xfrm>
            <a:off x="6970247" y="2218082"/>
            <a:ext cx="1885886" cy="548409"/>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GB" dirty="0"/>
          </a:p>
        </p:txBody>
      </p:sp>
      <p:sp>
        <p:nvSpPr>
          <p:cNvPr id="60" name="Rectangle 59">
            <a:extLst>
              <a:ext uri="{FF2B5EF4-FFF2-40B4-BE49-F238E27FC236}">
                <a16:creationId xmlns:a16="http://schemas.microsoft.com/office/drawing/2014/main" id="{DB489BEB-1650-14EF-30DF-AE803AB43323}"/>
              </a:ext>
            </a:extLst>
          </p:cNvPr>
          <p:cNvSpPr/>
          <p:nvPr/>
        </p:nvSpPr>
        <p:spPr>
          <a:xfrm>
            <a:off x="4865185" y="2965945"/>
            <a:ext cx="1885886" cy="548409"/>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GB" dirty="0"/>
          </a:p>
        </p:txBody>
      </p:sp>
      <p:sp>
        <p:nvSpPr>
          <p:cNvPr id="61" name="Rectangle 60">
            <a:extLst>
              <a:ext uri="{FF2B5EF4-FFF2-40B4-BE49-F238E27FC236}">
                <a16:creationId xmlns:a16="http://schemas.microsoft.com/office/drawing/2014/main" id="{EFB56D91-70E9-9DDA-E95B-0661C1801320}"/>
              </a:ext>
            </a:extLst>
          </p:cNvPr>
          <p:cNvSpPr/>
          <p:nvPr/>
        </p:nvSpPr>
        <p:spPr>
          <a:xfrm>
            <a:off x="6970247" y="2949010"/>
            <a:ext cx="1885886" cy="548409"/>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GB" dirty="0"/>
          </a:p>
        </p:txBody>
      </p:sp>
      <p:sp>
        <p:nvSpPr>
          <p:cNvPr id="62" name="Rectangle 61">
            <a:extLst>
              <a:ext uri="{FF2B5EF4-FFF2-40B4-BE49-F238E27FC236}">
                <a16:creationId xmlns:a16="http://schemas.microsoft.com/office/drawing/2014/main" id="{BEF3594D-C30A-7C4C-7445-DF6EF1A39BC0}"/>
              </a:ext>
            </a:extLst>
          </p:cNvPr>
          <p:cNvSpPr/>
          <p:nvPr/>
        </p:nvSpPr>
        <p:spPr>
          <a:xfrm>
            <a:off x="5905992" y="3679938"/>
            <a:ext cx="1885886" cy="548409"/>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GB" dirty="0"/>
          </a:p>
        </p:txBody>
      </p:sp>
      <p:sp>
        <p:nvSpPr>
          <p:cNvPr id="63" name="TextBox 62">
            <a:extLst>
              <a:ext uri="{FF2B5EF4-FFF2-40B4-BE49-F238E27FC236}">
                <a16:creationId xmlns:a16="http://schemas.microsoft.com/office/drawing/2014/main" id="{B9857979-BF18-A289-99A2-16B92BB21F1E}"/>
              </a:ext>
            </a:extLst>
          </p:cNvPr>
          <p:cNvSpPr txBox="1"/>
          <p:nvPr/>
        </p:nvSpPr>
        <p:spPr>
          <a:xfrm>
            <a:off x="287867" y="2342080"/>
            <a:ext cx="2108200" cy="509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Physical</a:t>
            </a:r>
          </a:p>
          <a:p>
            <a:pPr>
              <a:buNone/>
            </a:pPr>
            <a:endParaRPr lang="en-GB" sz="1400" b="1" kern="1200" dirty="0"/>
          </a:p>
        </p:txBody>
      </p:sp>
      <p:sp>
        <p:nvSpPr>
          <p:cNvPr id="64" name="TextBox 63">
            <a:extLst>
              <a:ext uri="{FF2B5EF4-FFF2-40B4-BE49-F238E27FC236}">
                <a16:creationId xmlns:a16="http://schemas.microsoft.com/office/drawing/2014/main" id="{FC220A38-AE2B-73CB-BD40-26FE319E3F45}"/>
              </a:ext>
            </a:extLst>
          </p:cNvPr>
          <p:cNvSpPr txBox="1"/>
          <p:nvPr/>
        </p:nvSpPr>
        <p:spPr>
          <a:xfrm>
            <a:off x="2531535" y="2325740"/>
            <a:ext cx="2108200" cy="509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Physical</a:t>
            </a:r>
          </a:p>
          <a:p>
            <a:pPr>
              <a:buNone/>
            </a:pPr>
            <a:endParaRPr lang="en-GB" sz="1400" b="1" kern="1200" dirty="0"/>
          </a:p>
        </p:txBody>
      </p:sp>
      <p:sp>
        <p:nvSpPr>
          <p:cNvPr id="65" name="TextBox 64">
            <a:extLst>
              <a:ext uri="{FF2B5EF4-FFF2-40B4-BE49-F238E27FC236}">
                <a16:creationId xmlns:a16="http://schemas.microsoft.com/office/drawing/2014/main" id="{B8EB688A-488E-BB5C-2FA5-9A302E05B730}"/>
              </a:ext>
            </a:extLst>
          </p:cNvPr>
          <p:cNvSpPr txBox="1"/>
          <p:nvPr/>
        </p:nvSpPr>
        <p:spPr>
          <a:xfrm>
            <a:off x="287867" y="3042889"/>
            <a:ext cx="2108200" cy="509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Emotional</a:t>
            </a:r>
          </a:p>
          <a:p>
            <a:pPr>
              <a:buNone/>
            </a:pPr>
            <a:endParaRPr lang="en-GB" sz="1400" b="1" kern="1200" dirty="0"/>
          </a:p>
        </p:txBody>
      </p:sp>
      <p:sp>
        <p:nvSpPr>
          <p:cNvPr id="66" name="TextBox 65">
            <a:extLst>
              <a:ext uri="{FF2B5EF4-FFF2-40B4-BE49-F238E27FC236}">
                <a16:creationId xmlns:a16="http://schemas.microsoft.com/office/drawing/2014/main" id="{F200800A-BE50-F2F1-72B3-F4366F7D08F0}"/>
              </a:ext>
            </a:extLst>
          </p:cNvPr>
          <p:cNvSpPr txBox="1"/>
          <p:nvPr/>
        </p:nvSpPr>
        <p:spPr>
          <a:xfrm>
            <a:off x="2531535" y="3038336"/>
            <a:ext cx="2108200" cy="509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Emotional</a:t>
            </a:r>
          </a:p>
          <a:p>
            <a:pPr>
              <a:buNone/>
            </a:pPr>
            <a:endParaRPr lang="en-GB" sz="1400" b="1" kern="1200" dirty="0"/>
          </a:p>
        </p:txBody>
      </p:sp>
      <p:sp>
        <p:nvSpPr>
          <p:cNvPr id="67" name="TextBox 66">
            <a:extLst>
              <a:ext uri="{FF2B5EF4-FFF2-40B4-BE49-F238E27FC236}">
                <a16:creationId xmlns:a16="http://schemas.microsoft.com/office/drawing/2014/main" id="{A8B7FAE9-7C71-43FA-1625-30C4F77DEF08}"/>
              </a:ext>
            </a:extLst>
          </p:cNvPr>
          <p:cNvSpPr txBox="1"/>
          <p:nvPr/>
        </p:nvSpPr>
        <p:spPr>
          <a:xfrm>
            <a:off x="353494" y="3823278"/>
            <a:ext cx="2108200" cy="509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Sexual</a:t>
            </a:r>
          </a:p>
          <a:p>
            <a:pPr>
              <a:buNone/>
            </a:pPr>
            <a:endParaRPr lang="en-GB" sz="1400" b="1" kern="1200" dirty="0"/>
          </a:p>
        </p:txBody>
      </p:sp>
      <p:sp>
        <p:nvSpPr>
          <p:cNvPr id="68" name="TextBox 67">
            <a:extLst>
              <a:ext uri="{FF2B5EF4-FFF2-40B4-BE49-F238E27FC236}">
                <a16:creationId xmlns:a16="http://schemas.microsoft.com/office/drawing/2014/main" id="{384E4F21-F9EC-1CBE-DAE9-2087E179D195}"/>
              </a:ext>
            </a:extLst>
          </p:cNvPr>
          <p:cNvSpPr txBox="1"/>
          <p:nvPr/>
        </p:nvSpPr>
        <p:spPr>
          <a:xfrm>
            <a:off x="4750891" y="2329432"/>
            <a:ext cx="2108200" cy="509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Mental Illness</a:t>
            </a:r>
          </a:p>
          <a:p>
            <a:pPr>
              <a:buNone/>
            </a:pPr>
            <a:endParaRPr lang="en-GB" sz="1400" b="1" kern="1200" dirty="0"/>
          </a:p>
        </p:txBody>
      </p:sp>
      <p:sp>
        <p:nvSpPr>
          <p:cNvPr id="69" name="TextBox 68">
            <a:extLst>
              <a:ext uri="{FF2B5EF4-FFF2-40B4-BE49-F238E27FC236}">
                <a16:creationId xmlns:a16="http://schemas.microsoft.com/office/drawing/2014/main" id="{525592C9-D548-587B-7FE1-A51C73F72271}"/>
              </a:ext>
            </a:extLst>
          </p:cNvPr>
          <p:cNvSpPr txBox="1"/>
          <p:nvPr/>
        </p:nvSpPr>
        <p:spPr>
          <a:xfrm>
            <a:off x="4750891" y="3071831"/>
            <a:ext cx="2108200" cy="509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Mother treated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violently </a:t>
            </a:r>
          </a:p>
          <a:p>
            <a:pPr>
              <a:buNone/>
            </a:pPr>
            <a:endParaRPr lang="en-GB" sz="1400" b="1" kern="1200" dirty="0"/>
          </a:p>
        </p:txBody>
      </p:sp>
      <p:sp>
        <p:nvSpPr>
          <p:cNvPr id="70" name="TextBox 69">
            <a:extLst>
              <a:ext uri="{FF2B5EF4-FFF2-40B4-BE49-F238E27FC236}">
                <a16:creationId xmlns:a16="http://schemas.microsoft.com/office/drawing/2014/main" id="{99560B69-590E-2DCA-EE90-2C2C52491DC0}"/>
              </a:ext>
            </a:extLst>
          </p:cNvPr>
          <p:cNvSpPr txBox="1"/>
          <p:nvPr/>
        </p:nvSpPr>
        <p:spPr>
          <a:xfrm>
            <a:off x="6859090" y="2305114"/>
            <a:ext cx="2108200" cy="509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Incarcerated relative</a:t>
            </a:r>
          </a:p>
          <a:p>
            <a:pPr>
              <a:buNone/>
            </a:pPr>
            <a:endParaRPr lang="en-GB" sz="1400" b="1" kern="1200" dirty="0"/>
          </a:p>
        </p:txBody>
      </p:sp>
      <p:sp>
        <p:nvSpPr>
          <p:cNvPr id="71" name="TextBox 70">
            <a:extLst>
              <a:ext uri="{FF2B5EF4-FFF2-40B4-BE49-F238E27FC236}">
                <a16:creationId xmlns:a16="http://schemas.microsoft.com/office/drawing/2014/main" id="{C74BDC4B-6A73-4BD0-533E-AE06571C178E}"/>
              </a:ext>
            </a:extLst>
          </p:cNvPr>
          <p:cNvSpPr txBox="1"/>
          <p:nvPr/>
        </p:nvSpPr>
        <p:spPr>
          <a:xfrm>
            <a:off x="6816872" y="3045392"/>
            <a:ext cx="2108200" cy="509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t>Substance abuse</a:t>
            </a:r>
          </a:p>
          <a:p>
            <a:pPr>
              <a:buNone/>
            </a:pPr>
            <a:endParaRPr lang="en-GB" sz="1400" b="1" kern="1200" dirty="0"/>
          </a:p>
        </p:txBody>
      </p:sp>
      <p:sp>
        <p:nvSpPr>
          <p:cNvPr id="72" name="TextBox 71">
            <a:extLst>
              <a:ext uri="{FF2B5EF4-FFF2-40B4-BE49-F238E27FC236}">
                <a16:creationId xmlns:a16="http://schemas.microsoft.com/office/drawing/2014/main" id="{5901C630-4E3F-CAC7-75F7-AD733D117D8C}"/>
              </a:ext>
            </a:extLst>
          </p:cNvPr>
          <p:cNvSpPr txBox="1"/>
          <p:nvPr/>
        </p:nvSpPr>
        <p:spPr>
          <a:xfrm>
            <a:off x="5794835" y="3796355"/>
            <a:ext cx="2108200" cy="509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Divorce</a:t>
            </a:r>
            <a:endParaRPr lang="en-GB" sz="1400" b="1" kern="1200" dirty="0"/>
          </a:p>
          <a:p>
            <a:pPr>
              <a:buNone/>
            </a:pPr>
            <a:endParaRPr lang="en-GB" sz="1400" b="1" kern="1200" dirty="0"/>
          </a:p>
        </p:txBody>
      </p:sp>
      <p:sp>
        <p:nvSpPr>
          <p:cNvPr id="74" name="TextBox 73">
            <a:extLst>
              <a:ext uri="{FF2B5EF4-FFF2-40B4-BE49-F238E27FC236}">
                <a16:creationId xmlns:a16="http://schemas.microsoft.com/office/drawing/2014/main" id="{DA66181E-7645-808C-578B-2EE8B2783278}"/>
              </a:ext>
            </a:extLst>
          </p:cNvPr>
          <p:cNvSpPr txBox="1"/>
          <p:nvPr/>
        </p:nvSpPr>
        <p:spPr>
          <a:xfrm>
            <a:off x="3084574" y="4768441"/>
            <a:ext cx="5882716" cy="338554"/>
          </a:xfrm>
          <a:prstGeom prst="rect">
            <a:avLst/>
          </a:prstGeom>
          <a:noFill/>
        </p:spPr>
        <p:txBody>
          <a:bodyPr wrap="square">
            <a:spAutoFit/>
          </a:bodyPr>
          <a:lstStyle/>
          <a:p>
            <a:pPr algn="r"/>
            <a:r>
              <a:rPr lang="en-GB" sz="800" b="0" i="0" dirty="0" err="1">
                <a:solidFill>
                  <a:srgbClr val="212121"/>
                </a:solidFill>
                <a:effectLst/>
                <a:latin typeface="BlinkMacSystemFont"/>
              </a:rPr>
              <a:t>Felitti</a:t>
            </a:r>
            <a:r>
              <a:rPr lang="en-GB" sz="800" b="0" i="0" dirty="0">
                <a:solidFill>
                  <a:srgbClr val="212121"/>
                </a:solidFill>
                <a:effectLst/>
                <a:latin typeface="BlinkMacSystemFont"/>
              </a:rPr>
              <a:t> VJ, Anda RF, Nordenberg D, Williamson DF, Spitz AM, Edwards V, Koss MP, Marks JS. Relationship of childhood abuse and household dysfunction to many of the leading causes of death in adults. The Adverse Childhood Experiences (ACE) Study. 1998</a:t>
            </a:r>
            <a:endParaRPr lang="en-GB" sz="800" dirty="0"/>
          </a:p>
        </p:txBody>
      </p:sp>
      <p:sp>
        <p:nvSpPr>
          <p:cNvPr id="75" name="Rectangle 74">
            <a:extLst>
              <a:ext uri="{FF2B5EF4-FFF2-40B4-BE49-F238E27FC236}">
                <a16:creationId xmlns:a16="http://schemas.microsoft.com/office/drawing/2014/main" id="{33718DD2-FD88-879A-5AF0-DAD57DE058E4}"/>
              </a:ext>
            </a:extLst>
          </p:cNvPr>
          <p:cNvSpPr/>
          <p:nvPr/>
        </p:nvSpPr>
        <p:spPr>
          <a:xfrm>
            <a:off x="1285086" y="838067"/>
            <a:ext cx="6573827" cy="53004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GB" b="1" dirty="0"/>
              <a:t>The three types of ACE’s included:</a:t>
            </a:r>
          </a:p>
        </p:txBody>
      </p:sp>
    </p:spTree>
    <p:extLst>
      <p:ext uri="{BB962C8B-B14F-4D97-AF65-F5344CB8AC3E}">
        <p14:creationId xmlns:p14="http://schemas.microsoft.com/office/powerpoint/2010/main" val="331215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Looking after yourself</a:t>
            </a:r>
          </a:p>
        </p:txBody>
      </p:sp>
      <p:sp>
        <p:nvSpPr>
          <p:cNvPr id="3" name="Content Placeholder 2"/>
          <p:cNvSpPr>
            <a:spLocks noGrp="1"/>
          </p:cNvSpPr>
          <p:nvPr>
            <p:ph idx="1"/>
          </p:nvPr>
        </p:nvSpPr>
        <p:spPr/>
        <p:txBody>
          <a:bodyPr>
            <a:normAutofit/>
          </a:bodyPr>
          <a:lstStyle/>
          <a:p>
            <a:pPr>
              <a:lnSpc>
                <a:spcPct val="100000"/>
              </a:lnSpc>
            </a:pPr>
            <a:r>
              <a:rPr lang="en-GB" sz="1800" dirty="0"/>
              <a:t>Sexual abuse can be difficult to think about and talk about.  Thinking about it  and talking about it will affect us all in </a:t>
            </a:r>
            <a:r>
              <a:rPr lang="en-GB" sz="1800" b="1" dirty="0"/>
              <a:t>different ways</a:t>
            </a:r>
            <a:r>
              <a:rPr lang="en-GB" sz="1800" dirty="0"/>
              <a:t>, at </a:t>
            </a:r>
            <a:r>
              <a:rPr lang="en-GB" sz="1800" b="1" dirty="0"/>
              <a:t>different times</a:t>
            </a:r>
            <a:r>
              <a:rPr lang="en-GB" sz="1800" dirty="0"/>
              <a:t>.  </a:t>
            </a:r>
          </a:p>
          <a:p>
            <a:pPr>
              <a:lnSpc>
                <a:spcPct val="100000"/>
              </a:lnSpc>
            </a:pPr>
            <a:endParaRPr lang="en-GB" sz="1800" dirty="0"/>
          </a:p>
          <a:p>
            <a:pPr>
              <a:lnSpc>
                <a:spcPct val="100000"/>
              </a:lnSpc>
            </a:pPr>
            <a:r>
              <a:rPr lang="en-GB" sz="1800" dirty="0"/>
              <a:t>It is important that we…</a:t>
            </a:r>
          </a:p>
          <a:p>
            <a:pPr marL="160719" indent="-160719">
              <a:lnSpc>
                <a:spcPct val="100000"/>
              </a:lnSpc>
              <a:buFont typeface="Arial" panose="020B0604020202020204" pitchFamily="34" charset="0"/>
              <a:buChar char="•"/>
            </a:pPr>
            <a:r>
              <a:rPr lang="en-GB" altLang="en-US" sz="1800" dirty="0">
                <a:solidFill>
                  <a:schemeClr val="accent6"/>
                </a:solidFill>
              </a:rPr>
              <a:t>Be aware of the feelings and experiences of other delegates</a:t>
            </a:r>
          </a:p>
          <a:p>
            <a:pPr marL="160719" indent="-160719">
              <a:lnSpc>
                <a:spcPct val="100000"/>
              </a:lnSpc>
              <a:buFont typeface="Arial" panose="020B0604020202020204" pitchFamily="34" charset="0"/>
              <a:buChar char="•"/>
            </a:pPr>
            <a:r>
              <a:rPr lang="en-GB" altLang="en-US" sz="1800" dirty="0">
                <a:solidFill>
                  <a:schemeClr val="accent4"/>
                </a:solidFill>
              </a:rPr>
              <a:t>Be kind to ourselves (personally and professionally)</a:t>
            </a:r>
          </a:p>
          <a:p>
            <a:pPr marL="160719" indent="-160719">
              <a:lnSpc>
                <a:spcPct val="100000"/>
              </a:lnSpc>
              <a:buFont typeface="Arial" panose="020B0604020202020204" pitchFamily="34" charset="0"/>
              <a:buChar char="•"/>
            </a:pPr>
            <a:r>
              <a:rPr lang="en-GB" altLang="en-US" sz="1800" dirty="0">
                <a:solidFill>
                  <a:schemeClr val="accent2"/>
                </a:solidFill>
              </a:rPr>
              <a:t>Respect each other’s learning journey</a:t>
            </a:r>
          </a:p>
          <a:p>
            <a:pPr>
              <a:lnSpc>
                <a:spcPct val="100000"/>
              </a:lnSpc>
            </a:pPr>
            <a:endParaRPr lang="en-GB" sz="1800" dirty="0"/>
          </a:p>
          <a:p>
            <a:pPr>
              <a:lnSpc>
                <a:spcPct val="100000"/>
              </a:lnSpc>
            </a:pPr>
            <a:endParaRPr lang="en-GB" sz="1800" dirty="0"/>
          </a:p>
          <a:p>
            <a:pPr lvl="1" indent="0">
              <a:lnSpc>
                <a:spcPct val="100000"/>
              </a:lnSpc>
              <a:buNone/>
            </a:pPr>
            <a:endParaRPr lang="en-GB" sz="1200" dirty="0"/>
          </a:p>
        </p:txBody>
      </p:sp>
    </p:spTree>
    <p:extLst>
      <p:ext uri="{BB962C8B-B14F-4D97-AF65-F5344CB8AC3E}">
        <p14:creationId xmlns:p14="http://schemas.microsoft.com/office/powerpoint/2010/main" val="2159681445"/>
      </p:ext>
    </p:extLst>
  </p:cSld>
  <p:clrMapOvr>
    <a:masterClrMapping/>
  </p:clrMapOvr>
  <mc:AlternateContent xmlns:mc="http://schemas.openxmlformats.org/markup-compatibility/2006" xmlns:p14="http://schemas.microsoft.com/office/powerpoint/2010/main">
    <mc:Choice Requires="p14">
      <p:transition spd="slow" p14:dur="2000" advTm="225"/>
    </mc:Choice>
    <mc:Fallback xmlns="">
      <p:transition spd="slow" advTm="22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0801B75-230F-CB83-A578-853ACBD904A3}"/>
              </a:ext>
            </a:extLst>
          </p:cNvPr>
          <p:cNvSpPr>
            <a:spLocks noGrp="1"/>
          </p:cNvSpPr>
          <p:nvPr>
            <p:ph type="sldNum" sz="quarter" idx="12"/>
          </p:nvPr>
        </p:nvSpPr>
        <p:spPr/>
        <p:txBody>
          <a:bodyPr/>
          <a:lstStyle/>
          <a:p>
            <a:fld id="{5512AD5A-2C28-1D42-B971-4292A709C8F6}" type="slidenum">
              <a:rPr lang="en-US" smtClean="0"/>
              <a:t>20</a:t>
            </a:fld>
            <a:endParaRPr lang="en-US"/>
          </a:p>
        </p:txBody>
      </p:sp>
      <p:sp>
        <p:nvSpPr>
          <p:cNvPr id="7" name="TextBox 6">
            <a:extLst>
              <a:ext uri="{FF2B5EF4-FFF2-40B4-BE49-F238E27FC236}">
                <a16:creationId xmlns:a16="http://schemas.microsoft.com/office/drawing/2014/main" id="{D586B796-D46F-747C-C19F-8737F30C109E}"/>
              </a:ext>
            </a:extLst>
          </p:cNvPr>
          <p:cNvSpPr txBox="1"/>
          <p:nvPr/>
        </p:nvSpPr>
        <p:spPr>
          <a:xfrm>
            <a:off x="2909115" y="4614426"/>
            <a:ext cx="5926666" cy="338554"/>
          </a:xfrm>
          <a:prstGeom prst="rect">
            <a:avLst/>
          </a:prstGeom>
          <a:noFill/>
        </p:spPr>
        <p:txBody>
          <a:bodyPr wrap="square">
            <a:spAutoFit/>
          </a:bodyPr>
          <a:lstStyle/>
          <a:p>
            <a:pPr algn="r"/>
            <a:r>
              <a:rPr lang="en-GB" sz="800" b="0" i="0" dirty="0">
                <a:solidFill>
                  <a:srgbClr val="212121"/>
                </a:solidFill>
                <a:effectLst/>
                <a:latin typeface="BlinkMacSystemFont"/>
              </a:rPr>
              <a:t>Adapted from; Ellis WR, Dietz WH. A New Framework for Addressing Adverse Childhood and Community Experiences: The Building Community Resilience Model. </a:t>
            </a:r>
            <a:r>
              <a:rPr lang="en-GB" sz="800" b="0" i="0" dirty="0" err="1">
                <a:solidFill>
                  <a:srgbClr val="212121"/>
                </a:solidFill>
                <a:effectLst/>
                <a:latin typeface="BlinkMacSystemFont"/>
              </a:rPr>
              <a:t>Acad</a:t>
            </a:r>
            <a:r>
              <a:rPr lang="en-GB" sz="800" b="0" i="0" dirty="0">
                <a:solidFill>
                  <a:srgbClr val="212121"/>
                </a:solidFill>
                <a:effectLst/>
                <a:latin typeface="BlinkMacSystemFont"/>
              </a:rPr>
              <a:t> </a:t>
            </a:r>
            <a:r>
              <a:rPr lang="en-GB" sz="800" b="0" i="0" dirty="0" err="1">
                <a:solidFill>
                  <a:srgbClr val="212121"/>
                </a:solidFill>
                <a:effectLst/>
                <a:latin typeface="BlinkMacSystemFont"/>
              </a:rPr>
              <a:t>Pediatr</a:t>
            </a:r>
            <a:r>
              <a:rPr lang="en-GB" sz="800" b="0" i="0" dirty="0">
                <a:solidFill>
                  <a:srgbClr val="212121"/>
                </a:solidFill>
                <a:effectLst/>
                <a:latin typeface="BlinkMacSystemFont"/>
              </a:rPr>
              <a:t>. 2017 Sep-Oct;17(7S):S86-S93. </a:t>
            </a:r>
            <a:r>
              <a:rPr lang="en-GB" sz="800" b="0" i="0" dirty="0" err="1">
                <a:solidFill>
                  <a:srgbClr val="212121"/>
                </a:solidFill>
                <a:effectLst/>
                <a:latin typeface="BlinkMacSystemFont"/>
              </a:rPr>
              <a:t>doi</a:t>
            </a:r>
            <a:r>
              <a:rPr lang="en-GB" sz="800" b="0" i="0" dirty="0">
                <a:solidFill>
                  <a:srgbClr val="212121"/>
                </a:solidFill>
                <a:effectLst/>
                <a:latin typeface="BlinkMacSystemFont"/>
              </a:rPr>
              <a:t>: 10.1016/j.acap.2016.12.011. PMID: 28865665.</a:t>
            </a:r>
            <a:endParaRPr lang="en-GB" sz="800" dirty="0"/>
          </a:p>
        </p:txBody>
      </p:sp>
      <p:sp>
        <p:nvSpPr>
          <p:cNvPr id="8" name="Rectangle 7">
            <a:extLst>
              <a:ext uri="{FF2B5EF4-FFF2-40B4-BE49-F238E27FC236}">
                <a16:creationId xmlns:a16="http://schemas.microsoft.com/office/drawing/2014/main" id="{7E68D99A-7332-0083-82F8-A000D96686A4}"/>
              </a:ext>
            </a:extLst>
          </p:cNvPr>
          <p:cNvSpPr/>
          <p:nvPr/>
        </p:nvSpPr>
        <p:spPr>
          <a:xfrm>
            <a:off x="1285086" y="359797"/>
            <a:ext cx="6573827" cy="53004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GB" b="1" dirty="0"/>
              <a:t>Adverse Childhood Experiences</a:t>
            </a:r>
          </a:p>
        </p:txBody>
      </p:sp>
      <p:sp>
        <p:nvSpPr>
          <p:cNvPr id="9" name="Rectangle 8">
            <a:extLst>
              <a:ext uri="{FF2B5EF4-FFF2-40B4-BE49-F238E27FC236}">
                <a16:creationId xmlns:a16="http://schemas.microsoft.com/office/drawing/2014/main" id="{8D9481B9-2746-CC20-3F67-FE037B9DFFEB}"/>
              </a:ext>
            </a:extLst>
          </p:cNvPr>
          <p:cNvSpPr/>
          <p:nvPr/>
        </p:nvSpPr>
        <p:spPr>
          <a:xfrm>
            <a:off x="1285085" y="2571750"/>
            <a:ext cx="6573827" cy="53004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GB" b="1" dirty="0"/>
              <a:t>Adverse Community Environment</a:t>
            </a:r>
          </a:p>
        </p:txBody>
      </p:sp>
      <p:sp>
        <p:nvSpPr>
          <p:cNvPr id="10" name="TextBox 9">
            <a:extLst>
              <a:ext uri="{FF2B5EF4-FFF2-40B4-BE49-F238E27FC236}">
                <a16:creationId xmlns:a16="http://schemas.microsoft.com/office/drawing/2014/main" id="{09809710-AFE8-B7BC-E9F4-DF548836CBA2}"/>
              </a:ext>
            </a:extLst>
          </p:cNvPr>
          <p:cNvSpPr txBox="1"/>
          <p:nvPr/>
        </p:nvSpPr>
        <p:spPr>
          <a:xfrm>
            <a:off x="6742507" y="1768517"/>
            <a:ext cx="2641602" cy="369332"/>
          </a:xfrm>
          <a:prstGeom prst="rect">
            <a:avLst/>
          </a:prstGeom>
          <a:noFill/>
        </p:spPr>
        <p:txBody>
          <a:bodyPr wrap="square" rtlCol="0">
            <a:spAutoFit/>
          </a:bodyPr>
          <a:lstStyle/>
          <a:p>
            <a:r>
              <a:rPr lang="en-GB" dirty="0"/>
              <a:t>Parental Separation</a:t>
            </a:r>
          </a:p>
        </p:txBody>
      </p:sp>
      <p:sp>
        <p:nvSpPr>
          <p:cNvPr id="11" name="TextBox 10">
            <a:extLst>
              <a:ext uri="{FF2B5EF4-FFF2-40B4-BE49-F238E27FC236}">
                <a16:creationId xmlns:a16="http://schemas.microsoft.com/office/drawing/2014/main" id="{04771440-43DD-29BF-4F94-E68105202E9D}"/>
              </a:ext>
            </a:extLst>
          </p:cNvPr>
          <p:cNvSpPr txBox="1"/>
          <p:nvPr/>
        </p:nvSpPr>
        <p:spPr>
          <a:xfrm>
            <a:off x="600207" y="3554449"/>
            <a:ext cx="1745981" cy="369332"/>
          </a:xfrm>
          <a:prstGeom prst="rect">
            <a:avLst/>
          </a:prstGeom>
          <a:noFill/>
        </p:spPr>
        <p:txBody>
          <a:bodyPr wrap="square" rtlCol="0">
            <a:spAutoFit/>
          </a:bodyPr>
          <a:lstStyle/>
          <a:p>
            <a:r>
              <a:rPr lang="en-GB" dirty="0"/>
              <a:t>Inequality</a:t>
            </a:r>
          </a:p>
        </p:txBody>
      </p:sp>
      <p:sp>
        <p:nvSpPr>
          <p:cNvPr id="12" name="TextBox 11">
            <a:extLst>
              <a:ext uri="{FF2B5EF4-FFF2-40B4-BE49-F238E27FC236}">
                <a16:creationId xmlns:a16="http://schemas.microsoft.com/office/drawing/2014/main" id="{6FD17370-36BD-1592-20F2-CF2142AA377E}"/>
              </a:ext>
            </a:extLst>
          </p:cNvPr>
          <p:cNvSpPr txBox="1"/>
          <p:nvPr/>
        </p:nvSpPr>
        <p:spPr>
          <a:xfrm>
            <a:off x="1091276" y="3930719"/>
            <a:ext cx="1745980" cy="369332"/>
          </a:xfrm>
          <a:prstGeom prst="rect">
            <a:avLst/>
          </a:prstGeom>
          <a:noFill/>
        </p:spPr>
        <p:txBody>
          <a:bodyPr wrap="square" rtlCol="0">
            <a:spAutoFit/>
          </a:bodyPr>
          <a:lstStyle/>
          <a:p>
            <a:r>
              <a:rPr lang="en-GB" dirty="0"/>
              <a:t>Discrimination</a:t>
            </a:r>
          </a:p>
        </p:txBody>
      </p:sp>
      <p:sp>
        <p:nvSpPr>
          <p:cNvPr id="13" name="TextBox 12">
            <a:extLst>
              <a:ext uri="{FF2B5EF4-FFF2-40B4-BE49-F238E27FC236}">
                <a16:creationId xmlns:a16="http://schemas.microsoft.com/office/drawing/2014/main" id="{471B9014-C280-811D-B7E0-A6068EC2FA25}"/>
              </a:ext>
            </a:extLst>
          </p:cNvPr>
          <p:cNvSpPr txBox="1"/>
          <p:nvPr/>
        </p:nvSpPr>
        <p:spPr>
          <a:xfrm>
            <a:off x="3454397" y="3201035"/>
            <a:ext cx="2777068" cy="369332"/>
          </a:xfrm>
          <a:prstGeom prst="rect">
            <a:avLst/>
          </a:prstGeom>
          <a:noFill/>
        </p:spPr>
        <p:txBody>
          <a:bodyPr wrap="square" rtlCol="0">
            <a:spAutoFit/>
          </a:bodyPr>
          <a:lstStyle/>
          <a:p>
            <a:r>
              <a:rPr lang="en-GB" dirty="0"/>
              <a:t>Community Disruption</a:t>
            </a:r>
          </a:p>
        </p:txBody>
      </p:sp>
      <p:sp>
        <p:nvSpPr>
          <p:cNvPr id="14" name="TextBox 13">
            <a:extLst>
              <a:ext uri="{FF2B5EF4-FFF2-40B4-BE49-F238E27FC236}">
                <a16:creationId xmlns:a16="http://schemas.microsoft.com/office/drawing/2014/main" id="{21FF504E-5215-4372-99E1-199B1A0DA265}"/>
              </a:ext>
            </a:extLst>
          </p:cNvPr>
          <p:cNvSpPr txBox="1"/>
          <p:nvPr/>
        </p:nvSpPr>
        <p:spPr>
          <a:xfrm>
            <a:off x="6052474" y="3659095"/>
            <a:ext cx="2942168" cy="646331"/>
          </a:xfrm>
          <a:prstGeom prst="rect">
            <a:avLst/>
          </a:prstGeom>
          <a:noFill/>
        </p:spPr>
        <p:txBody>
          <a:bodyPr wrap="square" rtlCol="0">
            <a:spAutoFit/>
          </a:bodyPr>
          <a:lstStyle/>
          <a:p>
            <a:pPr algn="ctr"/>
            <a:r>
              <a:rPr lang="en-GB" dirty="0"/>
              <a:t>Poor Housing Quality &amp; Affordability</a:t>
            </a:r>
          </a:p>
        </p:txBody>
      </p:sp>
      <p:sp>
        <p:nvSpPr>
          <p:cNvPr id="15" name="TextBox 14">
            <a:extLst>
              <a:ext uri="{FF2B5EF4-FFF2-40B4-BE49-F238E27FC236}">
                <a16:creationId xmlns:a16="http://schemas.microsoft.com/office/drawing/2014/main" id="{6786770B-ABE7-9BD0-DD5A-96F0715B877C}"/>
              </a:ext>
            </a:extLst>
          </p:cNvPr>
          <p:cNvSpPr txBox="1"/>
          <p:nvPr/>
        </p:nvSpPr>
        <p:spPr>
          <a:xfrm>
            <a:off x="2898544" y="3849765"/>
            <a:ext cx="3564739" cy="646331"/>
          </a:xfrm>
          <a:prstGeom prst="rect">
            <a:avLst/>
          </a:prstGeom>
          <a:noFill/>
        </p:spPr>
        <p:txBody>
          <a:bodyPr wrap="square" rtlCol="0">
            <a:spAutoFit/>
          </a:bodyPr>
          <a:lstStyle/>
          <a:p>
            <a:pPr algn="ctr"/>
            <a:r>
              <a:rPr lang="en-GB" dirty="0"/>
              <a:t>Lack of Opportunity, Economic Mobility &amp; Social Capital</a:t>
            </a:r>
          </a:p>
        </p:txBody>
      </p:sp>
      <p:sp>
        <p:nvSpPr>
          <p:cNvPr id="16" name="TextBox 15">
            <a:extLst>
              <a:ext uri="{FF2B5EF4-FFF2-40B4-BE49-F238E27FC236}">
                <a16:creationId xmlns:a16="http://schemas.microsoft.com/office/drawing/2014/main" id="{2C2C58FB-2C30-B164-CEBA-9742CA96DA21}"/>
              </a:ext>
            </a:extLst>
          </p:cNvPr>
          <p:cNvSpPr txBox="1"/>
          <p:nvPr/>
        </p:nvSpPr>
        <p:spPr>
          <a:xfrm>
            <a:off x="7743691" y="3165289"/>
            <a:ext cx="1515534" cy="369332"/>
          </a:xfrm>
          <a:prstGeom prst="rect">
            <a:avLst/>
          </a:prstGeom>
          <a:noFill/>
        </p:spPr>
        <p:txBody>
          <a:bodyPr wrap="square" rtlCol="0">
            <a:spAutoFit/>
          </a:bodyPr>
          <a:lstStyle/>
          <a:p>
            <a:r>
              <a:rPr lang="en-GB" dirty="0"/>
              <a:t>Violence</a:t>
            </a:r>
          </a:p>
        </p:txBody>
      </p:sp>
      <p:sp>
        <p:nvSpPr>
          <p:cNvPr id="17" name="TextBox 16">
            <a:extLst>
              <a:ext uri="{FF2B5EF4-FFF2-40B4-BE49-F238E27FC236}">
                <a16:creationId xmlns:a16="http://schemas.microsoft.com/office/drawing/2014/main" id="{F135D07A-41BC-9271-B373-DD1948B077C4}"/>
              </a:ext>
            </a:extLst>
          </p:cNvPr>
          <p:cNvSpPr txBox="1"/>
          <p:nvPr/>
        </p:nvSpPr>
        <p:spPr>
          <a:xfrm>
            <a:off x="279395" y="3166511"/>
            <a:ext cx="1109134" cy="381000"/>
          </a:xfrm>
          <a:prstGeom prst="rect">
            <a:avLst/>
          </a:prstGeom>
          <a:noFill/>
        </p:spPr>
        <p:txBody>
          <a:bodyPr wrap="square" rtlCol="0">
            <a:spAutoFit/>
          </a:bodyPr>
          <a:lstStyle/>
          <a:p>
            <a:r>
              <a:rPr lang="en-GB" dirty="0"/>
              <a:t>Poverty</a:t>
            </a:r>
          </a:p>
        </p:txBody>
      </p:sp>
      <p:sp>
        <p:nvSpPr>
          <p:cNvPr id="18" name="TextBox 17">
            <a:extLst>
              <a:ext uri="{FF2B5EF4-FFF2-40B4-BE49-F238E27FC236}">
                <a16:creationId xmlns:a16="http://schemas.microsoft.com/office/drawing/2014/main" id="{3FD718C0-D5D0-DB12-2B5F-4A66484F7435}"/>
              </a:ext>
            </a:extLst>
          </p:cNvPr>
          <p:cNvSpPr txBox="1"/>
          <p:nvPr/>
        </p:nvSpPr>
        <p:spPr>
          <a:xfrm>
            <a:off x="248108" y="1155708"/>
            <a:ext cx="2517913" cy="646331"/>
          </a:xfrm>
          <a:prstGeom prst="rect">
            <a:avLst/>
          </a:prstGeom>
          <a:noFill/>
        </p:spPr>
        <p:txBody>
          <a:bodyPr wrap="square" rtlCol="0">
            <a:spAutoFit/>
          </a:bodyPr>
          <a:lstStyle/>
          <a:p>
            <a:pPr algn="ctr"/>
            <a:r>
              <a:rPr lang="en-GB" dirty="0"/>
              <a:t>Emotional, Sexual &amp; Physical Abuse</a:t>
            </a:r>
          </a:p>
        </p:txBody>
      </p:sp>
      <p:sp>
        <p:nvSpPr>
          <p:cNvPr id="19" name="TextBox 18">
            <a:extLst>
              <a:ext uri="{FF2B5EF4-FFF2-40B4-BE49-F238E27FC236}">
                <a16:creationId xmlns:a16="http://schemas.microsoft.com/office/drawing/2014/main" id="{F89650D5-9BE1-0168-D0C6-3800FCF415C3}"/>
              </a:ext>
            </a:extLst>
          </p:cNvPr>
          <p:cNvSpPr txBox="1"/>
          <p:nvPr/>
        </p:nvSpPr>
        <p:spPr>
          <a:xfrm>
            <a:off x="2837256" y="1503671"/>
            <a:ext cx="3567184" cy="369332"/>
          </a:xfrm>
          <a:prstGeom prst="rect">
            <a:avLst/>
          </a:prstGeom>
          <a:noFill/>
        </p:spPr>
        <p:txBody>
          <a:bodyPr wrap="square" rtlCol="0">
            <a:spAutoFit/>
          </a:bodyPr>
          <a:lstStyle/>
          <a:p>
            <a:r>
              <a:rPr lang="en-GB" dirty="0"/>
              <a:t>Heavy / Chaotic Substance Use</a:t>
            </a:r>
          </a:p>
        </p:txBody>
      </p:sp>
      <p:sp>
        <p:nvSpPr>
          <p:cNvPr id="20" name="TextBox 19">
            <a:extLst>
              <a:ext uri="{FF2B5EF4-FFF2-40B4-BE49-F238E27FC236}">
                <a16:creationId xmlns:a16="http://schemas.microsoft.com/office/drawing/2014/main" id="{8A1FAD2E-027C-EB3A-60E0-05934BB9EE84}"/>
              </a:ext>
            </a:extLst>
          </p:cNvPr>
          <p:cNvSpPr txBox="1"/>
          <p:nvPr/>
        </p:nvSpPr>
        <p:spPr>
          <a:xfrm>
            <a:off x="2898544" y="960121"/>
            <a:ext cx="3259666" cy="369332"/>
          </a:xfrm>
          <a:prstGeom prst="rect">
            <a:avLst/>
          </a:prstGeom>
          <a:noFill/>
        </p:spPr>
        <p:txBody>
          <a:bodyPr wrap="square" rtlCol="0">
            <a:spAutoFit/>
          </a:bodyPr>
          <a:lstStyle/>
          <a:p>
            <a:r>
              <a:rPr lang="en-GB" dirty="0"/>
              <a:t>Domestic Violence / Abuse</a:t>
            </a:r>
          </a:p>
        </p:txBody>
      </p:sp>
      <p:sp>
        <p:nvSpPr>
          <p:cNvPr id="21" name="TextBox 20">
            <a:extLst>
              <a:ext uri="{FF2B5EF4-FFF2-40B4-BE49-F238E27FC236}">
                <a16:creationId xmlns:a16="http://schemas.microsoft.com/office/drawing/2014/main" id="{843C2DDD-AA18-E619-7F14-348FDE55D653}"/>
              </a:ext>
            </a:extLst>
          </p:cNvPr>
          <p:cNvSpPr txBox="1"/>
          <p:nvPr/>
        </p:nvSpPr>
        <p:spPr>
          <a:xfrm>
            <a:off x="6290733" y="1020318"/>
            <a:ext cx="2641602" cy="646331"/>
          </a:xfrm>
          <a:prstGeom prst="rect">
            <a:avLst/>
          </a:prstGeom>
          <a:noFill/>
        </p:spPr>
        <p:txBody>
          <a:bodyPr wrap="square" rtlCol="0">
            <a:spAutoFit/>
          </a:bodyPr>
          <a:lstStyle/>
          <a:p>
            <a:pPr algn="ctr"/>
            <a:r>
              <a:rPr lang="en-GB" dirty="0"/>
              <a:t>Physical &amp; Emotional Neglect</a:t>
            </a:r>
          </a:p>
        </p:txBody>
      </p:sp>
      <p:sp>
        <p:nvSpPr>
          <p:cNvPr id="22" name="TextBox 21">
            <a:extLst>
              <a:ext uri="{FF2B5EF4-FFF2-40B4-BE49-F238E27FC236}">
                <a16:creationId xmlns:a16="http://schemas.microsoft.com/office/drawing/2014/main" id="{86F6B054-0DED-581A-2E19-A7A550AA1802}"/>
              </a:ext>
            </a:extLst>
          </p:cNvPr>
          <p:cNvSpPr txBox="1"/>
          <p:nvPr/>
        </p:nvSpPr>
        <p:spPr>
          <a:xfrm>
            <a:off x="1581741" y="2196642"/>
            <a:ext cx="1701802" cy="369332"/>
          </a:xfrm>
          <a:prstGeom prst="rect">
            <a:avLst/>
          </a:prstGeom>
          <a:noFill/>
        </p:spPr>
        <p:txBody>
          <a:bodyPr wrap="square" rtlCol="0">
            <a:spAutoFit/>
          </a:bodyPr>
          <a:lstStyle/>
          <a:p>
            <a:r>
              <a:rPr lang="en-GB" dirty="0"/>
              <a:t>Career Stress</a:t>
            </a:r>
          </a:p>
        </p:txBody>
      </p:sp>
      <p:sp>
        <p:nvSpPr>
          <p:cNvPr id="23" name="TextBox 22">
            <a:extLst>
              <a:ext uri="{FF2B5EF4-FFF2-40B4-BE49-F238E27FC236}">
                <a16:creationId xmlns:a16="http://schemas.microsoft.com/office/drawing/2014/main" id="{AA29ACE6-839D-7E63-9E07-FA7CC8733700}"/>
              </a:ext>
            </a:extLst>
          </p:cNvPr>
          <p:cNvSpPr txBox="1"/>
          <p:nvPr/>
        </p:nvSpPr>
        <p:spPr>
          <a:xfrm>
            <a:off x="5754075" y="2200654"/>
            <a:ext cx="2401493" cy="369332"/>
          </a:xfrm>
          <a:prstGeom prst="rect">
            <a:avLst/>
          </a:prstGeom>
          <a:noFill/>
        </p:spPr>
        <p:txBody>
          <a:bodyPr wrap="square" rtlCol="0">
            <a:spAutoFit/>
          </a:bodyPr>
          <a:lstStyle/>
          <a:p>
            <a:r>
              <a:rPr lang="en-GB" dirty="0"/>
              <a:t>Emotional Distress</a:t>
            </a:r>
          </a:p>
        </p:txBody>
      </p:sp>
      <p:sp>
        <p:nvSpPr>
          <p:cNvPr id="24" name="TextBox 23">
            <a:extLst>
              <a:ext uri="{FF2B5EF4-FFF2-40B4-BE49-F238E27FC236}">
                <a16:creationId xmlns:a16="http://schemas.microsoft.com/office/drawing/2014/main" id="{4E8CBA75-9DFF-05F0-CDBF-51BA8DAB58F6}"/>
              </a:ext>
            </a:extLst>
          </p:cNvPr>
          <p:cNvSpPr txBox="1"/>
          <p:nvPr/>
        </p:nvSpPr>
        <p:spPr>
          <a:xfrm>
            <a:off x="3721097" y="2088394"/>
            <a:ext cx="1701802" cy="369332"/>
          </a:xfrm>
          <a:prstGeom prst="rect">
            <a:avLst/>
          </a:prstGeom>
          <a:noFill/>
        </p:spPr>
        <p:txBody>
          <a:bodyPr wrap="square" rtlCol="0">
            <a:spAutoFit/>
          </a:bodyPr>
          <a:lstStyle/>
          <a:p>
            <a:r>
              <a:rPr lang="en-GB" dirty="0"/>
              <a:t>Imprisonment</a:t>
            </a:r>
          </a:p>
        </p:txBody>
      </p:sp>
      <p:sp>
        <p:nvSpPr>
          <p:cNvPr id="25" name="TextBox 24">
            <a:extLst>
              <a:ext uri="{FF2B5EF4-FFF2-40B4-BE49-F238E27FC236}">
                <a16:creationId xmlns:a16="http://schemas.microsoft.com/office/drawing/2014/main" id="{EC4E6BBF-0E13-4DE9-1197-2497E9988B68}"/>
              </a:ext>
            </a:extLst>
          </p:cNvPr>
          <p:cNvSpPr txBox="1"/>
          <p:nvPr/>
        </p:nvSpPr>
        <p:spPr>
          <a:xfrm>
            <a:off x="94055" y="1884979"/>
            <a:ext cx="1701802" cy="369332"/>
          </a:xfrm>
          <a:prstGeom prst="rect">
            <a:avLst/>
          </a:prstGeom>
          <a:noFill/>
        </p:spPr>
        <p:txBody>
          <a:bodyPr wrap="square" rtlCol="0">
            <a:spAutoFit/>
          </a:bodyPr>
          <a:lstStyle/>
          <a:p>
            <a:r>
              <a:rPr lang="en-GB" dirty="0"/>
              <a:t>Homelessness</a:t>
            </a:r>
          </a:p>
        </p:txBody>
      </p:sp>
    </p:spTree>
    <p:extLst>
      <p:ext uri="{BB962C8B-B14F-4D97-AF65-F5344CB8AC3E}">
        <p14:creationId xmlns:p14="http://schemas.microsoft.com/office/powerpoint/2010/main" val="3646423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7D6ED6-222D-0B41-9D6E-40B565D62C0E}"/>
              </a:ext>
            </a:extLst>
          </p:cNvPr>
          <p:cNvSpPr>
            <a:spLocks noGrp="1"/>
          </p:cNvSpPr>
          <p:nvPr>
            <p:ph type="sldNum" sz="quarter" idx="12"/>
          </p:nvPr>
        </p:nvSpPr>
        <p:spPr/>
        <p:txBody>
          <a:bodyPr/>
          <a:lstStyle/>
          <a:p>
            <a:fld id="{5512AD5A-2C28-1D42-B971-4292A709C8F6}" type="slidenum">
              <a:rPr lang="en-US">
                <a:solidFill>
                  <a:srgbClr val="555859"/>
                </a:solidFill>
                <a:latin typeface="Arial"/>
              </a:rPr>
              <a:pPr/>
              <a:t>21</a:t>
            </a:fld>
            <a:endParaRPr lang="en-US">
              <a:solidFill>
                <a:srgbClr val="555859"/>
              </a:solidFill>
              <a:latin typeface="Arial"/>
            </a:endParaRPr>
          </a:p>
        </p:txBody>
      </p:sp>
      <p:pic>
        <p:nvPicPr>
          <p:cNvPr id="9" name="Online Media 8" title="Trauma and the Brain: Understanding abuse survivors responses">
            <a:hlinkClick r:id="" action="ppaction://media"/>
            <a:extLst>
              <a:ext uri="{FF2B5EF4-FFF2-40B4-BE49-F238E27FC236}">
                <a16:creationId xmlns:a16="http://schemas.microsoft.com/office/drawing/2014/main" id="{76B1B3C0-05B7-40E9-B1DB-0EFF017665A7}"/>
              </a:ext>
            </a:extLst>
          </p:cNvPr>
          <p:cNvPicPr>
            <a:picLocks noGrp="1" noRot="1" noChangeAspect="1"/>
          </p:cNvPicPr>
          <p:nvPr>
            <p:ph idx="1"/>
            <a:videoFile r:link="rId1"/>
          </p:nvPr>
        </p:nvPicPr>
        <p:blipFill>
          <a:blip r:embed="rId4"/>
          <a:stretch>
            <a:fillRect/>
          </a:stretch>
        </p:blipFill>
        <p:spPr>
          <a:xfrm>
            <a:off x="0" y="0"/>
            <a:ext cx="9144000" cy="5143501"/>
          </a:xfrm>
          <a:prstGeom prst="rect">
            <a:avLst/>
          </a:prstGeom>
        </p:spPr>
      </p:pic>
    </p:spTree>
    <p:extLst>
      <p:ext uri="{BB962C8B-B14F-4D97-AF65-F5344CB8AC3E}">
        <p14:creationId xmlns:p14="http://schemas.microsoft.com/office/powerpoint/2010/main" val="128011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E6C7-42A8-9636-3BCC-AAB3B3499E09}"/>
              </a:ext>
            </a:extLst>
          </p:cNvPr>
          <p:cNvSpPr>
            <a:spLocks noGrp="1"/>
          </p:cNvSpPr>
          <p:nvPr>
            <p:ph type="title"/>
          </p:nvPr>
        </p:nvSpPr>
        <p:spPr>
          <a:xfrm>
            <a:off x="628651" y="238949"/>
            <a:ext cx="7647842" cy="640283"/>
          </a:xfrm>
        </p:spPr>
        <p:txBody>
          <a:bodyPr vert="horz" lIns="91440" tIns="45720" rIns="91440" bIns="45720" rtlCol="0" anchor="t">
            <a:normAutofit/>
          </a:bodyPr>
          <a:lstStyle/>
          <a:p>
            <a:r>
              <a:rPr lang="en-US" sz="2400" b="1" kern="1200" dirty="0"/>
              <a:t>Trauma responses </a:t>
            </a:r>
          </a:p>
        </p:txBody>
      </p:sp>
      <p:sp>
        <p:nvSpPr>
          <p:cNvPr id="4" name="Slide Number Placeholder 3">
            <a:extLst>
              <a:ext uri="{FF2B5EF4-FFF2-40B4-BE49-F238E27FC236}">
                <a16:creationId xmlns:a16="http://schemas.microsoft.com/office/drawing/2014/main" id="{2C864A29-0E61-F3F2-A635-69139A31D8A5}"/>
              </a:ext>
            </a:extLst>
          </p:cNvPr>
          <p:cNvSpPr>
            <a:spLocks noGrp="1"/>
          </p:cNvSpPr>
          <p:nvPr>
            <p:ph type="sldNum" sz="quarter" idx="12"/>
          </p:nvPr>
        </p:nvSpPr>
        <p:spPr>
          <a:xfrm>
            <a:off x="8370278" y="238949"/>
            <a:ext cx="465503" cy="241697"/>
          </a:xfrm>
        </p:spPr>
        <p:txBody>
          <a:bodyPr vert="horz" lIns="91440" tIns="45720" rIns="91440" bIns="45720" rtlCol="0" anchor="t">
            <a:normAutofit/>
          </a:bodyPr>
          <a:lstStyle/>
          <a:p>
            <a:pPr>
              <a:spcAft>
                <a:spcPts val="600"/>
              </a:spcAft>
            </a:pPr>
            <a:fld id="{5512AD5A-2C28-1D42-B971-4292A709C8F6}" type="slidenum">
              <a:rPr lang="en-US" smtClean="0"/>
              <a:pPr>
                <a:spcAft>
                  <a:spcPts val="600"/>
                </a:spcAft>
              </a:pPr>
              <a:t>22</a:t>
            </a:fld>
            <a:endParaRPr lang="en-US"/>
          </a:p>
        </p:txBody>
      </p:sp>
      <p:graphicFrame>
        <p:nvGraphicFramePr>
          <p:cNvPr id="12" name="TextBox 4">
            <a:extLst>
              <a:ext uri="{FF2B5EF4-FFF2-40B4-BE49-F238E27FC236}">
                <a16:creationId xmlns:a16="http://schemas.microsoft.com/office/drawing/2014/main" id="{1A34E3E5-91ED-85CA-8B55-04FF44D7D67D}"/>
              </a:ext>
            </a:extLst>
          </p:cNvPr>
          <p:cNvGraphicFramePr/>
          <p:nvPr>
            <p:extLst>
              <p:ext uri="{D42A27DB-BD31-4B8C-83A1-F6EECF244321}">
                <p14:modId xmlns:p14="http://schemas.microsoft.com/office/powerpoint/2010/main" val="374294803"/>
              </p:ext>
            </p:extLst>
          </p:nvPr>
        </p:nvGraphicFramePr>
        <p:xfrm>
          <a:off x="628650" y="1096108"/>
          <a:ext cx="7886700" cy="3536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563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b="1" dirty="0"/>
              <a:t>Following trauma 	</a:t>
            </a:r>
            <a:r>
              <a:rPr lang="en-GB" altLang="en-US" dirty="0"/>
              <a:t>	</a:t>
            </a:r>
          </a:p>
        </p:txBody>
      </p:sp>
      <p:graphicFrame>
        <p:nvGraphicFramePr>
          <p:cNvPr id="9" name="Content Placeholder 8">
            <a:extLst>
              <a:ext uri="{FF2B5EF4-FFF2-40B4-BE49-F238E27FC236}">
                <a16:creationId xmlns:a16="http://schemas.microsoft.com/office/drawing/2014/main" id="{1B4676F0-1FD5-4890-A8F7-4126D6A0861E}"/>
              </a:ext>
            </a:extLst>
          </p:cNvPr>
          <p:cNvGraphicFramePr>
            <a:graphicFrameLocks noGrp="1"/>
          </p:cNvGraphicFramePr>
          <p:nvPr>
            <p:ph idx="1"/>
            <p:extLst>
              <p:ext uri="{D42A27DB-BD31-4B8C-83A1-F6EECF244321}">
                <p14:modId xmlns:p14="http://schemas.microsoft.com/office/powerpoint/2010/main" val="2141939483"/>
              </p:ext>
            </p:extLst>
          </p:nvPr>
        </p:nvGraphicFramePr>
        <p:xfrm>
          <a:off x="628650" y="762000"/>
          <a:ext cx="7886700"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48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10E716-A7E6-4875-9927-16C1679B9472}"/>
              </a:ext>
            </a:extLst>
          </p:cNvPr>
          <p:cNvSpPr>
            <a:spLocks noGrp="1"/>
          </p:cNvSpPr>
          <p:nvPr>
            <p:ph type="title"/>
          </p:nvPr>
        </p:nvSpPr>
        <p:spPr>
          <a:xfrm>
            <a:off x="819806" y="1411718"/>
            <a:ext cx="8045897" cy="1208481"/>
          </a:xfrm>
        </p:spPr>
        <p:txBody>
          <a:bodyPr>
            <a:normAutofit/>
          </a:bodyPr>
          <a:lstStyle/>
          <a:p>
            <a:r>
              <a:rPr lang="en-GB" b="1" dirty="0"/>
              <a:t>The impact of child sexual abuse on children and adults and how impacts may differ</a:t>
            </a:r>
          </a:p>
        </p:txBody>
      </p:sp>
      <p:sp>
        <p:nvSpPr>
          <p:cNvPr id="6" name="Text Placeholder 5">
            <a:extLst>
              <a:ext uri="{FF2B5EF4-FFF2-40B4-BE49-F238E27FC236}">
                <a16:creationId xmlns:a16="http://schemas.microsoft.com/office/drawing/2014/main" id="{4DA333AB-FF45-46E7-AE4E-18502320B21D}"/>
              </a:ext>
            </a:extLst>
          </p:cNvPr>
          <p:cNvSpPr>
            <a:spLocks noGrp="1"/>
          </p:cNvSpPr>
          <p:nvPr>
            <p:ph type="body" idx="1"/>
          </p:nvPr>
        </p:nvSpPr>
        <p:spPr/>
        <p:txBody>
          <a:bodyPr/>
          <a:lstStyle/>
          <a:p>
            <a:r>
              <a:rPr lang="en-GB" dirty="0"/>
              <a:t> </a:t>
            </a:r>
          </a:p>
        </p:txBody>
      </p:sp>
    </p:spTree>
    <p:extLst>
      <p:ext uri="{BB962C8B-B14F-4D97-AF65-F5344CB8AC3E}">
        <p14:creationId xmlns:p14="http://schemas.microsoft.com/office/powerpoint/2010/main" val="943973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497-4C1C-2306-0C18-862EAFB8C9A8}"/>
              </a:ext>
            </a:extLst>
          </p:cNvPr>
          <p:cNvSpPr>
            <a:spLocks noGrp="1"/>
          </p:cNvSpPr>
          <p:nvPr>
            <p:ph type="title"/>
          </p:nvPr>
        </p:nvSpPr>
        <p:spPr>
          <a:xfrm>
            <a:off x="623888" y="1775512"/>
            <a:ext cx="7886700" cy="1208481"/>
          </a:xfrm>
        </p:spPr>
        <p:txBody>
          <a:bodyPr>
            <a:noAutofit/>
          </a:bodyPr>
          <a:lstStyle/>
          <a:p>
            <a:r>
              <a:rPr lang="en-GB" i="1" dirty="0"/>
              <a:t>“What he did to me affected my whole life, every relationship, my personal identity and the general trajectory of my life’s path. Childhood sexual abuse manifested in all aspects of my life.” </a:t>
            </a:r>
            <a:endParaRPr lang="en-GB" dirty="0"/>
          </a:p>
        </p:txBody>
      </p:sp>
      <p:sp>
        <p:nvSpPr>
          <p:cNvPr id="3" name="Text Placeholder 2">
            <a:extLst>
              <a:ext uri="{FF2B5EF4-FFF2-40B4-BE49-F238E27FC236}">
                <a16:creationId xmlns:a16="http://schemas.microsoft.com/office/drawing/2014/main" id="{902F03FA-F4F8-C681-A101-4BB6D36CE2AC}"/>
              </a:ext>
            </a:extLst>
          </p:cNvPr>
          <p:cNvSpPr>
            <a:spLocks noGrp="1"/>
          </p:cNvSpPr>
          <p:nvPr>
            <p:ph type="body" idx="1"/>
          </p:nvPr>
        </p:nvSpPr>
        <p:spPr>
          <a:xfrm>
            <a:off x="623888" y="3004234"/>
            <a:ext cx="7886700" cy="1125140"/>
          </a:xfrm>
        </p:spPr>
        <p:txBody>
          <a:bodyPr/>
          <a:lstStyle/>
          <a:p>
            <a:pPr algn="r"/>
            <a:endParaRPr lang="en-GB" sz="1800" dirty="0"/>
          </a:p>
          <a:p>
            <a:pPr algn="r"/>
            <a:endParaRPr lang="en-GB" dirty="0"/>
          </a:p>
          <a:p>
            <a:pPr algn="r"/>
            <a:r>
              <a:rPr lang="en-GB" sz="1800" dirty="0"/>
              <a:t>(One In Four, 2015)</a:t>
            </a:r>
            <a:endParaRPr lang="en-GB" dirty="0"/>
          </a:p>
        </p:txBody>
      </p:sp>
    </p:spTree>
    <p:extLst>
      <p:ext uri="{BB962C8B-B14F-4D97-AF65-F5344CB8AC3E}">
        <p14:creationId xmlns:p14="http://schemas.microsoft.com/office/powerpoint/2010/main" val="302492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33B0-9F17-55DF-5B55-DE8F29D4CAAA}"/>
              </a:ext>
            </a:extLst>
          </p:cNvPr>
          <p:cNvSpPr>
            <a:spLocks noGrp="1"/>
          </p:cNvSpPr>
          <p:nvPr>
            <p:ph type="title"/>
          </p:nvPr>
        </p:nvSpPr>
        <p:spPr>
          <a:xfrm>
            <a:off x="429138" y="450881"/>
            <a:ext cx="8314134" cy="640283"/>
          </a:xfrm>
        </p:spPr>
        <p:txBody>
          <a:bodyPr>
            <a:normAutofit/>
          </a:bodyPr>
          <a:lstStyle/>
          <a:p>
            <a:r>
              <a:rPr lang="en-GB" sz="2400" b="1" dirty="0"/>
              <a:t>Exercise: Impact of and responses to sexual abuse</a:t>
            </a:r>
          </a:p>
        </p:txBody>
      </p:sp>
      <p:sp>
        <p:nvSpPr>
          <p:cNvPr id="4" name="Slide Number Placeholder 3">
            <a:extLst>
              <a:ext uri="{FF2B5EF4-FFF2-40B4-BE49-F238E27FC236}">
                <a16:creationId xmlns:a16="http://schemas.microsoft.com/office/drawing/2014/main" id="{E0DB77E0-314A-99E0-DF98-A9F9B9E5CC6E}"/>
              </a:ext>
            </a:extLst>
          </p:cNvPr>
          <p:cNvSpPr>
            <a:spLocks noGrp="1"/>
          </p:cNvSpPr>
          <p:nvPr>
            <p:ph type="sldNum" sz="quarter" idx="12"/>
          </p:nvPr>
        </p:nvSpPr>
        <p:spPr/>
        <p:txBody>
          <a:bodyPr/>
          <a:lstStyle/>
          <a:p>
            <a:pPr algn="ctr"/>
            <a:fld id="{5512AD5A-2C28-1D42-B971-4292A709C8F6}" type="slidenum">
              <a:rPr lang="en-US" smtClean="0"/>
              <a:pPr algn="ctr"/>
              <a:t>26</a:t>
            </a:fld>
            <a:endParaRPr lang="en-US" dirty="0"/>
          </a:p>
        </p:txBody>
      </p:sp>
      <p:sp>
        <p:nvSpPr>
          <p:cNvPr id="26" name="Rectangle 25">
            <a:extLst>
              <a:ext uri="{FF2B5EF4-FFF2-40B4-BE49-F238E27FC236}">
                <a16:creationId xmlns:a16="http://schemas.microsoft.com/office/drawing/2014/main" id="{F8AD7030-073B-62DE-4293-6DFF1EA77625}"/>
              </a:ext>
            </a:extLst>
          </p:cNvPr>
          <p:cNvSpPr/>
          <p:nvPr/>
        </p:nvSpPr>
        <p:spPr>
          <a:xfrm>
            <a:off x="369754" y="2366838"/>
            <a:ext cx="1400747" cy="1438811"/>
          </a:xfrm>
          <a:prstGeom prst="rect">
            <a:avLst/>
          </a:prstGeom>
          <a:solidFill>
            <a:srgbClr val="83B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effectLst/>
                <a:ea typeface="Aptos" panose="020B0004020202020204" pitchFamily="34" charset="0"/>
                <a:cs typeface="Times New Roman" panose="02020603050405020304" pitchFamily="18" charset="0"/>
              </a:rPr>
              <a:t>Mental and emotional wellbeing </a:t>
            </a:r>
            <a:endParaRPr lang="en-GB" sz="1400" b="1" dirty="0">
              <a:solidFill>
                <a:schemeClr val="bg1"/>
              </a:solidFill>
            </a:endParaRPr>
          </a:p>
        </p:txBody>
      </p:sp>
      <p:sp>
        <p:nvSpPr>
          <p:cNvPr id="27" name="Rectangle 26">
            <a:extLst>
              <a:ext uri="{FF2B5EF4-FFF2-40B4-BE49-F238E27FC236}">
                <a16:creationId xmlns:a16="http://schemas.microsoft.com/office/drawing/2014/main" id="{E364AED7-F440-1C25-A573-A67705C2FEB7}"/>
              </a:ext>
            </a:extLst>
          </p:cNvPr>
          <p:cNvSpPr/>
          <p:nvPr/>
        </p:nvSpPr>
        <p:spPr>
          <a:xfrm>
            <a:off x="1770501" y="2366856"/>
            <a:ext cx="1409905" cy="1438793"/>
          </a:xfrm>
          <a:prstGeom prst="rect">
            <a:avLst/>
          </a:prstGeom>
          <a:solidFill>
            <a:srgbClr val="31B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effectLst/>
                <a:ea typeface="Aptos" panose="020B0004020202020204" pitchFamily="34" charset="0"/>
                <a:cs typeface="Times New Roman" panose="02020603050405020304" pitchFamily="18" charset="0"/>
              </a:rPr>
              <a:t>Physical health </a:t>
            </a:r>
            <a:endParaRPr lang="en-GB" sz="1400" b="1" dirty="0">
              <a:solidFill>
                <a:schemeClr val="bg1"/>
              </a:solidFill>
            </a:endParaRPr>
          </a:p>
        </p:txBody>
      </p:sp>
      <p:sp>
        <p:nvSpPr>
          <p:cNvPr id="28" name="Rectangle 27">
            <a:extLst>
              <a:ext uri="{FF2B5EF4-FFF2-40B4-BE49-F238E27FC236}">
                <a16:creationId xmlns:a16="http://schemas.microsoft.com/office/drawing/2014/main" id="{431E7E68-EE81-B3F8-A82F-95F7763AA079}"/>
              </a:ext>
            </a:extLst>
          </p:cNvPr>
          <p:cNvSpPr/>
          <p:nvPr/>
        </p:nvSpPr>
        <p:spPr>
          <a:xfrm>
            <a:off x="3162094" y="2366838"/>
            <a:ext cx="1409905" cy="1438793"/>
          </a:xfrm>
          <a:prstGeom prst="rect">
            <a:avLst/>
          </a:prstGeom>
          <a:solidFill>
            <a:srgbClr val="3DB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effectLst/>
                <a:ea typeface="Aptos" panose="020B0004020202020204" pitchFamily="34" charset="0"/>
                <a:cs typeface="Times New Roman" panose="02020603050405020304" pitchFamily="18" charset="0"/>
              </a:rPr>
              <a:t>Sex and sexual functioning in adolescence and adulthood </a:t>
            </a:r>
            <a:endParaRPr lang="en-GB" sz="1400" b="1" dirty="0">
              <a:solidFill>
                <a:schemeClr val="bg1"/>
              </a:solidFill>
            </a:endParaRPr>
          </a:p>
        </p:txBody>
      </p:sp>
      <p:sp>
        <p:nvSpPr>
          <p:cNvPr id="29" name="Rectangle 28">
            <a:extLst>
              <a:ext uri="{FF2B5EF4-FFF2-40B4-BE49-F238E27FC236}">
                <a16:creationId xmlns:a16="http://schemas.microsoft.com/office/drawing/2014/main" id="{B4B3E37C-59CA-FDC4-1381-559257D777E1}"/>
              </a:ext>
            </a:extLst>
          </p:cNvPr>
          <p:cNvSpPr/>
          <p:nvPr/>
        </p:nvSpPr>
        <p:spPr>
          <a:xfrm>
            <a:off x="4549645" y="2366874"/>
            <a:ext cx="1405327" cy="1438775"/>
          </a:xfrm>
          <a:prstGeom prst="rect">
            <a:avLst/>
          </a:prstGeom>
          <a:solidFill>
            <a:srgbClr val="4D7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Relationships and parenting </a:t>
            </a:r>
          </a:p>
        </p:txBody>
      </p:sp>
      <p:sp>
        <p:nvSpPr>
          <p:cNvPr id="30" name="Rectangle 29">
            <a:extLst>
              <a:ext uri="{FF2B5EF4-FFF2-40B4-BE49-F238E27FC236}">
                <a16:creationId xmlns:a16="http://schemas.microsoft.com/office/drawing/2014/main" id="{E54FD50B-A488-CBFE-10AF-4D9F97C816ED}"/>
              </a:ext>
            </a:extLst>
          </p:cNvPr>
          <p:cNvSpPr/>
          <p:nvPr/>
        </p:nvSpPr>
        <p:spPr>
          <a:xfrm>
            <a:off x="7337945" y="2369947"/>
            <a:ext cx="1405327" cy="1433465"/>
          </a:xfrm>
          <a:prstGeom prst="rect">
            <a:avLst/>
          </a:prstGeom>
          <a:solidFill>
            <a:srgbClr val="AC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effectLst/>
                <a:ea typeface="Aptos" panose="020B0004020202020204" pitchFamily="34" charset="0"/>
                <a:cs typeface="Times New Roman" panose="02020603050405020304" pitchFamily="18" charset="0"/>
              </a:rPr>
              <a:t>Socio-economic and educational </a:t>
            </a:r>
            <a:endParaRPr lang="en-GB" sz="1400" b="1" dirty="0">
              <a:solidFill>
                <a:schemeClr val="bg1"/>
              </a:solidFill>
            </a:endParaRPr>
          </a:p>
        </p:txBody>
      </p:sp>
      <p:sp>
        <p:nvSpPr>
          <p:cNvPr id="31" name="Rectangle 30">
            <a:extLst>
              <a:ext uri="{FF2B5EF4-FFF2-40B4-BE49-F238E27FC236}">
                <a16:creationId xmlns:a16="http://schemas.microsoft.com/office/drawing/2014/main" id="{90876721-8563-CDF4-786D-DF6323B7754C}"/>
              </a:ext>
            </a:extLst>
          </p:cNvPr>
          <p:cNvSpPr/>
          <p:nvPr/>
        </p:nvSpPr>
        <p:spPr>
          <a:xfrm>
            <a:off x="5954972" y="2364637"/>
            <a:ext cx="1405327" cy="1438775"/>
          </a:xfrm>
          <a:prstGeom prst="rect">
            <a:avLst/>
          </a:prstGeom>
          <a:solidFill>
            <a:srgbClr val="755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effectLst/>
                <a:ea typeface="Aptos" panose="020B0004020202020204" pitchFamily="34" charset="0"/>
                <a:cs typeface="Times New Roman" panose="02020603050405020304" pitchFamily="18" charset="0"/>
              </a:rPr>
              <a:t> Spirituality and religious beliefs</a:t>
            </a:r>
            <a:endParaRPr lang="en-GB" sz="1400" b="1" dirty="0">
              <a:solidFill>
                <a:schemeClr val="bg1"/>
              </a:solidFill>
            </a:endParaRPr>
          </a:p>
        </p:txBody>
      </p:sp>
      <p:sp>
        <p:nvSpPr>
          <p:cNvPr id="32" name="TextBox 31">
            <a:extLst>
              <a:ext uri="{FF2B5EF4-FFF2-40B4-BE49-F238E27FC236}">
                <a16:creationId xmlns:a16="http://schemas.microsoft.com/office/drawing/2014/main" id="{AF5D67B5-45F7-3A33-A5D8-9022BCE97FFB}"/>
              </a:ext>
            </a:extLst>
          </p:cNvPr>
          <p:cNvSpPr txBox="1"/>
          <p:nvPr/>
        </p:nvSpPr>
        <p:spPr>
          <a:xfrm>
            <a:off x="0" y="1420855"/>
            <a:ext cx="9144000" cy="369332"/>
          </a:xfrm>
          <a:prstGeom prst="rect">
            <a:avLst/>
          </a:prstGeom>
          <a:noFill/>
        </p:spPr>
        <p:txBody>
          <a:bodyPr wrap="square" rtlCol="0">
            <a:spAutoFit/>
          </a:bodyPr>
          <a:lstStyle/>
          <a:p>
            <a:pPr algn="ctr"/>
            <a:r>
              <a:rPr lang="en-GB" b="1" dirty="0"/>
              <a:t>What do you think the impacts and responses may be?</a:t>
            </a:r>
          </a:p>
        </p:txBody>
      </p:sp>
      <p:sp>
        <p:nvSpPr>
          <p:cNvPr id="5" name="TextBox 4">
            <a:extLst>
              <a:ext uri="{FF2B5EF4-FFF2-40B4-BE49-F238E27FC236}">
                <a16:creationId xmlns:a16="http://schemas.microsoft.com/office/drawing/2014/main" id="{FB0FF179-37BB-A688-3DB6-6EB2C7E5017C}"/>
              </a:ext>
            </a:extLst>
          </p:cNvPr>
          <p:cNvSpPr txBox="1"/>
          <p:nvPr/>
        </p:nvSpPr>
        <p:spPr>
          <a:xfrm>
            <a:off x="2116899" y="4147030"/>
            <a:ext cx="6704421" cy="276999"/>
          </a:xfrm>
          <a:prstGeom prst="rect">
            <a:avLst/>
          </a:prstGeom>
          <a:noFill/>
        </p:spPr>
        <p:txBody>
          <a:bodyPr wrap="square">
            <a:spAutoFit/>
          </a:bodyPr>
          <a:lstStyle/>
          <a:p>
            <a:pPr algn="r"/>
            <a:r>
              <a:rPr lang="en-GB" sz="1200" b="1" dirty="0">
                <a:latin typeface="Calibri" panose="020F0502020204030204" pitchFamily="34" charset="0"/>
              </a:rPr>
              <a:t>Heading from: </a:t>
            </a:r>
            <a:r>
              <a:rPr kumimoji="0" lang="en-GB"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rPr>
              <a:t>Key messages from research on the impacts of child sexual abuse</a:t>
            </a:r>
            <a:endParaRPr kumimoji="0" lang="en-GB"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4581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D1507-D1CE-1ADA-40A2-D89C233D1865}"/>
              </a:ext>
            </a:extLst>
          </p:cNvPr>
          <p:cNvSpPr>
            <a:spLocks noGrp="1"/>
          </p:cNvSpPr>
          <p:nvPr>
            <p:ph type="title"/>
          </p:nvPr>
        </p:nvSpPr>
        <p:spPr>
          <a:xfrm>
            <a:off x="-16026" y="11523"/>
            <a:ext cx="9144000" cy="640283"/>
          </a:xfrm>
        </p:spPr>
        <p:txBody>
          <a:bodyPr>
            <a:normAutofit/>
          </a:bodyPr>
          <a:lstStyle/>
          <a:p>
            <a:pPr algn="ctr"/>
            <a:r>
              <a:rPr lang="en-GB" sz="2400" b="1" dirty="0"/>
              <a:t>Impacts and responses to sexual abuse </a:t>
            </a:r>
          </a:p>
        </p:txBody>
      </p:sp>
      <p:sp>
        <p:nvSpPr>
          <p:cNvPr id="4" name="Slide Number Placeholder 3">
            <a:extLst>
              <a:ext uri="{FF2B5EF4-FFF2-40B4-BE49-F238E27FC236}">
                <a16:creationId xmlns:a16="http://schemas.microsoft.com/office/drawing/2014/main" id="{CE96D732-09C3-C867-C307-79904415D61D}"/>
              </a:ext>
            </a:extLst>
          </p:cNvPr>
          <p:cNvSpPr>
            <a:spLocks noGrp="1"/>
          </p:cNvSpPr>
          <p:nvPr>
            <p:ph type="sldNum" sz="quarter" idx="12"/>
          </p:nvPr>
        </p:nvSpPr>
        <p:spPr/>
        <p:txBody>
          <a:bodyPr/>
          <a:lstStyle/>
          <a:p>
            <a:fld id="{5512AD5A-2C28-1D42-B971-4292A709C8F6}" type="slidenum">
              <a:rPr lang="en-US" b="0" smtClean="0"/>
              <a:pPr/>
              <a:t>27</a:t>
            </a:fld>
            <a:endParaRPr lang="en-US" b="0" dirty="0"/>
          </a:p>
        </p:txBody>
      </p:sp>
      <p:sp>
        <p:nvSpPr>
          <p:cNvPr id="11" name="Rectangle 10">
            <a:extLst>
              <a:ext uri="{FF2B5EF4-FFF2-40B4-BE49-F238E27FC236}">
                <a16:creationId xmlns:a16="http://schemas.microsoft.com/office/drawing/2014/main" id="{44880ECE-4B38-7994-4A09-E63656316F35}"/>
              </a:ext>
            </a:extLst>
          </p:cNvPr>
          <p:cNvSpPr/>
          <p:nvPr/>
        </p:nvSpPr>
        <p:spPr>
          <a:xfrm>
            <a:off x="369754" y="1982753"/>
            <a:ext cx="1400747" cy="2642768"/>
          </a:xfrm>
          <a:prstGeom prst="rect">
            <a:avLst/>
          </a:prstGeom>
          <a:solidFill>
            <a:srgbClr val="83B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300" dirty="0">
                <a:solidFill>
                  <a:schemeClr val="bg2">
                    <a:lumMod val="10000"/>
                  </a:schemeClr>
                </a:solidFill>
              </a:rPr>
              <a:t>- anxiety</a:t>
            </a:r>
          </a:p>
          <a:p>
            <a:pPr algn="l"/>
            <a:r>
              <a:rPr lang="en-GB" sz="1300" dirty="0">
                <a:solidFill>
                  <a:schemeClr val="bg2">
                    <a:lumMod val="10000"/>
                  </a:schemeClr>
                </a:solidFill>
              </a:rPr>
              <a:t>-depression</a:t>
            </a:r>
          </a:p>
          <a:p>
            <a:pPr algn="l"/>
            <a:r>
              <a:rPr lang="en-GB" sz="1300" dirty="0">
                <a:solidFill>
                  <a:schemeClr val="bg2">
                    <a:lumMod val="10000"/>
                  </a:schemeClr>
                </a:solidFill>
              </a:rPr>
              <a:t>-eating (over / under / restrictive)</a:t>
            </a:r>
          </a:p>
          <a:p>
            <a:pPr algn="l"/>
            <a:r>
              <a:rPr lang="en-GB" sz="1300" dirty="0">
                <a:solidFill>
                  <a:schemeClr val="bg2">
                    <a:lumMod val="10000"/>
                  </a:schemeClr>
                </a:solidFill>
              </a:rPr>
              <a:t>-sleep disruption</a:t>
            </a:r>
          </a:p>
          <a:p>
            <a:pPr algn="l"/>
            <a:r>
              <a:rPr lang="en-GB" sz="1300" dirty="0">
                <a:solidFill>
                  <a:schemeClr val="bg2">
                    <a:lumMod val="10000"/>
                  </a:schemeClr>
                </a:solidFill>
              </a:rPr>
              <a:t>-feelings of shame &amp; guilt </a:t>
            </a:r>
          </a:p>
          <a:p>
            <a:pPr algn="l"/>
            <a:r>
              <a:rPr lang="en-GB" sz="1300" dirty="0">
                <a:solidFill>
                  <a:schemeClr val="bg2">
                    <a:lumMod val="10000"/>
                  </a:schemeClr>
                </a:solidFill>
              </a:rPr>
              <a:t>-post traumatic stress response </a:t>
            </a:r>
          </a:p>
        </p:txBody>
      </p:sp>
      <p:sp>
        <p:nvSpPr>
          <p:cNvPr id="13" name="Rectangle 12">
            <a:extLst>
              <a:ext uri="{FF2B5EF4-FFF2-40B4-BE49-F238E27FC236}">
                <a16:creationId xmlns:a16="http://schemas.microsoft.com/office/drawing/2014/main" id="{3DD2D1F9-AD1F-6A3D-402B-1483BB62CB01}"/>
              </a:ext>
            </a:extLst>
          </p:cNvPr>
          <p:cNvSpPr/>
          <p:nvPr/>
        </p:nvSpPr>
        <p:spPr>
          <a:xfrm>
            <a:off x="1770501" y="1982753"/>
            <a:ext cx="1400747" cy="2642768"/>
          </a:xfrm>
          <a:prstGeom prst="rect">
            <a:avLst/>
          </a:prstGeom>
          <a:solidFill>
            <a:srgbClr val="31B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300" dirty="0">
                <a:solidFill>
                  <a:schemeClr val="bg2">
                    <a:lumMod val="10000"/>
                  </a:schemeClr>
                </a:solidFill>
              </a:rPr>
              <a:t>-self harming behaviours </a:t>
            </a:r>
          </a:p>
          <a:p>
            <a:pPr algn="l"/>
            <a:r>
              <a:rPr lang="en-GB" sz="1300" dirty="0">
                <a:solidFill>
                  <a:schemeClr val="bg2">
                    <a:lumMod val="10000"/>
                  </a:schemeClr>
                </a:solidFill>
              </a:rPr>
              <a:t>-immediate physical impacts </a:t>
            </a:r>
          </a:p>
          <a:p>
            <a:pPr algn="l"/>
            <a:r>
              <a:rPr lang="en-GB" sz="1300" dirty="0">
                <a:solidFill>
                  <a:schemeClr val="bg2">
                    <a:lumMod val="10000"/>
                  </a:schemeClr>
                </a:solidFill>
              </a:rPr>
              <a:t>-sexually transmitted infections </a:t>
            </a:r>
          </a:p>
          <a:p>
            <a:pPr algn="l"/>
            <a:r>
              <a:rPr lang="en-GB" sz="1300" dirty="0">
                <a:solidFill>
                  <a:schemeClr val="bg2">
                    <a:lumMod val="10000"/>
                  </a:schemeClr>
                </a:solidFill>
              </a:rPr>
              <a:t>-chronic illness such as arthritis </a:t>
            </a:r>
          </a:p>
          <a:p>
            <a:pPr algn="l"/>
            <a:endParaRPr lang="en-GB" sz="1300" dirty="0">
              <a:solidFill>
                <a:schemeClr val="bg2">
                  <a:lumMod val="10000"/>
                </a:schemeClr>
              </a:solidFill>
            </a:endParaRPr>
          </a:p>
        </p:txBody>
      </p:sp>
      <p:sp>
        <p:nvSpPr>
          <p:cNvPr id="14" name="Rectangle 13">
            <a:extLst>
              <a:ext uri="{FF2B5EF4-FFF2-40B4-BE49-F238E27FC236}">
                <a16:creationId xmlns:a16="http://schemas.microsoft.com/office/drawing/2014/main" id="{FACBD681-5096-2634-7F4A-F4F5636587A9}"/>
              </a:ext>
            </a:extLst>
          </p:cNvPr>
          <p:cNvSpPr/>
          <p:nvPr/>
        </p:nvSpPr>
        <p:spPr>
          <a:xfrm>
            <a:off x="3171248" y="1982753"/>
            <a:ext cx="1384726" cy="2642768"/>
          </a:xfrm>
          <a:prstGeom prst="rect">
            <a:avLst/>
          </a:prstGeom>
          <a:solidFill>
            <a:srgbClr val="3DB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300" dirty="0">
                <a:solidFill>
                  <a:schemeClr val="bg2">
                    <a:lumMod val="10000"/>
                  </a:schemeClr>
                </a:solidFill>
              </a:rPr>
              <a:t>-traumatic sexualisation </a:t>
            </a:r>
          </a:p>
          <a:p>
            <a:pPr algn="l"/>
            <a:r>
              <a:rPr lang="en-GB" sz="1300" dirty="0">
                <a:solidFill>
                  <a:schemeClr val="bg2">
                    <a:lumMod val="10000"/>
                  </a:schemeClr>
                </a:solidFill>
              </a:rPr>
              <a:t>-impact on sexual functioning</a:t>
            </a:r>
          </a:p>
          <a:p>
            <a:pPr algn="l"/>
            <a:r>
              <a:rPr lang="en-GB" sz="1300" dirty="0">
                <a:solidFill>
                  <a:schemeClr val="bg2">
                    <a:lumMod val="10000"/>
                  </a:schemeClr>
                </a:solidFill>
              </a:rPr>
              <a:t>-confusion about bodily responses </a:t>
            </a:r>
          </a:p>
          <a:p>
            <a:pPr algn="l"/>
            <a:r>
              <a:rPr lang="en-GB" sz="1300" dirty="0">
                <a:solidFill>
                  <a:schemeClr val="bg2">
                    <a:lumMod val="10000"/>
                  </a:schemeClr>
                </a:solidFill>
              </a:rPr>
              <a:t> </a:t>
            </a:r>
          </a:p>
        </p:txBody>
      </p:sp>
      <p:sp>
        <p:nvSpPr>
          <p:cNvPr id="15" name="Rectangle 14">
            <a:extLst>
              <a:ext uri="{FF2B5EF4-FFF2-40B4-BE49-F238E27FC236}">
                <a16:creationId xmlns:a16="http://schemas.microsoft.com/office/drawing/2014/main" id="{8082E2BC-B816-7076-BB81-F1F6D30C56CE}"/>
              </a:ext>
            </a:extLst>
          </p:cNvPr>
          <p:cNvSpPr/>
          <p:nvPr/>
        </p:nvSpPr>
        <p:spPr>
          <a:xfrm>
            <a:off x="4543448" y="1985716"/>
            <a:ext cx="1428219" cy="2642768"/>
          </a:xfrm>
          <a:prstGeom prst="rect">
            <a:avLst/>
          </a:prstGeom>
          <a:solidFill>
            <a:srgbClr val="4D7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300" dirty="0">
                <a:solidFill>
                  <a:schemeClr val="bg2">
                    <a:lumMod val="10000"/>
                  </a:schemeClr>
                </a:solidFill>
              </a:rPr>
              <a:t>-impact on relationship satisfaction, stability &amp; emotional investment</a:t>
            </a:r>
          </a:p>
          <a:p>
            <a:pPr algn="l"/>
            <a:r>
              <a:rPr lang="en-GB" sz="1300" dirty="0">
                <a:solidFill>
                  <a:schemeClr val="bg2">
                    <a:lumMod val="10000"/>
                  </a:schemeClr>
                </a:solidFill>
              </a:rPr>
              <a:t>-enhanced empathy</a:t>
            </a:r>
          </a:p>
          <a:p>
            <a:pPr algn="l"/>
            <a:r>
              <a:rPr lang="en-GB" sz="1300" dirty="0">
                <a:solidFill>
                  <a:schemeClr val="bg2">
                    <a:lumMod val="10000"/>
                  </a:schemeClr>
                </a:solidFill>
              </a:rPr>
              <a:t>-parenting difficulties</a:t>
            </a:r>
          </a:p>
          <a:p>
            <a:pPr algn="l"/>
            <a:r>
              <a:rPr lang="en-GB" sz="1300" dirty="0">
                <a:solidFill>
                  <a:schemeClr val="bg2">
                    <a:lumMod val="10000"/>
                  </a:schemeClr>
                </a:solidFill>
              </a:rPr>
              <a:t>-feeling fearful they will abuse their own child</a:t>
            </a:r>
          </a:p>
        </p:txBody>
      </p:sp>
      <p:sp>
        <p:nvSpPr>
          <p:cNvPr id="16" name="Rectangle 15">
            <a:extLst>
              <a:ext uri="{FF2B5EF4-FFF2-40B4-BE49-F238E27FC236}">
                <a16:creationId xmlns:a16="http://schemas.microsoft.com/office/drawing/2014/main" id="{9DFCF9F9-84D8-485A-C553-9DA33BCB8505}"/>
              </a:ext>
            </a:extLst>
          </p:cNvPr>
          <p:cNvSpPr/>
          <p:nvPr/>
        </p:nvSpPr>
        <p:spPr>
          <a:xfrm>
            <a:off x="5949986" y="1995279"/>
            <a:ext cx="1423638" cy="2642768"/>
          </a:xfrm>
          <a:prstGeom prst="rect">
            <a:avLst/>
          </a:prstGeom>
          <a:solidFill>
            <a:srgbClr val="755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300" dirty="0">
                <a:solidFill>
                  <a:schemeClr val="bg2">
                    <a:lumMod val="10000"/>
                  </a:schemeClr>
                </a:solidFill>
              </a:rPr>
              <a:t>-lower levels of spiritual wellbeing </a:t>
            </a:r>
          </a:p>
          <a:p>
            <a:pPr algn="l"/>
            <a:r>
              <a:rPr lang="en-GB" sz="1300" dirty="0">
                <a:solidFill>
                  <a:schemeClr val="bg2">
                    <a:lumMod val="10000"/>
                  </a:schemeClr>
                </a:solidFill>
              </a:rPr>
              <a:t>-protective factor providing psychological and emotional comfort. </a:t>
            </a:r>
          </a:p>
        </p:txBody>
      </p:sp>
      <p:sp>
        <p:nvSpPr>
          <p:cNvPr id="17" name="Rectangle 16">
            <a:extLst>
              <a:ext uri="{FF2B5EF4-FFF2-40B4-BE49-F238E27FC236}">
                <a16:creationId xmlns:a16="http://schemas.microsoft.com/office/drawing/2014/main" id="{F88B7E1C-9C36-9CC8-2AC9-BE03BE95FDC0}"/>
              </a:ext>
            </a:extLst>
          </p:cNvPr>
          <p:cNvSpPr/>
          <p:nvPr/>
        </p:nvSpPr>
        <p:spPr>
          <a:xfrm>
            <a:off x="7364468" y="1995279"/>
            <a:ext cx="1380146" cy="2642768"/>
          </a:xfrm>
          <a:prstGeom prst="rect">
            <a:avLst/>
          </a:prstGeom>
          <a:solidFill>
            <a:srgbClr val="AC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300" dirty="0">
                <a:solidFill>
                  <a:schemeClr val="bg2">
                    <a:lumMod val="10000"/>
                  </a:schemeClr>
                </a:solidFill>
              </a:rPr>
              <a:t>-negative impact on attainment</a:t>
            </a:r>
          </a:p>
          <a:p>
            <a:pPr algn="l"/>
            <a:r>
              <a:rPr lang="en-GB" sz="1300" dirty="0">
                <a:solidFill>
                  <a:schemeClr val="bg2">
                    <a:lumMod val="10000"/>
                  </a:schemeClr>
                </a:solidFill>
              </a:rPr>
              <a:t>-act as a proactive factor</a:t>
            </a:r>
          </a:p>
          <a:p>
            <a:pPr algn="l"/>
            <a:r>
              <a:rPr lang="en-GB" sz="1300" dirty="0">
                <a:solidFill>
                  <a:schemeClr val="bg2">
                    <a:lumMod val="10000"/>
                  </a:schemeClr>
                </a:solidFill>
              </a:rPr>
              <a:t>-associated with lower employment rates and self reported financial stability</a:t>
            </a:r>
          </a:p>
        </p:txBody>
      </p:sp>
      <p:sp>
        <p:nvSpPr>
          <p:cNvPr id="18" name="TextBox 17">
            <a:extLst>
              <a:ext uri="{FF2B5EF4-FFF2-40B4-BE49-F238E27FC236}">
                <a16:creationId xmlns:a16="http://schemas.microsoft.com/office/drawing/2014/main" id="{CDD89B9E-0D74-72AB-993F-48998BB2DE19}"/>
              </a:ext>
            </a:extLst>
          </p:cNvPr>
          <p:cNvSpPr txBox="1"/>
          <p:nvPr/>
        </p:nvSpPr>
        <p:spPr>
          <a:xfrm>
            <a:off x="792373" y="480646"/>
            <a:ext cx="7514544" cy="523220"/>
          </a:xfrm>
          <a:prstGeom prst="rect">
            <a:avLst/>
          </a:prstGeom>
          <a:noFill/>
        </p:spPr>
        <p:txBody>
          <a:bodyPr wrap="square" rtlCol="0">
            <a:spAutoFit/>
          </a:bodyPr>
          <a:lstStyle/>
          <a:p>
            <a:pPr algn="ctr"/>
            <a:r>
              <a:rPr lang="en-GB" sz="1400" dirty="0"/>
              <a:t>Impacts can vary from one person to the next.</a:t>
            </a:r>
          </a:p>
          <a:p>
            <a:pPr algn="ctr"/>
            <a:r>
              <a:rPr lang="en-GB" sz="1400" dirty="0"/>
              <a:t>This is not an exhaustive list.  These areas have a strong evidence base to them.</a:t>
            </a:r>
          </a:p>
        </p:txBody>
      </p:sp>
      <p:sp>
        <p:nvSpPr>
          <p:cNvPr id="12" name="TextBox 11">
            <a:extLst>
              <a:ext uri="{FF2B5EF4-FFF2-40B4-BE49-F238E27FC236}">
                <a16:creationId xmlns:a16="http://schemas.microsoft.com/office/drawing/2014/main" id="{BC7CA397-92E2-ADD6-0A34-48DF9179F0DA}"/>
              </a:ext>
            </a:extLst>
          </p:cNvPr>
          <p:cNvSpPr txBox="1"/>
          <p:nvPr/>
        </p:nvSpPr>
        <p:spPr>
          <a:xfrm>
            <a:off x="4315267" y="4729146"/>
            <a:ext cx="4684735"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55859"/>
                </a:solidFill>
                <a:effectLst/>
                <a:uLnTx/>
                <a:uFillTx/>
                <a:latin typeface="Calibri" panose="020F0502020204030204" pitchFamily="34" charset="0"/>
                <a:ea typeface="+mn-ea"/>
                <a:cs typeface="+mn-cs"/>
              </a:rPr>
              <a:t>From </a:t>
            </a:r>
            <a:r>
              <a:rPr kumimoji="0" lang="en-GB" sz="1200" i="0" u="sng"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rPr>
              <a:t>Key messages from research on the impacts of child sexual abuse</a:t>
            </a:r>
            <a:endParaRPr kumimoji="0" lang="en-GB" sz="120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Rectangle 2">
            <a:extLst>
              <a:ext uri="{FF2B5EF4-FFF2-40B4-BE49-F238E27FC236}">
                <a16:creationId xmlns:a16="http://schemas.microsoft.com/office/drawing/2014/main" id="{2993F854-B5D6-BC7F-1589-0851C9461EA3}"/>
              </a:ext>
            </a:extLst>
          </p:cNvPr>
          <p:cNvSpPr/>
          <p:nvPr/>
        </p:nvSpPr>
        <p:spPr>
          <a:xfrm>
            <a:off x="369754" y="1176868"/>
            <a:ext cx="1400747" cy="814773"/>
          </a:xfrm>
          <a:prstGeom prst="rect">
            <a:avLst/>
          </a:prstGeom>
          <a:solidFill>
            <a:srgbClr val="83B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ea typeface="Aptos" panose="020B0004020202020204" pitchFamily="34" charset="0"/>
                <a:cs typeface="Times New Roman" panose="02020603050405020304" pitchFamily="18" charset="0"/>
              </a:rPr>
              <a:t>Mental </a:t>
            </a:r>
            <a:r>
              <a:rPr lang="en-GB" sz="1400" dirty="0">
                <a:ea typeface="Aptos" panose="020B0004020202020204" pitchFamily="34" charset="0"/>
                <a:cs typeface="Times New Roman" panose="02020603050405020304" pitchFamily="18" charset="0"/>
              </a:rPr>
              <a:t>&amp;</a:t>
            </a:r>
            <a:r>
              <a:rPr lang="en-GB" sz="1400" dirty="0">
                <a:effectLst/>
                <a:ea typeface="Aptos" panose="020B0004020202020204" pitchFamily="34" charset="0"/>
                <a:cs typeface="Times New Roman" panose="02020603050405020304" pitchFamily="18" charset="0"/>
              </a:rPr>
              <a:t> emotional wellbeing </a:t>
            </a:r>
            <a:endParaRPr lang="en-GB" sz="1400" dirty="0">
              <a:solidFill>
                <a:schemeClr val="bg1"/>
              </a:solidFill>
            </a:endParaRPr>
          </a:p>
        </p:txBody>
      </p:sp>
      <p:sp>
        <p:nvSpPr>
          <p:cNvPr id="19" name="Rectangle 18">
            <a:extLst>
              <a:ext uri="{FF2B5EF4-FFF2-40B4-BE49-F238E27FC236}">
                <a16:creationId xmlns:a16="http://schemas.microsoft.com/office/drawing/2014/main" id="{BB43C211-9CBB-5A2C-2E76-54390B058060}"/>
              </a:ext>
            </a:extLst>
          </p:cNvPr>
          <p:cNvSpPr/>
          <p:nvPr/>
        </p:nvSpPr>
        <p:spPr>
          <a:xfrm>
            <a:off x="1770501" y="1176886"/>
            <a:ext cx="1409905" cy="814763"/>
          </a:xfrm>
          <a:prstGeom prst="rect">
            <a:avLst/>
          </a:prstGeom>
          <a:solidFill>
            <a:srgbClr val="31B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ea typeface="Aptos" panose="020B0004020202020204" pitchFamily="34" charset="0"/>
                <a:cs typeface="Times New Roman" panose="02020603050405020304" pitchFamily="18" charset="0"/>
              </a:rPr>
              <a:t>Physical</a:t>
            </a:r>
          </a:p>
          <a:p>
            <a:pPr algn="ctr"/>
            <a:r>
              <a:rPr lang="en-GB" sz="1400" dirty="0">
                <a:effectLst/>
                <a:ea typeface="Aptos" panose="020B0004020202020204" pitchFamily="34" charset="0"/>
                <a:cs typeface="Times New Roman" panose="02020603050405020304" pitchFamily="18" charset="0"/>
              </a:rPr>
              <a:t>health </a:t>
            </a:r>
            <a:endParaRPr lang="en-GB" sz="1400" dirty="0">
              <a:solidFill>
                <a:schemeClr val="bg1"/>
              </a:solidFill>
            </a:endParaRPr>
          </a:p>
        </p:txBody>
      </p:sp>
      <p:sp>
        <p:nvSpPr>
          <p:cNvPr id="20" name="Rectangle 19">
            <a:extLst>
              <a:ext uri="{FF2B5EF4-FFF2-40B4-BE49-F238E27FC236}">
                <a16:creationId xmlns:a16="http://schemas.microsoft.com/office/drawing/2014/main" id="{6926F4C2-1FB1-1A6E-5B50-C252F4C5D9BE}"/>
              </a:ext>
            </a:extLst>
          </p:cNvPr>
          <p:cNvSpPr/>
          <p:nvPr/>
        </p:nvSpPr>
        <p:spPr>
          <a:xfrm>
            <a:off x="3162094" y="1176868"/>
            <a:ext cx="1409905" cy="814763"/>
          </a:xfrm>
          <a:prstGeom prst="rect">
            <a:avLst/>
          </a:prstGeom>
          <a:solidFill>
            <a:srgbClr val="3DB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effectLst/>
                <a:ea typeface="Aptos" panose="020B0004020202020204" pitchFamily="34" charset="0"/>
                <a:cs typeface="Times New Roman" panose="02020603050405020304" pitchFamily="18" charset="0"/>
              </a:rPr>
              <a:t>Sex </a:t>
            </a:r>
            <a:r>
              <a:rPr lang="en-GB" sz="1200" dirty="0">
                <a:ea typeface="Aptos" panose="020B0004020202020204" pitchFamily="34" charset="0"/>
                <a:cs typeface="Times New Roman" panose="02020603050405020304" pitchFamily="18" charset="0"/>
              </a:rPr>
              <a:t>&amp; </a:t>
            </a:r>
            <a:r>
              <a:rPr lang="en-GB" sz="1200" dirty="0">
                <a:effectLst/>
                <a:ea typeface="Aptos" panose="020B0004020202020204" pitchFamily="34" charset="0"/>
                <a:cs typeface="Times New Roman" panose="02020603050405020304" pitchFamily="18" charset="0"/>
              </a:rPr>
              <a:t>sexual functioning in adolescence </a:t>
            </a:r>
            <a:r>
              <a:rPr lang="en-GB" sz="1200" dirty="0">
                <a:ea typeface="Aptos" panose="020B0004020202020204" pitchFamily="34" charset="0"/>
                <a:cs typeface="Times New Roman" panose="02020603050405020304" pitchFamily="18" charset="0"/>
              </a:rPr>
              <a:t>&amp;</a:t>
            </a:r>
            <a:r>
              <a:rPr lang="en-GB" sz="1200" dirty="0">
                <a:effectLst/>
                <a:ea typeface="Aptos" panose="020B0004020202020204" pitchFamily="34" charset="0"/>
                <a:cs typeface="Times New Roman" panose="02020603050405020304" pitchFamily="18" charset="0"/>
              </a:rPr>
              <a:t> adulthood </a:t>
            </a:r>
            <a:endParaRPr lang="en-GB" sz="1200" dirty="0">
              <a:solidFill>
                <a:schemeClr val="bg1"/>
              </a:solidFill>
            </a:endParaRPr>
          </a:p>
        </p:txBody>
      </p:sp>
      <p:sp>
        <p:nvSpPr>
          <p:cNvPr id="21" name="Rectangle 20">
            <a:extLst>
              <a:ext uri="{FF2B5EF4-FFF2-40B4-BE49-F238E27FC236}">
                <a16:creationId xmlns:a16="http://schemas.microsoft.com/office/drawing/2014/main" id="{EB0C8C78-62FC-DDD8-5CA1-779FB4F0AF81}"/>
              </a:ext>
            </a:extLst>
          </p:cNvPr>
          <p:cNvSpPr/>
          <p:nvPr/>
        </p:nvSpPr>
        <p:spPr>
          <a:xfrm>
            <a:off x="4549645" y="1176904"/>
            <a:ext cx="1405327" cy="814753"/>
          </a:xfrm>
          <a:prstGeom prst="rect">
            <a:avLst/>
          </a:prstGeom>
          <a:solidFill>
            <a:srgbClr val="4D7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Relationships &amp; parenting </a:t>
            </a:r>
          </a:p>
        </p:txBody>
      </p:sp>
      <p:sp>
        <p:nvSpPr>
          <p:cNvPr id="22" name="Rectangle 21">
            <a:extLst>
              <a:ext uri="{FF2B5EF4-FFF2-40B4-BE49-F238E27FC236}">
                <a16:creationId xmlns:a16="http://schemas.microsoft.com/office/drawing/2014/main" id="{E1E8FB90-923B-922C-4FA7-0417F1F809CA}"/>
              </a:ext>
            </a:extLst>
          </p:cNvPr>
          <p:cNvSpPr/>
          <p:nvPr/>
        </p:nvSpPr>
        <p:spPr>
          <a:xfrm>
            <a:off x="7337945" y="1179978"/>
            <a:ext cx="1405327" cy="811746"/>
          </a:xfrm>
          <a:prstGeom prst="rect">
            <a:avLst/>
          </a:prstGeom>
          <a:solidFill>
            <a:srgbClr val="AC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ea typeface="Aptos" panose="020B0004020202020204" pitchFamily="34" charset="0"/>
                <a:cs typeface="Times New Roman" panose="02020603050405020304" pitchFamily="18" charset="0"/>
              </a:rPr>
              <a:t>Socio-economic &amp; educational </a:t>
            </a:r>
            <a:endParaRPr lang="en-GB" sz="1400" dirty="0">
              <a:solidFill>
                <a:schemeClr val="bg1"/>
              </a:solidFill>
            </a:endParaRPr>
          </a:p>
        </p:txBody>
      </p:sp>
      <p:sp>
        <p:nvSpPr>
          <p:cNvPr id="23" name="Rectangle 22">
            <a:extLst>
              <a:ext uri="{FF2B5EF4-FFF2-40B4-BE49-F238E27FC236}">
                <a16:creationId xmlns:a16="http://schemas.microsoft.com/office/drawing/2014/main" id="{F1D78A01-F7DD-48E8-E22A-6CB2DBD00194}"/>
              </a:ext>
            </a:extLst>
          </p:cNvPr>
          <p:cNvSpPr/>
          <p:nvPr/>
        </p:nvSpPr>
        <p:spPr>
          <a:xfrm>
            <a:off x="5954972" y="1174667"/>
            <a:ext cx="1405327" cy="814753"/>
          </a:xfrm>
          <a:prstGeom prst="rect">
            <a:avLst/>
          </a:prstGeom>
          <a:solidFill>
            <a:srgbClr val="755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ea typeface="Aptos" panose="020B0004020202020204" pitchFamily="34" charset="0"/>
                <a:cs typeface="Times New Roman" panose="02020603050405020304" pitchFamily="18" charset="0"/>
              </a:rPr>
              <a:t> Spirituality </a:t>
            </a:r>
            <a:r>
              <a:rPr lang="en-GB" sz="1400" dirty="0">
                <a:ea typeface="Aptos" panose="020B0004020202020204" pitchFamily="34" charset="0"/>
                <a:cs typeface="Times New Roman" panose="02020603050405020304" pitchFamily="18" charset="0"/>
              </a:rPr>
              <a:t>&amp;</a:t>
            </a:r>
            <a:r>
              <a:rPr lang="en-GB" sz="1400" dirty="0">
                <a:effectLst/>
                <a:ea typeface="Aptos" panose="020B0004020202020204" pitchFamily="34" charset="0"/>
                <a:cs typeface="Times New Roman" panose="02020603050405020304" pitchFamily="18" charset="0"/>
              </a:rPr>
              <a:t> religious beliefs</a:t>
            </a:r>
            <a:endParaRPr lang="en-GB" sz="1400" dirty="0">
              <a:solidFill>
                <a:schemeClr val="bg1"/>
              </a:solidFill>
            </a:endParaRPr>
          </a:p>
        </p:txBody>
      </p:sp>
      <p:cxnSp>
        <p:nvCxnSpPr>
          <p:cNvPr id="25" name="Straight Connector 24">
            <a:extLst>
              <a:ext uri="{FF2B5EF4-FFF2-40B4-BE49-F238E27FC236}">
                <a16:creationId xmlns:a16="http://schemas.microsoft.com/office/drawing/2014/main" id="{C11982E5-2174-4564-E54E-A0459670AE60}"/>
              </a:ext>
            </a:extLst>
          </p:cNvPr>
          <p:cNvCxnSpPr>
            <a:cxnSpLocks/>
          </p:cNvCxnSpPr>
          <p:nvPr/>
        </p:nvCxnSpPr>
        <p:spPr>
          <a:xfrm>
            <a:off x="369754" y="1995279"/>
            <a:ext cx="8374860" cy="0"/>
          </a:xfrm>
          <a:prstGeom prst="line">
            <a:avLst/>
          </a:prstGeom>
          <a:ln w="444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3967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4"/>
          </p:nvPr>
        </p:nvSpPr>
        <p:spPr>
          <a:xfrm>
            <a:off x="4636206" y="1096108"/>
            <a:ext cx="3886200" cy="3263504"/>
          </a:xfrm>
        </p:spPr>
        <p:txBody>
          <a:bodyPr>
            <a:normAutofit/>
          </a:bodyPr>
          <a:lstStyle/>
          <a:p>
            <a:pPr marL="214298" indent="-214298">
              <a:lnSpc>
                <a:spcPct val="100000"/>
              </a:lnSpc>
              <a:buFont typeface="Arial" panose="020B0604020202020204" pitchFamily="34" charset="0"/>
              <a:buChar char="•"/>
            </a:pPr>
            <a:endParaRPr lang="en-GB" sz="1600" dirty="0"/>
          </a:p>
          <a:p>
            <a:pPr algn="r">
              <a:lnSpc>
                <a:spcPct val="100000"/>
              </a:lnSpc>
            </a:pPr>
            <a:endParaRPr lang="en-GB" sz="1600" dirty="0"/>
          </a:p>
          <a:p>
            <a:pPr>
              <a:lnSpc>
                <a:spcPct val="100000"/>
              </a:lnSpc>
            </a:pPr>
            <a:r>
              <a:rPr lang="en-GB" sz="2100" dirty="0"/>
              <a:t>5 things you can </a:t>
            </a:r>
            <a:r>
              <a:rPr lang="en-GB" sz="2100" b="1" dirty="0">
                <a:solidFill>
                  <a:schemeClr val="tx2"/>
                </a:solidFill>
              </a:rPr>
              <a:t>see</a:t>
            </a:r>
          </a:p>
          <a:p>
            <a:pPr>
              <a:lnSpc>
                <a:spcPct val="100000"/>
              </a:lnSpc>
            </a:pPr>
            <a:r>
              <a:rPr lang="en-GB" sz="2100" dirty="0"/>
              <a:t>4 things you can </a:t>
            </a:r>
            <a:r>
              <a:rPr lang="en-GB" sz="2100" b="1" dirty="0">
                <a:solidFill>
                  <a:schemeClr val="accent1"/>
                </a:solidFill>
              </a:rPr>
              <a:t>feel</a:t>
            </a:r>
          </a:p>
          <a:p>
            <a:pPr>
              <a:lnSpc>
                <a:spcPct val="100000"/>
              </a:lnSpc>
            </a:pPr>
            <a:r>
              <a:rPr lang="en-GB" sz="2100" dirty="0"/>
              <a:t>3 things you can </a:t>
            </a:r>
            <a:r>
              <a:rPr lang="en-GB" sz="2100" b="1" dirty="0">
                <a:solidFill>
                  <a:schemeClr val="accent2"/>
                </a:solidFill>
              </a:rPr>
              <a:t>hear</a:t>
            </a:r>
          </a:p>
          <a:p>
            <a:pPr>
              <a:lnSpc>
                <a:spcPct val="100000"/>
              </a:lnSpc>
            </a:pPr>
            <a:r>
              <a:rPr lang="en-GB" sz="2100" dirty="0"/>
              <a:t>2 things you can </a:t>
            </a:r>
            <a:r>
              <a:rPr lang="en-GB" sz="2100" b="1" dirty="0">
                <a:solidFill>
                  <a:schemeClr val="accent3"/>
                </a:solidFill>
              </a:rPr>
              <a:t>smell</a:t>
            </a:r>
          </a:p>
          <a:p>
            <a:pPr>
              <a:lnSpc>
                <a:spcPct val="100000"/>
              </a:lnSpc>
            </a:pPr>
            <a:r>
              <a:rPr lang="en-GB" sz="2100" dirty="0"/>
              <a:t>1 thing you can </a:t>
            </a:r>
            <a:r>
              <a:rPr lang="en-GB" sz="2100" b="1" dirty="0">
                <a:solidFill>
                  <a:schemeClr val="accent5"/>
                </a:solidFill>
              </a:rPr>
              <a:t>taste</a:t>
            </a:r>
          </a:p>
          <a:p>
            <a:pPr>
              <a:lnSpc>
                <a:spcPct val="100000"/>
              </a:lnSpc>
            </a:pPr>
            <a:endParaRPr lang="en-GB" dirty="0"/>
          </a:p>
        </p:txBody>
      </p:sp>
      <p:sp>
        <p:nvSpPr>
          <p:cNvPr id="3" name="Title 2"/>
          <p:cNvSpPr>
            <a:spLocks noGrp="1"/>
          </p:cNvSpPr>
          <p:nvPr>
            <p:ph type="title"/>
          </p:nvPr>
        </p:nvSpPr>
        <p:spPr>
          <a:xfrm>
            <a:off x="628651" y="238952"/>
            <a:ext cx="7647842" cy="640283"/>
          </a:xfrm>
        </p:spPr>
        <p:txBody>
          <a:bodyPr anchor="t">
            <a:normAutofit/>
          </a:bodyPr>
          <a:lstStyle/>
          <a:p>
            <a:r>
              <a:rPr lang="en-GB" b="1" dirty="0"/>
              <a:t>Grounding exercise</a:t>
            </a:r>
          </a:p>
        </p:txBody>
      </p:sp>
      <p:sp>
        <p:nvSpPr>
          <p:cNvPr id="5" name="Slide Number Placeholder 4"/>
          <p:cNvSpPr>
            <a:spLocks noGrp="1"/>
          </p:cNvSpPr>
          <p:nvPr>
            <p:ph type="sldNum" sz="quarter" idx="12"/>
          </p:nvPr>
        </p:nvSpPr>
        <p:spPr>
          <a:xfrm>
            <a:off x="8370281" y="238952"/>
            <a:ext cx="465503" cy="241697"/>
          </a:xfrm>
        </p:spPr>
        <p:txBody>
          <a:bodyPr anchor="t">
            <a:normAutofit/>
          </a:bodyPr>
          <a:lstStyle/>
          <a:p>
            <a:pPr marL="0" marR="0" lvl="0" indent="0" algn="r" defTabSz="685766" rtl="0" eaLnBrk="1" fontAlgn="auto" latinLnBrk="0" hangingPunct="1">
              <a:lnSpc>
                <a:spcPct val="100000"/>
              </a:lnSpc>
              <a:spcBef>
                <a:spcPts val="0"/>
              </a:spcBef>
              <a:spcAft>
                <a:spcPts val="600"/>
              </a:spcAft>
              <a:buClrTx/>
              <a:buSzTx/>
              <a:buFontTx/>
              <a:buNone/>
              <a:tabLst/>
              <a:defRPr/>
            </a:pPr>
            <a:fld id="{5512AD5A-2C28-1D42-B971-4292A709C8F6}" type="slidenum">
              <a:rPr kumimoji="0" lang="en-US" sz="750" b="1" i="0" u="none" strike="noStrike" kern="1200" cap="none" spc="0" normalizeH="0" baseline="0" noProof="0">
                <a:ln>
                  <a:noFill/>
                </a:ln>
                <a:solidFill>
                  <a:srgbClr val="555859"/>
                </a:solidFill>
                <a:effectLst/>
                <a:uLnTx/>
                <a:uFillTx/>
                <a:latin typeface="Arial"/>
                <a:ea typeface="+mn-ea"/>
                <a:cs typeface="+mn-cs"/>
              </a:rPr>
              <a:pPr marL="0" marR="0" lvl="0" indent="0" algn="r" defTabSz="685766" rtl="0" eaLnBrk="1" fontAlgn="auto" latinLnBrk="0" hangingPunct="1">
                <a:lnSpc>
                  <a:spcPct val="100000"/>
                </a:lnSpc>
                <a:spcBef>
                  <a:spcPts val="0"/>
                </a:spcBef>
                <a:spcAft>
                  <a:spcPts val="600"/>
                </a:spcAft>
                <a:buClrTx/>
                <a:buSzTx/>
                <a:buFontTx/>
                <a:buNone/>
                <a:tabLst/>
                <a:defRPr/>
              </a:pPr>
              <a:t>3</a:t>
            </a:fld>
            <a:endParaRPr kumimoji="0" lang="en-US" sz="750" b="1" i="0" u="none" strike="noStrike" kern="1200" cap="none" spc="0" normalizeH="0" baseline="0" noProof="0">
              <a:ln>
                <a:noFill/>
              </a:ln>
              <a:solidFill>
                <a:srgbClr val="555859"/>
              </a:solidFill>
              <a:effectLst/>
              <a:uLnTx/>
              <a:uFillTx/>
              <a:latin typeface="Arial"/>
              <a:ea typeface="+mn-ea"/>
              <a:cs typeface="+mn-cs"/>
            </a:endParaRPr>
          </a:p>
        </p:txBody>
      </p:sp>
      <p:pic>
        <p:nvPicPr>
          <p:cNvPr id="5122" name="Picture 4" descr="A person sitting on a bench&#10;&#10;Description automatically generated with low confidence">
            <a:extLst>
              <a:ext uri="{FF2B5EF4-FFF2-40B4-BE49-F238E27FC236}">
                <a16:creationId xmlns:a16="http://schemas.microsoft.com/office/drawing/2014/main" id="{C223CAB6-F00F-4911-A629-3F6FB5228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266" y="1096108"/>
            <a:ext cx="2458493"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7742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D1A4B0-1A36-B25E-C5F7-6706A0CA8294}"/>
              </a:ext>
            </a:extLst>
          </p:cNvPr>
          <p:cNvSpPr>
            <a:spLocks noGrp="1"/>
          </p:cNvSpPr>
          <p:nvPr>
            <p:ph type="title"/>
          </p:nvPr>
        </p:nvSpPr>
        <p:spPr/>
        <p:txBody>
          <a:bodyPr>
            <a:normAutofit/>
          </a:bodyPr>
          <a:lstStyle/>
          <a:p>
            <a:r>
              <a:rPr lang="en-GB" b="1" dirty="0"/>
              <a:t>What we will cover today</a:t>
            </a:r>
          </a:p>
        </p:txBody>
      </p:sp>
      <p:graphicFrame>
        <p:nvGraphicFramePr>
          <p:cNvPr id="6" name="Content Placeholder 2">
            <a:extLst>
              <a:ext uri="{FF2B5EF4-FFF2-40B4-BE49-F238E27FC236}">
                <a16:creationId xmlns:a16="http://schemas.microsoft.com/office/drawing/2014/main" id="{AE9F0607-33CB-47B3-8E7C-B3344134EF4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85851148"/>
              </p:ext>
            </p:extLst>
          </p:nvPr>
        </p:nvGraphicFramePr>
        <p:xfrm>
          <a:off x="628650" y="1095375"/>
          <a:ext cx="7886700" cy="3536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24E79AF6-38A7-4D0A-8CA9-A1FA5C74839F}"/>
              </a:ext>
            </a:extLst>
          </p:cNvPr>
          <p:cNvSpPr>
            <a:spLocks noGrp="1"/>
          </p:cNvSpPr>
          <p:nvPr>
            <p:ph type="sldNum" sz="quarter" idx="12"/>
          </p:nvPr>
        </p:nvSpPr>
        <p:spPr/>
        <p:txBody>
          <a:bodyPr/>
          <a:lstStyle/>
          <a:p>
            <a:fld id="{5512AD5A-2C28-1D42-B971-4292A709C8F6}" type="slidenum">
              <a:rPr lang="en-US"/>
              <a:pPr/>
              <a:t>4</a:t>
            </a:fld>
            <a:endParaRPr lang="en-US"/>
          </a:p>
        </p:txBody>
      </p:sp>
    </p:spTree>
    <p:custDataLst>
      <p:tags r:id="rId1"/>
    </p:custDataLst>
    <p:extLst>
      <p:ext uri="{BB962C8B-B14F-4D97-AF65-F5344CB8AC3E}">
        <p14:creationId xmlns:p14="http://schemas.microsoft.com/office/powerpoint/2010/main" val="43284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83FDEB-F863-0EBB-920C-C7650D9ED25A}"/>
              </a:ext>
            </a:extLst>
          </p:cNvPr>
          <p:cNvSpPr>
            <a:spLocks noGrp="1"/>
          </p:cNvSpPr>
          <p:nvPr>
            <p:ph type="title"/>
          </p:nvPr>
        </p:nvSpPr>
        <p:spPr>
          <a:xfrm>
            <a:off x="623888" y="2264642"/>
            <a:ext cx="7886700" cy="1208481"/>
          </a:xfrm>
        </p:spPr>
        <p:txBody>
          <a:bodyPr>
            <a:noAutofit/>
          </a:bodyPr>
          <a:lstStyle/>
          <a:p>
            <a:r>
              <a:rPr lang="en-GB" sz="2400" i="1" dirty="0"/>
              <a:t>“[Child sexual abuse] involves forcing or enticing a child or young person to take part in sexual activities, not necessarily involving a high level of violence, whether or not the child is aware of what is happening. </a:t>
            </a:r>
            <a:br>
              <a:rPr lang="en-GB" sz="2400" i="1" dirty="0"/>
            </a:br>
            <a:br>
              <a:rPr lang="en-GB" sz="2400" i="1" dirty="0"/>
            </a:br>
            <a:r>
              <a:rPr lang="en-GB" sz="2400" i="1" dirty="0"/>
              <a:t>The activities may involve physical contact, including assault by penetration (for example, rape or oral sex) or nonpenetrative acts such as masturbation, kissing, rubbing and touching outside of clothing…</a:t>
            </a:r>
          </a:p>
        </p:txBody>
      </p:sp>
      <p:sp>
        <p:nvSpPr>
          <p:cNvPr id="3" name="Content Placeholder 2"/>
          <p:cNvSpPr>
            <a:spLocks noGrp="1"/>
          </p:cNvSpPr>
          <p:nvPr>
            <p:ph type="body" idx="1"/>
          </p:nvPr>
        </p:nvSpPr>
        <p:spPr>
          <a:xfrm>
            <a:off x="623888" y="3723885"/>
            <a:ext cx="7886700" cy="1125140"/>
          </a:xfrm>
        </p:spPr>
        <p:txBody>
          <a:bodyPr>
            <a:normAutofit/>
          </a:bodyPr>
          <a:lstStyle/>
          <a:p>
            <a:r>
              <a:rPr lang="en-GB" dirty="0"/>
              <a:t>Working Together to Safeguard Children (Department for Education, 2018)</a:t>
            </a:r>
          </a:p>
        </p:txBody>
      </p:sp>
      <p:sp>
        <p:nvSpPr>
          <p:cNvPr id="4" name="Slide Number Placeholder 3"/>
          <p:cNvSpPr>
            <a:spLocks noGrp="1"/>
          </p:cNvSpPr>
          <p:nvPr>
            <p:ph type="sldNum" sz="quarter" idx="12"/>
          </p:nvPr>
        </p:nvSpPr>
        <p:spPr/>
        <p:txBody>
          <a:bodyPr/>
          <a:lstStyle/>
          <a:p>
            <a:fld id="{5512AD5A-2C28-1D42-B971-4292A709C8F6}" type="slidenum">
              <a:rPr lang="en-US" smtClean="0"/>
              <a:pPr/>
              <a:t>5</a:t>
            </a:fld>
            <a:endParaRPr lang="en-US" dirty="0"/>
          </a:p>
        </p:txBody>
      </p:sp>
    </p:spTree>
    <p:extLst>
      <p:ext uri="{BB962C8B-B14F-4D97-AF65-F5344CB8AC3E}">
        <p14:creationId xmlns:p14="http://schemas.microsoft.com/office/powerpoint/2010/main" val="201643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83FDEB-F863-0EBB-920C-C7650D9ED25A}"/>
              </a:ext>
            </a:extLst>
          </p:cNvPr>
          <p:cNvSpPr>
            <a:spLocks noGrp="1"/>
          </p:cNvSpPr>
          <p:nvPr>
            <p:ph type="title"/>
          </p:nvPr>
        </p:nvSpPr>
        <p:spPr>
          <a:xfrm>
            <a:off x="623888" y="2625790"/>
            <a:ext cx="7886700" cy="1208481"/>
          </a:xfrm>
        </p:spPr>
        <p:txBody>
          <a:bodyPr>
            <a:normAutofit fontScale="90000"/>
          </a:bodyPr>
          <a:lstStyle/>
          <a:p>
            <a:r>
              <a:rPr lang="en-GB" i="1" dirty="0"/>
              <a:t>“…They may also include non-contact activities, such as involving children in looking at, or in the production of, sexual images, watching sexual activities, encouraging children to behave in sexually inappropriate ways, or grooming a child in preparation for abuse. </a:t>
            </a:r>
            <a:br>
              <a:rPr lang="en-GB" i="1" dirty="0"/>
            </a:br>
            <a:br>
              <a:rPr lang="en-GB" i="1" dirty="0"/>
            </a:br>
            <a:r>
              <a:rPr lang="en-GB" i="1" dirty="0"/>
              <a:t>Sexual abuse can take place online, and technology can be used to facilitate offline abuse. Sexual abuse is not solely perpetrated by adult males. Women can also commit acts of sexual abuse, as can other children.” </a:t>
            </a:r>
          </a:p>
        </p:txBody>
      </p:sp>
      <p:sp>
        <p:nvSpPr>
          <p:cNvPr id="3" name="Content Placeholder 2"/>
          <p:cNvSpPr>
            <a:spLocks noGrp="1"/>
          </p:cNvSpPr>
          <p:nvPr>
            <p:ph type="body" idx="1"/>
          </p:nvPr>
        </p:nvSpPr>
        <p:spPr>
          <a:xfrm>
            <a:off x="623888" y="3854512"/>
            <a:ext cx="7886700" cy="1125140"/>
          </a:xfrm>
        </p:spPr>
        <p:txBody>
          <a:bodyPr>
            <a:normAutofit/>
          </a:bodyPr>
          <a:lstStyle/>
          <a:p>
            <a:r>
              <a:rPr lang="en-GB" dirty="0"/>
              <a:t>Working Together to Safeguard Children (Department for Education, 2018)</a:t>
            </a:r>
          </a:p>
        </p:txBody>
      </p:sp>
      <p:sp>
        <p:nvSpPr>
          <p:cNvPr id="4" name="Slide Number Placeholder 3"/>
          <p:cNvSpPr>
            <a:spLocks noGrp="1"/>
          </p:cNvSpPr>
          <p:nvPr>
            <p:ph type="sldNum" sz="quarter" idx="12"/>
          </p:nvPr>
        </p:nvSpPr>
        <p:spPr/>
        <p:txBody>
          <a:bodyPr/>
          <a:lstStyle/>
          <a:p>
            <a:fld id="{5512AD5A-2C28-1D42-B971-4292A709C8F6}" type="slidenum">
              <a:rPr lang="en-US" smtClean="0"/>
              <a:pPr/>
              <a:t>6</a:t>
            </a:fld>
            <a:endParaRPr lang="en-US" dirty="0"/>
          </a:p>
        </p:txBody>
      </p:sp>
    </p:spTree>
    <p:extLst>
      <p:ext uri="{BB962C8B-B14F-4D97-AF65-F5344CB8AC3E}">
        <p14:creationId xmlns:p14="http://schemas.microsoft.com/office/powerpoint/2010/main" val="132264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D8961-43D0-46FD-BB37-2FB49177CD75}"/>
              </a:ext>
            </a:extLst>
          </p:cNvPr>
          <p:cNvSpPr>
            <a:spLocks noGrp="1"/>
          </p:cNvSpPr>
          <p:nvPr>
            <p:ph type="title"/>
          </p:nvPr>
        </p:nvSpPr>
        <p:spPr>
          <a:xfrm>
            <a:off x="0" y="1411718"/>
            <a:ext cx="9144000" cy="1208481"/>
          </a:xfrm>
        </p:spPr>
        <p:txBody>
          <a:bodyPr/>
          <a:lstStyle/>
          <a:p>
            <a:pPr algn="ctr"/>
            <a:r>
              <a:rPr lang="en-GB" b="1" dirty="0"/>
              <a:t>The nature of child sexual abuse</a:t>
            </a:r>
          </a:p>
        </p:txBody>
      </p:sp>
    </p:spTree>
    <p:extLst>
      <p:ext uri="{BB962C8B-B14F-4D97-AF65-F5344CB8AC3E}">
        <p14:creationId xmlns:p14="http://schemas.microsoft.com/office/powerpoint/2010/main" val="6689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263B0D-EFC2-F68C-C3C0-70A39AEE0417}"/>
              </a:ext>
            </a:extLst>
          </p:cNvPr>
          <p:cNvSpPr/>
          <p:nvPr/>
        </p:nvSpPr>
        <p:spPr>
          <a:xfrm>
            <a:off x="1421571" y="4071937"/>
            <a:ext cx="1660958" cy="367607"/>
          </a:xfrm>
          <a:prstGeom prst="rect">
            <a:avLst/>
          </a:prstGeom>
          <a:solidFill>
            <a:srgbClr val="ECEBEC"/>
          </a:solidFill>
          <a:ln>
            <a:solidFill>
              <a:srgbClr val="ECE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900" b="1" dirty="0">
              <a:solidFill>
                <a:schemeClr val="bg1"/>
              </a:solidFill>
            </a:endParaRPr>
          </a:p>
        </p:txBody>
      </p:sp>
      <p:sp>
        <p:nvSpPr>
          <p:cNvPr id="3" name="Rectangle 12"/>
          <p:cNvSpPr>
            <a:spLocks noChangeArrowheads="1"/>
          </p:cNvSpPr>
          <p:nvPr/>
        </p:nvSpPr>
        <p:spPr bwMode="auto">
          <a:xfrm>
            <a:off x="2000252" y="671809"/>
            <a:ext cx="121941" cy="19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349" tIns="30174" rIns="60349" bIns="30174" numCol="1" anchor="ctr" anchorCtr="0" compatLnSpc="1">
            <a:prstTxWarp prst="textNoShape">
              <a:avLst/>
            </a:prstTxWarp>
            <a:spAutoFit/>
          </a:bodyPr>
          <a:lstStyle/>
          <a:p>
            <a:pPr defTabSz="514350" fontAlgn="base">
              <a:spcBef>
                <a:spcPct val="0"/>
              </a:spcBef>
              <a:spcAft>
                <a:spcPct val="0"/>
              </a:spcAft>
              <a:defRPr/>
            </a:pPr>
            <a:endParaRPr lang="en-US" altLang="en-US" sz="900" dirty="0">
              <a:solidFill>
                <a:srgbClr val="555859"/>
              </a:solidFill>
              <a:latin typeface="Arial"/>
              <a:cs typeface="Arial" pitchFamily="34" charset="0"/>
            </a:endParaRPr>
          </a:p>
        </p:txBody>
      </p:sp>
      <p:sp>
        <p:nvSpPr>
          <p:cNvPr id="21" name="Title 1">
            <a:extLst>
              <a:ext uri="{FF2B5EF4-FFF2-40B4-BE49-F238E27FC236}">
                <a16:creationId xmlns:a16="http://schemas.microsoft.com/office/drawing/2014/main" id="{14D1DD1A-64EC-0A43-A175-C2A60338DA3E}"/>
              </a:ext>
            </a:extLst>
          </p:cNvPr>
          <p:cNvSpPr>
            <a:spLocks noGrp="1"/>
          </p:cNvSpPr>
          <p:nvPr>
            <p:ph type="title"/>
          </p:nvPr>
        </p:nvSpPr>
        <p:spPr>
          <a:xfrm>
            <a:off x="0" y="98958"/>
            <a:ext cx="9144000" cy="640283"/>
          </a:xfrm>
        </p:spPr>
        <p:txBody>
          <a:bodyPr>
            <a:normAutofit/>
          </a:bodyPr>
          <a:lstStyle/>
          <a:p>
            <a:pPr algn="ctr"/>
            <a:r>
              <a:rPr lang="en-US" b="1" dirty="0"/>
              <a:t>A reminder - understanding the different contexts of sexual offending </a:t>
            </a:r>
          </a:p>
        </p:txBody>
      </p:sp>
      <p:grpSp>
        <p:nvGrpSpPr>
          <p:cNvPr id="2" name="Group 1">
            <a:extLst>
              <a:ext uri="{FF2B5EF4-FFF2-40B4-BE49-F238E27FC236}">
                <a16:creationId xmlns:a16="http://schemas.microsoft.com/office/drawing/2014/main" id="{4EB8B2C3-ABBE-ACEE-CC8B-BB02E4999262}"/>
              </a:ext>
            </a:extLst>
          </p:cNvPr>
          <p:cNvGrpSpPr/>
          <p:nvPr/>
        </p:nvGrpSpPr>
        <p:grpSpPr>
          <a:xfrm>
            <a:off x="253729" y="703956"/>
            <a:ext cx="8641617" cy="4020444"/>
            <a:chOff x="213713" y="773340"/>
            <a:chExt cx="8797715" cy="3917220"/>
          </a:xfrm>
        </p:grpSpPr>
        <p:sp>
          <p:nvSpPr>
            <p:cNvPr id="5" name="Rounded Rectangle 4"/>
            <p:cNvSpPr/>
            <p:nvPr/>
          </p:nvSpPr>
          <p:spPr>
            <a:xfrm>
              <a:off x="3012572" y="773340"/>
              <a:ext cx="2880000" cy="640800"/>
            </a:xfrm>
            <a:prstGeom prst="roundRect">
              <a:avLst/>
            </a:prstGeom>
            <a:solidFill>
              <a:srgbClr val="BE6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GB" sz="1400" b="1" dirty="0">
                  <a:solidFill>
                    <a:srgbClr val="FFFFFF"/>
                  </a:solidFill>
                  <a:latin typeface="Arial"/>
                </a:rPr>
                <a:t>Child sexual abuse within </a:t>
              </a:r>
            </a:p>
            <a:p>
              <a:pPr algn="ctr" defTabSz="514350">
                <a:defRPr/>
              </a:pPr>
              <a:r>
                <a:rPr lang="en-GB" sz="1400" b="1" dirty="0">
                  <a:solidFill>
                    <a:srgbClr val="FFFFFF"/>
                  </a:solidFill>
                  <a:latin typeface="Arial"/>
                </a:rPr>
                <a:t>the family environment</a:t>
              </a:r>
            </a:p>
          </p:txBody>
        </p:sp>
        <p:sp>
          <p:nvSpPr>
            <p:cNvPr id="9" name="Rounded Rectangle 8"/>
            <p:cNvSpPr/>
            <p:nvPr/>
          </p:nvSpPr>
          <p:spPr>
            <a:xfrm>
              <a:off x="371428" y="2363014"/>
              <a:ext cx="2880000" cy="640800"/>
            </a:xfrm>
            <a:prstGeom prst="roundRect">
              <a:avLst/>
            </a:prstGeom>
            <a:solidFill>
              <a:srgbClr val="689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GB" sz="1400" b="1" dirty="0">
                  <a:solidFill>
                    <a:srgbClr val="FFFFFF"/>
                  </a:solidFill>
                </a:rPr>
                <a:t>Child sexual abuse through </a:t>
              </a:r>
            </a:p>
            <a:p>
              <a:pPr algn="ctr" defTabSz="514350">
                <a:defRPr/>
              </a:pPr>
              <a:r>
                <a:rPr lang="en-GB" sz="1400" b="1" dirty="0">
                  <a:solidFill>
                    <a:srgbClr val="FFFFFF"/>
                  </a:solidFill>
                </a:rPr>
                <a:t>a personal connection</a:t>
              </a:r>
            </a:p>
          </p:txBody>
        </p:sp>
        <p:sp>
          <p:nvSpPr>
            <p:cNvPr id="10" name="Rounded Rectangle 9"/>
            <p:cNvSpPr/>
            <p:nvPr/>
          </p:nvSpPr>
          <p:spPr>
            <a:xfrm>
              <a:off x="4691428" y="4049760"/>
              <a:ext cx="2880000" cy="640800"/>
            </a:xfrm>
            <a:prstGeom prst="roundRect">
              <a:avLst/>
            </a:prstGeom>
            <a:solidFill>
              <a:srgbClr val="31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GB" sz="1400" b="1" dirty="0">
                  <a:solidFill>
                    <a:srgbClr val="FFFFFF"/>
                  </a:solidFill>
                  <a:latin typeface="Arial"/>
                </a:rPr>
                <a:t>Child sexual abuse through </a:t>
              </a:r>
            </a:p>
            <a:p>
              <a:pPr algn="ctr" defTabSz="514350">
                <a:defRPr/>
              </a:pPr>
              <a:r>
                <a:rPr lang="en-GB" sz="1400" b="1" dirty="0">
                  <a:solidFill>
                    <a:srgbClr val="FFFFFF"/>
                  </a:solidFill>
                  <a:latin typeface="Arial"/>
                </a:rPr>
                <a:t>viewing, sharing or possessing images</a:t>
              </a:r>
            </a:p>
          </p:txBody>
        </p:sp>
        <p:sp>
          <p:nvSpPr>
            <p:cNvPr id="11" name="Rounded Rectangle 10"/>
            <p:cNvSpPr/>
            <p:nvPr/>
          </p:nvSpPr>
          <p:spPr>
            <a:xfrm>
              <a:off x="6131428" y="3230486"/>
              <a:ext cx="2880000" cy="640800"/>
            </a:xfrm>
            <a:prstGeom prst="roundRect">
              <a:avLst/>
            </a:prstGeom>
            <a:solidFill>
              <a:srgbClr val="4FB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GB" sz="1400" b="1" dirty="0">
                  <a:solidFill>
                    <a:srgbClr val="FFFFFF"/>
                  </a:solidFill>
                  <a:latin typeface="Arial"/>
                </a:rPr>
                <a:t>Child sexual abuse through </a:t>
              </a:r>
            </a:p>
            <a:p>
              <a:pPr algn="ctr" defTabSz="514350">
                <a:defRPr/>
              </a:pPr>
              <a:r>
                <a:rPr lang="en-GB" sz="1400" b="1" dirty="0">
                  <a:solidFill>
                    <a:srgbClr val="FFFFFF"/>
                  </a:solidFill>
                  <a:latin typeface="Arial"/>
                </a:rPr>
                <a:t>online interaction</a:t>
              </a:r>
            </a:p>
          </p:txBody>
        </p:sp>
        <p:sp>
          <p:nvSpPr>
            <p:cNvPr id="12" name="Rounded Rectangle 11"/>
            <p:cNvSpPr/>
            <p:nvPr/>
          </p:nvSpPr>
          <p:spPr>
            <a:xfrm>
              <a:off x="5261477" y="1507964"/>
              <a:ext cx="2880000" cy="640284"/>
            </a:xfrm>
            <a:prstGeom prst="roundRect">
              <a:avLst/>
            </a:prstGeom>
            <a:solidFill>
              <a:srgbClr val="2D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GB" sz="1400" b="1" dirty="0">
                  <a:solidFill>
                    <a:srgbClr val="FFFFFF"/>
                  </a:solidFill>
                  <a:latin typeface="Arial"/>
                </a:rPr>
                <a:t>Child sexual abuse through trusted relationships outside the family environment</a:t>
              </a:r>
            </a:p>
          </p:txBody>
        </p:sp>
        <p:sp>
          <p:nvSpPr>
            <p:cNvPr id="13" name="Rounded Rectangle 12"/>
            <p:cNvSpPr/>
            <p:nvPr/>
          </p:nvSpPr>
          <p:spPr>
            <a:xfrm>
              <a:off x="5892572" y="2363014"/>
              <a:ext cx="2880000" cy="640800"/>
            </a:xfrm>
            <a:prstGeom prst="roundRect">
              <a:avLst/>
            </a:prstGeom>
            <a:solidFill>
              <a:srgbClr val="1A5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GB" sz="1400" b="1" dirty="0">
                  <a:solidFill>
                    <a:srgbClr val="FFFFFF"/>
                  </a:solidFill>
                  <a:latin typeface="Arial"/>
                </a:rPr>
                <a:t>Child sexual abuse through </a:t>
              </a:r>
            </a:p>
            <a:p>
              <a:pPr algn="ctr" defTabSz="514350">
                <a:defRPr/>
              </a:pPr>
              <a:r>
                <a:rPr lang="en-GB" sz="1400" b="1" dirty="0">
                  <a:solidFill>
                    <a:srgbClr val="FFFFFF"/>
                  </a:solidFill>
                  <a:latin typeface="Arial"/>
                </a:rPr>
                <a:t>an intermediary</a:t>
              </a:r>
            </a:p>
          </p:txBody>
        </p:sp>
        <p:sp>
          <p:nvSpPr>
            <p:cNvPr id="14" name="Rounded Rectangle 13"/>
            <p:cNvSpPr/>
            <p:nvPr/>
          </p:nvSpPr>
          <p:spPr>
            <a:xfrm>
              <a:off x="646105" y="1511147"/>
              <a:ext cx="2880000" cy="6408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GB" sz="1400" b="1" dirty="0">
                  <a:solidFill>
                    <a:srgbClr val="FFFFFF"/>
                  </a:solidFill>
                  <a:latin typeface="Arial"/>
                </a:rPr>
                <a:t>Child sexual abuse through </a:t>
              </a:r>
            </a:p>
            <a:p>
              <a:pPr algn="ctr" defTabSz="514350">
                <a:defRPr/>
              </a:pPr>
              <a:r>
                <a:rPr lang="en-GB" sz="1400" b="1" dirty="0">
                  <a:solidFill>
                    <a:srgbClr val="FFFFFF"/>
                  </a:solidFill>
                  <a:latin typeface="Arial"/>
                </a:rPr>
                <a:t>attack by an unknown person</a:t>
              </a:r>
            </a:p>
          </p:txBody>
        </p:sp>
        <p:sp>
          <p:nvSpPr>
            <p:cNvPr id="15" name="Rounded Rectangle 14"/>
            <p:cNvSpPr/>
            <p:nvPr/>
          </p:nvSpPr>
          <p:spPr>
            <a:xfrm>
              <a:off x="213713" y="3247784"/>
              <a:ext cx="2880000" cy="640800"/>
            </a:xfrm>
            <a:prstGeom prst="roundRect">
              <a:avLst/>
            </a:prstGeom>
            <a:solidFill>
              <a:srgbClr val="5C5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GB" sz="1400" b="1" dirty="0">
                  <a:solidFill>
                    <a:srgbClr val="FFFFFF"/>
                  </a:solidFill>
                  <a:latin typeface="Arial"/>
                </a:rPr>
                <a:t>Child sexual abuse arranged </a:t>
              </a:r>
            </a:p>
            <a:p>
              <a:pPr algn="ctr" defTabSz="514350">
                <a:defRPr/>
              </a:pPr>
              <a:r>
                <a:rPr lang="en-GB" sz="1400" b="1" dirty="0">
                  <a:solidFill>
                    <a:srgbClr val="FFFFFF"/>
                  </a:solidFill>
                  <a:latin typeface="Arial"/>
                </a:rPr>
                <a:t>and perpetrated for payment</a:t>
              </a:r>
            </a:p>
          </p:txBody>
        </p:sp>
        <p:sp>
          <p:nvSpPr>
            <p:cNvPr id="16" name="Rounded Rectangle 15"/>
            <p:cNvSpPr/>
            <p:nvPr/>
          </p:nvSpPr>
          <p:spPr>
            <a:xfrm>
              <a:off x="1572572" y="4049760"/>
              <a:ext cx="2880000" cy="640800"/>
            </a:xfrm>
            <a:prstGeom prst="roundRect">
              <a:avLst/>
            </a:prstGeom>
            <a:solidFill>
              <a:srgbClr val="636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GB" sz="1400" b="1" dirty="0">
                  <a:solidFill>
                    <a:srgbClr val="FFFFFF"/>
                  </a:solidFill>
                  <a:latin typeface="Arial"/>
                </a:rPr>
                <a:t>Child sexual abuse through </a:t>
              </a:r>
            </a:p>
            <a:p>
              <a:pPr algn="ctr" defTabSz="514350">
                <a:defRPr/>
              </a:pPr>
              <a:r>
                <a:rPr lang="en-GB" sz="1400" b="1" dirty="0">
                  <a:solidFill>
                    <a:srgbClr val="FFFFFF"/>
                  </a:solidFill>
                  <a:latin typeface="Arial"/>
                </a:rPr>
                <a:t>groups and networks</a:t>
              </a:r>
            </a:p>
          </p:txBody>
        </p:sp>
      </p:grpSp>
    </p:spTree>
    <p:extLst>
      <p:ext uri="{BB962C8B-B14F-4D97-AF65-F5344CB8AC3E}">
        <p14:creationId xmlns:p14="http://schemas.microsoft.com/office/powerpoint/2010/main" val="2134864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4ED4-022A-329A-6320-F177791E37BD}"/>
              </a:ext>
            </a:extLst>
          </p:cNvPr>
          <p:cNvSpPr>
            <a:spLocks noGrp="1"/>
          </p:cNvSpPr>
          <p:nvPr>
            <p:ph type="title"/>
          </p:nvPr>
        </p:nvSpPr>
        <p:spPr/>
        <p:txBody>
          <a:bodyPr/>
          <a:lstStyle/>
          <a:p>
            <a:r>
              <a:rPr lang="en-GB" b="1" dirty="0"/>
              <a:t>Vulnerabilities in the child’s environment</a:t>
            </a:r>
          </a:p>
        </p:txBody>
      </p:sp>
      <p:sp>
        <p:nvSpPr>
          <p:cNvPr id="3" name="Content Placeholder 2">
            <a:extLst>
              <a:ext uri="{FF2B5EF4-FFF2-40B4-BE49-F238E27FC236}">
                <a16:creationId xmlns:a16="http://schemas.microsoft.com/office/drawing/2014/main" id="{89349F80-7206-8258-5506-91D8DA63B5DA}"/>
              </a:ext>
            </a:extLst>
          </p:cNvPr>
          <p:cNvSpPr>
            <a:spLocks noGrp="1"/>
          </p:cNvSpPr>
          <p:nvPr>
            <p:ph sz="half" idx="1"/>
          </p:nvPr>
        </p:nvSpPr>
        <p:spPr>
          <a:xfrm>
            <a:off x="628650" y="805069"/>
            <a:ext cx="3886200" cy="3727173"/>
          </a:xfrm>
        </p:spPr>
        <p:txBody>
          <a:bodyPr>
            <a:normAutofit lnSpcReduction="10000"/>
          </a:bodyPr>
          <a:lstStyle/>
          <a:p>
            <a:pPr>
              <a:lnSpc>
                <a:spcPct val="110000"/>
              </a:lnSpc>
            </a:pPr>
            <a:r>
              <a:rPr lang="en-GB" sz="1400" b="1" dirty="0">
                <a:solidFill>
                  <a:schemeClr val="accent4"/>
                </a:solidFill>
              </a:rPr>
              <a:t>Factors which increase the opportunities for abuse to occur. Including:</a:t>
            </a:r>
          </a:p>
          <a:p>
            <a:pPr>
              <a:lnSpc>
                <a:spcPct val="110000"/>
              </a:lnSpc>
            </a:pPr>
            <a:endParaRPr lang="en-GB" sz="1400" b="1" dirty="0">
              <a:solidFill>
                <a:schemeClr val="accent4"/>
              </a:solidFill>
            </a:endParaRPr>
          </a:p>
          <a:p>
            <a:pPr marL="192876" indent="-192876">
              <a:lnSpc>
                <a:spcPct val="110000"/>
              </a:lnSpc>
              <a:buFont typeface="Symbol" panose="05050102010706020507" pitchFamily="18" charset="2"/>
              <a:buChar char=""/>
            </a:pPr>
            <a:r>
              <a:rPr lang="en-GB" sz="1400" dirty="0">
                <a:ea typeface="Times New Roman" panose="02020603050405020304" pitchFamily="18" charset="0"/>
              </a:rPr>
              <a:t>Children who live in conditions of neglect are </a:t>
            </a:r>
            <a:r>
              <a:rPr lang="en-GB" sz="1400" b="1" dirty="0">
                <a:ea typeface="Times New Roman" panose="02020603050405020304" pitchFamily="18" charset="0"/>
              </a:rPr>
              <a:t>five times more likely </a:t>
            </a:r>
            <a:r>
              <a:rPr lang="en-GB" sz="1400" dirty="0">
                <a:ea typeface="Times New Roman" panose="02020603050405020304" pitchFamily="18" charset="0"/>
              </a:rPr>
              <a:t>to be sexually abused than those with no experience of neglect.</a:t>
            </a:r>
            <a:endParaRPr lang="en-GB" sz="1400" dirty="0">
              <a:ea typeface="Calibri" panose="020F0502020204030204" pitchFamily="34" charset="0"/>
            </a:endParaRPr>
          </a:p>
          <a:p>
            <a:pPr marL="192876" indent="-192876">
              <a:lnSpc>
                <a:spcPct val="110000"/>
              </a:lnSpc>
              <a:buFont typeface="Symbol" panose="05050102010706020507" pitchFamily="18" charset="2"/>
              <a:buChar char=""/>
            </a:pPr>
            <a:r>
              <a:rPr lang="en-GB" sz="1400" dirty="0">
                <a:ea typeface="Times New Roman" panose="02020603050405020304" pitchFamily="18" charset="0"/>
              </a:rPr>
              <a:t>Children who spend time in residential care are </a:t>
            </a:r>
            <a:r>
              <a:rPr lang="en-GB" sz="1400" b="1" dirty="0">
                <a:ea typeface="Times New Roman" panose="02020603050405020304" pitchFamily="18" charset="0"/>
              </a:rPr>
              <a:t>four times more likely </a:t>
            </a:r>
            <a:r>
              <a:rPr lang="en-GB" sz="1400" dirty="0">
                <a:ea typeface="Times New Roman" panose="02020603050405020304" pitchFamily="18" charset="0"/>
              </a:rPr>
              <a:t>to be (or have been) sexually abused than those who live only in a family home. </a:t>
            </a:r>
          </a:p>
          <a:p>
            <a:pPr marL="192876" indent="-192876">
              <a:lnSpc>
                <a:spcPct val="110000"/>
              </a:lnSpc>
              <a:buFont typeface="Symbol" panose="05050102010706020507" pitchFamily="18" charset="2"/>
              <a:buChar char=""/>
            </a:pPr>
            <a:r>
              <a:rPr lang="en-GB" sz="1400" dirty="0">
                <a:ea typeface="Times New Roman" panose="02020603050405020304" pitchFamily="18" charset="0"/>
              </a:rPr>
              <a:t>Disabled children are </a:t>
            </a:r>
            <a:r>
              <a:rPr lang="en-GB" sz="1400" b="1" dirty="0">
                <a:ea typeface="Times New Roman" panose="02020603050405020304" pitchFamily="18" charset="0"/>
              </a:rPr>
              <a:t>at least twice as likely </a:t>
            </a:r>
            <a:r>
              <a:rPr lang="en-GB" sz="1400" dirty="0">
                <a:ea typeface="Times New Roman" panose="02020603050405020304" pitchFamily="18" charset="0"/>
              </a:rPr>
              <a:t>as non-disabled children to be targeted by abusers.</a:t>
            </a:r>
            <a:endParaRPr lang="en-GB" sz="1400" dirty="0">
              <a:ea typeface="Calibri" panose="020F0502020204030204" pitchFamily="34" charset="0"/>
            </a:endParaRPr>
          </a:p>
          <a:p>
            <a:pPr marL="192876" indent="-192876">
              <a:lnSpc>
                <a:spcPct val="105000"/>
              </a:lnSpc>
              <a:buFont typeface="Symbol" panose="05050102010706020507" pitchFamily="18" charset="2"/>
              <a:buChar char=""/>
            </a:pPr>
            <a:endParaRPr lang="en-GB" sz="1013" dirty="0">
              <a:latin typeface="Calibri" panose="020F0502020204030204" pitchFamily="34" charset="0"/>
              <a:ea typeface="Calibri" panose="020F0502020204030204" pitchFamily="34" charset="0"/>
            </a:endParaRPr>
          </a:p>
          <a:p>
            <a:endParaRPr lang="en-GB" dirty="0"/>
          </a:p>
        </p:txBody>
      </p:sp>
      <p:sp>
        <p:nvSpPr>
          <p:cNvPr id="5" name="Slide Number Placeholder 4">
            <a:extLst>
              <a:ext uri="{FF2B5EF4-FFF2-40B4-BE49-F238E27FC236}">
                <a16:creationId xmlns:a16="http://schemas.microsoft.com/office/drawing/2014/main" id="{A59BCB81-ED9B-000E-9BE2-66850D47FFA8}"/>
              </a:ext>
            </a:extLst>
          </p:cNvPr>
          <p:cNvSpPr>
            <a:spLocks noGrp="1"/>
          </p:cNvSpPr>
          <p:nvPr>
            <p:ph type="sldNum" sz="quarter" idx="12"/>
          </p:nvPr>
        </p:nvSpPr>
        <p:spPr/>
        <p:txBody>
          <a:bodyPr/>
          <a:lstStyle/>
          <a:p>
            <a:pPr defTabSz="514350"/>
            <a:fld id="{5512AD5A-2C28-1D42-B971-4292A709C8F6}" type="slidenum">
              <a:rPr lang="en-US">
                <a:solidFill>
                  <a:srgbClr val="555859"/>
                </a:solidFill>
                <a:latin typeface="Arial"/>
              </a:rPr>
              <a:pPr defTabSz="514350"/>
              <a:t>9</a:t>
            </a:fld>
            <a:endParaRPr lang="en-US">
              <a:solidFill>
                <a:srgbClr val="555859"/>
              </a:solidFill>
              <a:latin typeface="Arial"/>
            </a:endParaRPr>
          </a:p>
        </p:txBody>
      </p:sp>
      <p:pic>
        <p:nvPicPr>
          <p:cNvPr id="9" name="Content Placeholder 8" descr="Suburban scene outline">
            <a:extLst>
              <a:ext uri="{FF2B5EF4-FFF2-40B4-BE49-F238E27FC236}">
                <a16:creationId xmlns:a16="http://schemas.microsoft.com/office/drawing/2014/main" id="{24921950-E2ED-0542-D370-96CEA33942E7}"/>
              </a:ext>
            </a:extLst>
          </p:cNvPr>
          <p:cNvPicPr>
            <a:picLocks noGrp="1" noChangeAspect="1"/>
          </p:cNvPicPr>
          <p:nvPr>
            <p:ph sz="half"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9977" y="1505755"/>
            <a:ext cx="2853857" cy="2853857"/>
          </a:xfrm>
        </p:spPr>
      </p:pic>
      <p:sp>
        <p:nvSpPr>
          <p:cNvPr id="6" name="TextBox 5">
            <a:extLst>
              <a:ext uri="{FF2B5EF4-FFF2-40B4-BE49-F238E27FC236}">
                <a16:creationId xmlns:a16="http://schemas.microsoft.com/office/drawing/2014/main" id="{F96A9EA9-142E-4E7C-8BB5-58AC593F1848}"/>
              </a:ext>
            </a:extLst>
          </p:cNvPr>
          <p:cNvSpPr txBox="1"/>
          <p:nvPr/>
        </p:nvSpPr>
        <p:spPr>
          <a:xfrm>
            <a:off x="7627584" y="4703182"/>
            <a:ext cx="1342208" cy="307777"/>
          </a:xfrm>
          <a:prstGeom prst="rect">
            <a:avLst/>
          </a:prstGeom>
          <a:noFill/>
        </p:spPr>
        <p:txBody>
          <a:bodyPr wrap="square" rtlCol="0">
            <a:spAutoFit/>
          </a:bodyPr>
          <a:lstStyle/>
          <a:p>
            <a:pPr algn="r" defTabSz="685766"/>
            <a:r>
              <a:rPr lang="en-GB" sz="1400" dirty="0">
                <a:solidFill>
                  <a:srgbClr val="702474"/>
                </a:solidFill>
                <a:latin typeface="Arial" panose="020B0604020202020204"/>
              </a:rPr>
              <a:t>(ONS, 2020)</a:t>
            </a:r>
          </a:p>
        </p:txBody>
      </p:sp>
    </p:spTree>
    <p:extLst>
      <p:ext uri="{BB962C8B-B14F-4D97-AF65-F5344CB8AC3E}">
        <p14:creationId xmlns:p14="http://schemas.microsoft.com/office/powerpoint/2010/main" val="404966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SA Theme">
  <a:themeElements>
    <a:clrScheme name="CSA colours">
      <a:dk1>
        <a:srgbClr val="555859"/>
      </a:dk1>
      <a:lt1>
        <a:srgbClr val="FFFFFF"/>
      </a:lt1>
      <a:dk2>
        <a:srgbClr val="702474"/>
      </a:dk2>
      <a:lt2>
        <a:srgbClr val="ECEBEC"/>
      </a:lt2>
      <a:accent1>
        <a:srgbClr val="304B9A"/>
      </a:accent1>
      <a:accent2>
        <a:srgbClr val="83BA26"/>
      </a:accent2>
      <a:accent3>
        <a:srgbClr val="AC70AD"/>
      </a:accent3>
      <a:accent4>
        <a:srgbClr val="64669F"/>
      </a:accent4>
      <a:accent5>
        <a:srgbClr val="49B179"/>
      </a:accent5>
      <a:accent6>
        <a:srgbClr val="2FA2A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l">
          <a:defRPr sz="12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SA" id="{95775494-D864-4FC9-BAC0-27D6822BCD61}" vid="{67DA591F-26AE-47F1-9B37-FE05A2F9EE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CSA</Template>
  <TotalTime>10636</TotalTime>
  <Words>7363</Words>
  <Application>Microsoft Office PowerPoint</Application>
  <PresentationFormat>On-screen Show (16:9)</PresentationFormat>
  <Paragraphs>554</Paragraphs>
  <Slides>27</Slides>
  <Notes>26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Arial</vt:lpstr>
      <vt:lpstr>BlinkMacSystemFont</vt:lpstr>
      <vt:lpstr>Calibri</vt:lpstr>
      <vt:lpstr>Neue Helvetica eText W01</vt:lpstr>
      <vt:lpstr>Symbol</vt:lpstr>
      <vt:lpstr>Times New Roman</vt:lpstr>
      <vt:lpstr>Verdana</vt:lpstr>
      <vt:lpstr>CSA Theme</vt:lpstr>
      <vt:lpstr>The scale, nature and impact of child sexual abuse</vt:lpstr>
      <vt:lpstr>Looking after yourself</vt:lpstr>
      <vt:lpstr>Grounding exercise</vt:lpstr>
      <vt:lpstr>What we will cover today</vt:lpstr>
      <vt:lpstr>“[Child sexual abuse] involves forcing or enticing a child or young person to take part in sexual activities, not necessarily involving a high level of violence, whether or not the child is aware of what is happening.   The activities may involve physical contact, including assault by penetration (for example, rape or oral sex) or nonpenetrative acts such as masturbation, kissing, rubbing and touching outside of clothing…</vt:lpstr>
      <vt:lpstr>“…They may also include non-contact activities, such as involving children in looking at, or in the production of, sexual images, watching sexual activities, encouraging children to behave in sexually inappropriate ways, or grooming a child in preparation for abuse.   Sexual abuse can take place online, and technology can be used to facilitate offline abuse. Sexual abuse is not solely perpetrated by adult males. Women can also commit acts of sexual abuse, as can other children.” </vt:lpstr>
      <vt:lpstr>The nature of child sexual abuse</vt:lpstr>
      <vt:lpstr>A reminder - understanding the different contexts of sexual offending </vt:lpstr>
      <vt:lpstr>Vulnerabilities in the child’s environment</vt:lpstr>
      <vt:lpstr>Vulnerabilities in the child’s environment</vt:lpstr>
      <vt:lpstr>Who was told at the time Rape or penetrative abuse</vt:lpstr>
      <vt:lpstr>Who children told</vt:lpstr>
      <vt:lpstr>Who may be under-represented in the data and why?</vt:lpstr>
      <vt:lpstr>Gender</vt:lpstr>
      <vt:lpstr>Disabled children</vt:lpstr>
      <vt:lpstr>Understanding trauma</vt:lpstr>
      <vt:lpstr>Defining trauma</vt:lpstr>
      <vt:lpstr>We can also see trauma in other ways… </vt:lpstr>
      <vt:lpstr>Adverse Childhood Experience Study (‘ACE’s)</vt:lpstr>
      <vt:lpstr>PowerPoint Presentation</vt:lpstr>
      <vt:lpstr>PowerPoint Presentation</vt:lpstr>
      <vt:lpstr>Trauma responses </vt:lpstr>
      <vt:lpstr>Following trauma   </vt:lpstr>
      <vt:lpstr>The impact of child sexual abuse on children and adults and how impacts may differ</vt:lpstr>
      <vt:lpstr>“What he did to me affected my whole life, every relationship, my personal identity and the general trajectory of my life’s path. Childhood sexual abuse manifested in all aspects of my life.” </vt:lpstr>
      <vt:lpstr>Exercise: Impact of and responses to sexual abuse</vt:lpstr>
      <vt:lpstr>Impacts and responses to sexual abuse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Scale, nature and impact</dc:title>
  <dc:creator>Kirsty Henderson</dc:creator>
  <cp:lastModifiedBy>Beverley Ellis</cp:lastModifiedBy>
  <cp:revision>18</cp:revision>
  <cp:lastPrinted>2025-08-12T12:09:10Z</cp:lastPrinted>
  <dcterms:created xsi:type="dcterms:W3CDTF">2023-03-31T15:52:29Z</dcterms:created>
  <dcterms:modified xsi:type="dcterms:W3CDTF">2026-01-29T15:06:30Z</dcterms:modified>
</cp:coreProperties>
</file>