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32"/>
  </p:notesMasterIdLst>
  <p:sldIdLst>
    <p:sldId id="2029" r:id="rId3"/>
    <p:sldId id="2318" r:id="rId4"/>
    <p:sldId id="2324" r:id="rId5"/>
    <p:sldId id="692" r:id="rId6"/>
    <p:sldId id="2345" r:id="rId7"/>
    <p:sldId id="2022" r:id="rId8"/>
    <p:sldId id="2023" r:id="rId9"/>
    <p:sldId id="2135" r:id="rId10"/>
    <p:sldId id="2025" r:id="rId11"/>
    <p:sldId id="1494" r:id="rId12"/>
    <p:sldId id="2348" r:id="rId13"/>
    <p:sldId id="295" r:id="rId14"/>
    <p:sldId id="296" r:id="rId15"/>
    <p:sldId id="2136" r:id="rId16"/>
    <p:sldId id="1469" r:id="rId17"/>
    <p:sldId id="1721" r:id="rId18"/>
    <p:sldId id="2346" r:id="rId19"/>
    <p:sldId id="319" r:id="rId20"/>
    <p:sldId id="2322" r:id="rId21"/>
    <p:sldId id="285" r:id="rId22"/>
    <p:sldId id="300" r:id="rId23"/>
    <p:sldId id="2134" r:id="rId24"/>
    <p:sldId id="301" r:id="rId25"/>
    <p:sldId id="302" r:id="rId26"/>
    <p:sldId id="2316" r:id="rId27"/>
    <p:sldId id="2219" r:id="rId28"/>
    <p:sldId id="258" r:id="rId29"/>
    <p:sldId id="263" r:id="rId30"/>
    <p:sldId id="235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4" autoAdjust="0"/>
    <p:restoredTop sz="94660"/>
  </p:normalViewPr>
  <p:slideViewPr>
    <p:cSldViewPr snapToGrid="0">
      <p:cViewPr varScale="1">
        <p:scale>
          <a:sx n="46" d="100"/>
          <a:sy n="46" d="100"/>
        </p:scale>
        <p:origin x="60" y="11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_rels/data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31CCB3-3946-43A2-845A-9044FC445B21}" type="doc">
      <dgm:prSet loTypeId="urn:microsoft.com/office/officeart/2005/8/layout/default" loCatId="list" qsTypeId="urn:microsoft.com/office/officeart/2005/8/quickstyle/simple2" qsCatId="simple" csTypeId="urn:microsoft.com/office/officeart/2005/8/colors/colorful1" csCatId="colorful"/>
      <dgm:spPr/>
      <dgm:t>
        <a:bodyPr/>
        <a:lstStyle/>
        <a:p>
          <a:endParaRPr lang="en-US"/>
        </a:p>
      </dgm:t>
    </dgm:pt>
    <dgm:pt modelId="{1F2F7E08-31D9-4D64-A56E-AC21541C95FC}">
      <dgm:prSet custT="1"/>
      <dgm:spPr/>
      <dgm:t>
        <a:bodyPr/>
        <a:lstStyle/>
        <a:p>
          <a:r>
            <a:rPr lang="en-GB" sz="1600" dirty="0"/>
            <a:t>The nature of the abuse </a:t>
          </a:r>
          <a:endParaRPr lang="en-US" sz="1600" dirty="0"/>
        </a:p>
      </dgm:t>
    </dgm:pt>
    <dgm:pt modelId="{C993E641-9712-420E-B151-51C7EFC1E376}" type="parTrans" cxnId="{D1F835A8-A9E0-49EF-8C9D-C208D699F1CB}">
      <dgm:prSet/>
      <dgm:spPr/>
      <dgm:t>
        <a:bodyPr/>
        <a:lstStyle/>
        <a:p>
          <a:endParaRPr lang="en-US"/>
        </a:p>
      </dgm:t>
    </dgm:pt>
    <dgm:pt modelId="{BC0ACA4E-B5E4-423C-B986-54A8226331E9}" type="sibTrans" cxnId="{D1F835A8-A9E0-49EF-8C9D-C208D699F1CB}">
      <dgm:prSet/>
      <dgm:spPr/>
      <dgm:t>
        <a:bodyPr/>
        <a:lstStyle/>
        <a:p>
          <a:endParaRPr lang="en-US"/>
        </a:p>
      </dgm:t>
    </dgm:pt>
    <dgm:pt modelId="{BDC005C5-76E0-4811-9906-8FFD2E031E49}">
      <dgm:prSet custT="1"/>
      <dgm:spPr/>
      <dgm:t>
        <a:bodyPr/>
        <a:lstStyle/>
        <a:p>
          <a:r>
            <a:rPr lang="en-GB" sz="1600" dirty="0"/>
            <a:t>Whether the abuse is chronic </a:t>
          </a:r>
          <a:endParaRPr lang="en-US" sz="1600" dirty="0"/>
        </a:p>
      </dgm:t>
    </dgm:pt>
    <dgm:pt modelId="{C497C00E-3CC5-445F-883F-C53D5B1E5C1E}" type="parTrans" cxnId="{1565D76C-286D-4F44-A64D-CD7E1728F56C}">
      <dgm:prSet/>
      <dgm:spPr/>
      <dgm:t>
        <a:bodyPr/>
        <a:lstStyle/>
        <a:p>
          <a:endParaRPr lang="en-US"/>
        </a:p>
      </dgm:t>
    </dgm:pt>
    <dgm:pt modelId="{117853B3-CA00-45DF-97DF-600C5FF3C8EA}" type="sibTrans" cxnId="{1565D76C-286D-4F44-A64D-CD7E1728F56C}">
      <dgm:prSet/>
      <dgm:spPr/>
      <dgm:t>
        <a:bodyPr/>
        <a:lstStyle/>
        <a:p>
          <a:endParaRPr lang="en-US"/>
        </a:p>
      </dgm:t>
    </dgm:pt>
    <dgm:pt modelId="{5900107E-023F-41C0-B449-44CF9A4ABF8F}">
      <dgm:prSet custT="1"/>
      <dgm:spPr/>
      <dgm:t>
        <a:bodyPr/>
        <a:lstStyle/>
        <a:p>
          <a:r>
            <a:rPr lang="en-GB" sz="1600" dirty="0"/>
            <a:t>The relationship between the child who has been harmed and the person who has harmed them</a:t>
          </a:r>
          <a:endParaRPr lang="en-US" sz="1600" dirty="0"/>
        </a:p>
      </dgm:t>
    </dgm:pt>
    <dgm:pt modelId="{525C41BC-C599-471D-B1FA-E9633C911356}" type="parTrans" cxnId="{F0CB859E-25AB-4A45-B486-389E9D06238A}">
      <dgm:prSet/>
      <dgm:spPr/>
      <dgm:t>
        <a:bodyPr/>
        <a:lstStyle/>
        <a:p>
          <a:endParaRPr lang="en-US"/>
        </a:p>
      </dgm:t>
    </dgm:pt>
    <dgm:pt modelId="{DEAD5D2A-195C-4508-A012-C577C8B76178}" type="sibTrans" cxnId="{F0CB859E-25AB-4A45-B486-389E9D06238A}">
      <dgm:prSet/>
      <dgm:spPr/>
      <dgm:t>
        <a:bodyPr/>
        <a:lstStyle/>
        <a:p>
          <a:endParaRPr lang="en-US"/>
        </a:p>
      </dgm:t>
    </dgm:pt>
    <dgm:pt modelId="{44B4477C-1482-498E-A242-3E68D6E0372E}">
      <dgm:prSet custT="1"/>
      <dgm:spPr/>
      <dgm:t>
        <a:bodyPr/>
        <a:lstStyle/>
        <a:p>
          <a:r>
            <a:rPr lang="en-GB" sz="1600" dirty="0"/>
            <a:t>The nature of the child’s previous life experiences </a:t>
          </a:r>
          <a:endParaRPr lang="en-US" sz="1600" dirty="0"/>
        </a:p>
      </dgm:t>
    </dgm:pt>
    <dgm:pt modelId="{C2D5591D-7BA0-4415-BC57-E20ABC91A80B}" type="parTrans" cxnId="{88CDFA0A-4717-4F6E-AF11-0BA0F58399C2}">
      <dgm:prSet/>
      <dgm:spPr/>
      <dgm:t>
        <a:bodyPr/>
        <a:lstStyle/>
        <a:p>
          <a:endParaRPr lang="en-US"/>
        </a:p>
      </dgm:t>
    </dgm:pt>
    <dgm:pt modelId="{571D8505-E999-4A39-80FE-EEE5AD400B5A}" type="sibTrans" cxnId="{88CDFA0A-4717-4F6E-AF11-0BA0F58399C2}">
      <dgm:prSet/>
      <dgm:spPr/>
      <dgm:t>
        <a:bodyPr/>
        <a:lstStyle/>
        <a:p>
          <a:endParaRPr lang="en-US"/>
        </a:p>
      </dgm:t>
    </dgm:pt>
    <dgm:pt modelId="{6E11CC84-6563-44A9-84C3-820B5D528ED6}">
      <dgm:prSet custT="1"/>
      <dgm:spPr/>
      <dgm:t>
        <a:bodyPr/>
        <a:lstStyle/>
        <a:p>
          <a:r>
            <a:rPr lang="en-GB" sz="1600" dirty="0"/>
            <a:t>The support within the family and wider support networks </a:t>
          </a:r>
          <a:endParaRPr lang="en-US" sz="1600" dirty="0"/>
        </a:p>
      </dgm:t>
    </dgm:pt>
    <dgm:pt modelId="{86DD1F2E-8B1A-4113-A20D-8D4163A7E40B}" type="parTrans" cxnId="{70E58117-3965-49BA-9D97-347EDAA4E2B8}">
      <dgm:prSet/>
      <dgm:spPr/>
      <dgm:t>
        <a:bodyPr/>
        <a:lstStyle/>
        <a:p>
          <a:endParaRPr lang="en-US"/>
        </a:p>
      </dgm:t>
    </dgm:pt>
    <dgm:pt modelId="{DBECDEEF-1C46-4FE4-ACA6-8326A21DE22E}" type="sibTrans" cxnId="{70E58117-3965-49BA-9D97-347EDAA4E2B8}">
      <dgm:prSet/>
      <dgm:spPr/>
      <dgm:t>
        <a:bodyPr/>
        <a:lstStyle/>
        <a:p>
          <a:endParaRPr lang="en-US"/>
        </a:p>
      </dgm:t>
    </dgm:pt>
    <dgm:pt modelId="{E408330A-0BC5-4660-B967-06F14E40EF40}">
      <dgm:prSet custT="1"/>
      <dgm:spPr/>
      <dgm:t>
        <a:bodyPr/>
        <a:lstStyle/>
        <a:p>
          <a:r>
            <a:rPr lang="en-GB" sz="1600" dirty="0"/>
            <a:t>The child’s inherent resilience  </a:t>
          </a:r>
          <a:endParaRPr lang="en-US" sz="1600" dirty="0"/>
        </a:p>
      </dgm:t>
    </dgm:pt>
    <dgm:pt modelId="{9B797AFB-63A7-4DF2-BC69-B7C2FB87FA8C}" type="parTrans" cxnId="{3668A92F-1034-405E-A497-3AF84ED3F78D}">
      <dgm:prSet/>
      <dgm:spPr/>
      <dgm:t>
        <a:bodyPr/>
        <a:lstStyle/>
        <a:p>
          <a:endParaRPr lang="en-US"/>
        </a:p>
      </dgm:t>
    </dgm:pt>
    <dgm:pt modelId="{EABB3AFB-7084-4A56-AC09-3F6A153F910F}" type="sibTrans" cxnId="{3668A92F-1034-405E-A497-3AF84ED3F78D}">
      <dgm:prSet/>
      <dgm:spPr/>
      <dgm:t>
        <a:bodyPr/>
        <a:lstStyle/>
        <a:p>
          <a:endParaRPr lang="en-US"/>
        </a:p>
      </dgm:t>
    </dgm:pt>
    <dgm:pt modelId="{0A8F164C-4D6B-4FCA-9652-CC3A232809A7}" type="pres">
      <dgm:prSet presAssocID="{FB31CCB3-3946-43A2-845A-9044FC445B21}" presName="diagram" presStyleCnt="0">
        <dgm:presLayoutVars>
          <dgm:dir/>
          <dgm:resizeHandles val="exact"/>
        </dgm:presLayoutVars>
      </dgm:prSet>
      <dgm:spPr/>
    </dgm:pt>
    <dgm:pt modelId="{B5CB17A1-3E58-443A-A31A-4E6E72D0D3F9}" type="pres">
      <dgm:prSet presAssocID="{1F2F7E08-31D9-4D64-A56E-AC21541C95FC}" presName="node" presStyleLbl="node1" presStyleIdx="0" presStyleCnt="6" custLinFactNeighborY="-196">
        <dgm:presLayoutVars>
          <dgm:bulletEnabled val="1"/>
        </dgm:presLayoutVars>
      </dgm:prSet>
      <dgm:spPr/>
    </dgm:pt>
    <dgm:pt modelId="{B251AB99-D29F-4F89-860D-35BEA098EFDD}" type="pres">
      <dgm:prSet presAssocID="{BC0ACA4E-B5E4-423C-B986-54A8226331E9}" presName="sibTrans" presStyleCnt="0"/>
      <dgm:spPr/>
    </dgm:pt>
    <dgm:pt modelId="{0CF0E5F2-F5C7-4EFE-9D26-E86BF774F0A4}" type="pres">
      <dgm:prSet presAssocID="{BDC005C5-76E0-4811-9906-8FFD2E031E49}" presName="node" presStyleLbl="node1" presStyleIdx="1" presStyleCnt="6">
        <dgm:presLayoutVars>
          <dgm:bulletEnabled val="1"/>
        </dgm:presLayoutVars>
      </dgm:prSet>
      <dgm:spPr/>
    </dgm:pt>
    <dgm:pt modelId="{ACA63381-C6B4-43CD-B3D9-A8E9C46FC04A}" type="pres">
      <dgm:prSet presAssocID="{117853B3-CA00-45DF-97DF-600C5FF3C8EA}" presName="sibTrans" presStyleCnt="0"/>
      <dgm:spPr/>
    </dgm:pt>
    <dgm:pt modelId="{34F4F7E7-F8AB-4323-9868-1EEC465030D1}" type="pres">
      <dgm:prSet presAssocID="{5900107E-023F-41C0-B449-44CF9A4ABF8F}" presName="node" presStyleLbl="node1" presStyleIdx="2" presStyleCnt="6">
        <dgm:presLayoutVars>
          <dgm:bulletEnabled val="1"/>
        </dgm:presLayoutVars>
      </dgm:prSet>
      <dgm:spPr/>
    </dgm:pt>
    <dgm:pt modelId="{744B9FD4-1A00-4E92-82C7-60F14C287C15}" type="pres">
      <dgm:prSet presAssocID="{DEAD5D2A-195C-4508-A012-C577C8B76178}" presName="sibTrans" presStyleCnt="0"/>
      <dgm:spPr/>
    </dgm:pt>
    <dgm:pt modelId="{C56C152B-2076-4CF1-A706-64BD4FFD689A}" type="pres">
      <dgm:prSet presAssocID="{44B4477C-1482-498E-A242-3E68D6E0372E}" presName="node" presStyleLbl="node1" presStyleIdx="3" presStyleCnt="6">
        <dgm:presLayoutVars>
          <dgm:bulletEnabled val="1"/>
        </dgm:presLayoutVars>
      </dgm:prSet>
      <dgm:spPr/>
    </dgm:pt>
    <dgm:pt modelId="{CD5DFC73-A94E-4B42-97B0-7B6DE6356390}" type="pres">
      <dgm:prSet presAssocID="{571D8505-E999-4A39-80FE-EEE5AD400B5A}" presName="sibTrans" presStyleCnt="0"/>
      <dgm:spPr/>
    </dgm:pt>
    <dgm:pt modelId="{C05B730E-10A7-44D9-AAB1-F60C1EFFF2B5}" type="pres">
      <dgm:prSet presAssocID="{6E11CC84-6563-44A9-84C3-820B5D528ED6}" presName="node" presStyleLbl="node1" presStyleIdx="4" presStyleCnt="6">
        <dgm:presLayoutVars>
          <dgm:bulletEnabled val="1"/>
        </dgm:presLayoutVars>
      </dgm:prSet>
      <dgm:spPr/>
    </dgm:pt>
    <dgm:pt modelId="{77121249-8E67-4057-B02B-EACEE6DE1546}" type="pres">
      <dgm:prSet presAssocID="{DBECDEEF-1C46-4FE4-ACA6-8326A21DE22E}" presName="sibTrans" presStyleCnt="0"/>
      <dgm:spPr/>
    </dgm:pt>
    <dgm:pt modelId="{DE5ACA3A-88FB-4FA5-939F-038F630618C6}" type="pres">
      <dgm:prSet presAssocID="{E408330A-0BC5-4660-B967-06F14E40EF40}" presName="node" presStyleLbl="node1" presStyleIdx="5" presStyleCnt="6">
        <dgm:presLayoutVars>
          <dgm:bulletEnabled val="1"/>
        </dgm:presLayoutVars>
      </dgm:prSet>
      <dgm:spPr/>
    </dgm:pt>
  </dgm:ptLst>
  <dgm:cxnLst>
    <dgm:cxn modelId="{88CDFA0A-4717-4F6E-AF11-0BA0F58399C2}" srcId="{FB31CCB3-3946-43A2-845A-9044FC445B21}" destId="{44B4477C-1482-498E-A242-3E68D6E0372E}" srcOrd="3" destOrd="0" parTransId="{C2D5591D-7BA0-4415-BC57-E20ABC91A80B}" sibTransId="{571D8505-E999-4A39-80FE-EEE5AD400B5A}"/>
    <dgm:cxn modelId="{2571500D-7192-4C50-98B1-796C699F1FEE}" type="presOf" srcId="{44B4477C-1482-498E-A242-3E68D6E0372E}" destId="{C56C152B-2076-4CF1-A706-64BD4FFD689A}" srcOrd="0" destOrd="0" presId="urn:microsoft.com/office/officeart/2005/8/layout/default"/>
    <dgm:cxn modelId="{50F50A0E-1A34-498D-B6B9-9BE83AAFD031}" type="presOf" srcId="{5900107E-023F-41C0-B449-44CF9A4ABF8F}" destId="{34F4F7E7-F8AB-4323-9868-1EEC465030D1}" srcOrd="0" destOrd="0" presId="urn:microsoft.com/office/officeart/2005/8/layout/default"/>
    <dgm:cxn modelId="{70E58117-3965-49BA-9D97-347EDAA4E2B8}" srcId="{FB31CCB3-3946-43A2-845A-9044FC445B21}" destId="{6E11CC84-6563-44A9-84C3-820B5D528ED6}" srcOrd="4" destOrd="0" parTransId="{86DD1F2E-8B1A-4113-A20D-8D4163A7E40B}" sibTransId="{DBECDEEF-1C46-4FE4-ACA6-8326A21DE22E}"/>
    <dgm:cxn modelId="{3668A92F-1034-405E-A497-3AF84ED3F78D}" srcId="{FB31CCB3-3946-43A2-845A-9044FC445B21}" destId="{E408330A-0BC5-4660-B967-06F14E40EF40}" srcOrd="5" destOrd="0" parTransId="{9B797AFB-63A7-4DF2-BC69-B7C2FB87FA8C}" sibTransId="{EABB3AFB-7084-4A56-AC09-3F6A153F910F}"/>
    <dgm:cxn modelId="{DDB40435-1C88-45F1-B171-38C786928ABD}" type="presOf" srcId="{BDC005C5-76E0-4811-9906-8FFD2E031E49}" destId="{0CF0E5F2-F5C7-4EFE-9D26-E86BF774F0A4}" srcOrd="0" destOrd="0" presId="urn:microsoft.com/office/officeart/2005/8/layout/default"/>
    <dgm:cxn modelId="{70B3113E-E287-452B-BEEC-3A0536393F85}" type="presOf" srcId="{FB31CCB3-3946-43A2-845A-9044FC445B21}" destId="{0A8F164C-4D6B-4FCA-9652-CC3A232809A7}" srcOrd="0" destOrd="0" presId="urn:microsoft.com/office/officeart/2005/8/layout/default"/>
    <dgm:cxn modelId="{1565D76C-286D-4F44-A64D-CD7E1728F56C}" srcId="{FB31CCB3-3946-43A2-845A-9044FC445B21}" destId="{BDC005C5-76E0-4811-9906-8FFD2E031E49}" srcOrd="1" destOrd="0" parTransId="{C497C00E-3CC5-445F-883F-C53D5B1E5C1E}" sibTransId="{117853B3-CA00-45DF-97DF-600C5FF3C8EA}"/>
    <dgm:cxn modelId="{3883DC80-3512-4D7E-9099-3629437CAB30}" type="presOf" srcId="{E408330A-0BC5-4660-B967-06F14E40EF40}" destId="{DE5ACA3A-88FB-4FA5-939F-038F630618C6}" srcOrd="0" destOrd="0" presId="urn:microsoft.com/office/officeart/2005/8/layout/default"/>
    <dgm:cxn modelId="{AABDFC8C-A899-43CC-81FC-9BA677CDE3C8}" type="presOf" srcId="{1F2F7E08-31D9-4D64-A56E-AC21541C95FC}" destId="{B5CB17A1-3E58-443A-A31A-4E6E72D0D3F9}" srcOrd="0" destOrd="0" presId="urn:microsoft.com/office/officeart/2005/8/layout/default"/>
    <dgm:cxn modelId="{F12B4897-B1EB-44D7-B0E2-0FC49A64EC8F}" type="presOf" srcId="{6E11CC84-6563-44A9-84C3-820B5D528ED6}" destId="{C05B730E-10A7-44D9-AAB1-F60C1EFFF2B5}" srcOrd="0" destOrd="0" presId="urn:microsoft.com/office/officeart/2005/8/layout/default"/>
    <dgm:cxn modelId="{F0CB859E-25AB-4A45-B486-389E9D06238A}" srcId="{FB31CCB3-3946-43A2-845A-9044FC445B21}" destId="{5900107E-023F-41C0-B449-44CF9A4ABF8F}" srcOrd="2" destOrd="0" parTransId="{525C41BC-C599-471D-B1FA-E9633C911356}" sibTransId="{DEAD5D2A-195C-4508-A012-C577C8B76178}"/>
    <dgm:cxn modelId="{D1F835A8-A9E0-49EF-8C9D-C208D699F1CB}" srcId="{FB31CCB3-3946-43A2-845A-9044FC445B21}" destId="{1F2F7E08-31D9-4D64-A56E-AC21541C95FC}" srcOrd="0" destOrd="0" parTransId="{C993E641-9712-420E-B151-51C7EFC1E376}" sibTransId="{BC0ACA4E-B5E4-423C-B986-54A8226331E9}"/>
    <dgm:cxn modelId="{69776273-BD69-409D-A63B-3A349ED952A9}" type="presParOf" srcId="{0A8F164C-4D6B-4FCA-9652-CC3A232809A7}" destId="{B5CB17A1-3E58-443A-A31A-4E6E72D0D3F9}" srcOrd="0" destOrd="0" presId="urn:microsoft.com/office/officeart/2005/8/layout/default"/>
    <dgm:cxn modelId="{238F62A7-EE1C-451A-BB9A-5A0A3FE8C50A}" type="presParOf" srcId="{0A8F164C-4D6B-4FCA-9652-CC3A232809A7}" destId="{B251AB99-D29F-4F89-860D-35BEA098EFDD}" srcOrd="1" destOrd="0" presId="urn:microsoft.com/office/officeart/2005/8/layout/default"/>
    <dgm:cxn modelId="{33C97FBC-A873-4E7F-8321-A0089FC8B14C}" type="presParOf" srcId="{0A8F164C-4D6B-4FCA-9652-CC3A232809A7}" destId="{0CF0E5F2-F5C7-4EFE-9D26-E86BF774F0A4}" srcOrd="2" destOrd="0" presId="urn:microsoft.com/office/officeart/2005/8/layout/default"/>
    <dgm:cxn modelId="{AC5907AB-288F-4D75-B411-E201A26B4239}" type="presParOf" srcId="{0A8F164C-4D6B-4FCA-9652-CC3A232809A7}" destId="{ACA63381-C6B4-43CD-B3D9-A8E9C46FC04A}" srcOrd="3" destOrd="0" presId="urn:microsoft.com/office/officeart/2005/8/layout/default"/>
    <dgm:cxn modelId="{6B17E480-9EA7-4962-99A4-79529AD23F8F}" type="presParOf" srcId="{0A8F164C-4D6B-4FCA-9652-CC3A232809A7}" destId="{34F4F7E7-F8AB-4323-9868-1EEC465030D1}" srcOrd="4" destOrd="0" presId="urn:microsoft.com/office/officeart/2005/8/layout/default"/>
    <dgm:cxn modelId="{2880ABAF-E5BE-40FC-9182-681327C70A97}" type="presParOf" srcId="{0A8F164C-4D6B-4FCA-9652-CC3A232809A7}" destId="{744B9FD4-1A00-4E92-82C7-60F14C287C15}" srcOrd="5" destOrd="0" presId="urn:microsoft.com/office/officeart/2005/8/layout/default"/>
    <dgm:cxn modelId="{771055F7-D0F3-4BEE-949D-B2CBD3D31DAA}" type="presParOf" srcId="{0A8F164C-4D6B-4FCA-9652-CC3A232809A7}" destId="{C56C152B-2076-4CF1-A706-64BD4FFD689A}" srcOrd="6" destOrd="0" presId="urn:microsoft.com/office/officeart/2005/8/layout/default"/>
    <dgm:cxn modelId="{56CB8913-EE97-4610-9C2E-86B4E3602ED2}" type="presParOf" srcId="{0A8F164C-4D6B-4FCA-9652-CC3A232809A7}" destId="{CD5DFC73-A94E-4B42-97B0-7B6DE6356390}" srcOrd="7" destOrd="0" presId="urn:microsoft.com/office/officeart/2005/8/layout/default"/>
    <dgm:cxn modelId="{C7707E6B-83D2-4879-8564-E580EEE49D74}" type="presParOf" srcId="{0A8F164C-4D6B-4FCA-9652-CC3A232809A7}" destId="{C05B730E-10A7-44D9-AAB1-F60C1EFFF2B5}" srcOrd="8" destOrd="0" presId="urn:microsoft.com/office/officeart/2005/8/layout/default"/>
    <dgm:cxn modelId="{19C7C94F-B441-40C6-89BB-0F0F0DED90FC}" type="presParOf" srcId="{0A8F164C-4D6B-4FCA-9652-CC3A232809A7}" destId="{77121249-8E67-4057-B02B-EACEE6DE1546}" srcOrd="9" destOrd="0" presId="urn:microsoft.com/office/officeart/2005/8/layout/default"/>
    <dgm:cxn modelId="{572C05CC-6738-449E-A619-A05162AA70B3}" type="presParOf" srcId="{0A8F164C-4D6B-4FCA-9652-CC3A232809A7}" destId="{DE5ACA3A-88FB-4FA5-939F-038F630618C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45B525-4576-4E85-8AEC-56352ECECF12}"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B7EF6337-A71E-4397-A0F6-E24B412D2389}">
      <dgm:prSet custT="1"/>
      <dgm:spPr/>
      <dgm:t>
        <a:bodyPr/>
        <a:lstStyle/>
        <a:p>
          <a:r>
            <a:rPr lang="en-GB" sz="1600" b="1"/>
            <a:t>Guilt</a:t>
          </a:r>
          <a:endParaRPr lang="en-US" sz="1600" b="1"/>
        </a:p>
      </dgm:t>
    </dgm:pt>
    <dgm:pt modelId="{4ED15D50-ACCB-4281-A294-DE047878CEA8}" type="parTrans" cxnId="{3ACAAD2F-588C-4A8E-B3F1-659B7D8ADD02}">
      <dgm:prSet/>
      <dgm:spPr/>
      <dgm:t>
        <a:bodyPr/>
        <a:lstStyle/>
        <a:p>
          <a:endParaRPr lang="en-US" sz="1600" b="1"/>
        </a:p>
      </dgm:t>
    </dgm:pt>
    <dgm:pt modelId="{20C122DB-574A-4594-AB19-F7DFA3604857}" type="sibTrans" cxnId="{3ACAAD2F-588C-4A8E-B3F1-659B7D8ADD02}">
      <dgm:prSet/>
      <dgm:spPr/>
      <dgm:t>
        <a:bodyPr/>
        <a:lstStyle/>
        <a:p>
          <a:endParaRPr lang="en-US" sz="1600" b="1"/>
        </a:p>
      </dgm:t>
    </dgm:pt>
    <dgm:pt modelId="{4865F2F0-ECA6-4A2E-9552-0E9AAC71AA01}">
      <dgm:prSet custT="1"/>
      <dgm:spPr/>
      <dgm:t>
        <a:bodyPr/>
        <a:lstStyle/>
        <a:p>
          <a:r>
            <a:rPr lang="en-GB" sz="1600" b="1"/>
            <a:t>Shame</a:t>
          </a:r>
          <a:endParaRPr lang="en-US" sz="1600" b="1"/>
        </a:p>
      </dgm:t>
    </dgm:pt>
    <dgm:pt modelId="{686EF4B5-455B-43C6-90A8-31FC914A32C3}" type="parTrans" cxnId="{E523CA28-A26E-47AF-95DE-33405EBF7D0F}">
      <dgm:prSet/>
      <dgm:spPr/>
      <dgm:t>
        <a:bodyPr/>
        <a:lstStyle/>
        <a:p>
          <a:endParaRPr lang="en-US" sz="1600" b="1"/>
        </a:p>
      </dgm:t>
    </dgm:pt>
    <dgm:pt modelId="{9BFED18D-55CF-4B7C-BC73-7A56FD477DAC}" type="sibTrans" cxnId="{E523CA28-A26E-47AF-95DE-33405EBF7D0F}">
      <dgm:prSet/>
      <dgm:spPr/>
      <dgm:t>
        <a:bodyPr/>
        <a:lstStyle/>
        <a:p>
          <a:endParaRPr lang="en-US" sz="1600" b="1"/>
        </a:p>
      </dgm:t>
    </dgm:pt>
    <dgm:pt modelId="{2976E702-0DC9-43A3-A341-8134EDCBE84F}">
      <dgm:prSet custT="1"/>
      <dgm:spPr/>
      <dgm:t>
        <a:bodyPr/>
        <a:lstStyle/>
        <a:p>
          <a:r>
            <a:rPr lang="en-GB" sz="1600" b="1"/>
            <a:t>Self-hatred</a:t>
          </a:r>
          <a:endParaRPr lang="en-US" sz="1600" b="1"/>
        </a:p>
      </dgm:t>
    </dgm:pt>
    <dgm:pt modelId="{D9DCA207-E5A3-4122-8F6B-CD6A8A3DAD60}" type="parTrans" cxnId="{BFCFED88-0F2E-44EA-81B5-EB93268C7B7F}">
      <dgm:prSet/>
      <dgm:spPr/>
      <dgm:t>
        <a:bodyPr/>
        <a:lstStyle/>
        <a:p>
          <a:endParaRPr lang="en-US" sz="1600" b="1"/>
        </a:p>
      </dgm:t>
    </dgm:pt>
    <dgm:pt modelId="{B8950903-09AB-4B3A-AEF3-905FF365878A}" type="sibTrans" cxnId="{BFCFED88-0F2E-44EA-81B5-EB93268C7B7F}">
      <dgm:prSet/>
      <dgm:spPr/>
      <dgm:t>
        <a:bodyPr/>
        <a:lstStyle/>
        <a:p>
          <a:endParaRPr lang="en-US" sz="1600" b="1"/>
        </a:p>
      </dgm:t>
    </dgm:pt>
    <dgm:pt modelId="{C2A49427-2197-4BA8-85F5-6391CFF62D10}">
      <dgm:prSet custT="1"/>
      <dgm:spPr/>
      <dgm:t>
        <a:bodyPr/>
        <a:lstStyle/>
        <a:p>
          <a:r>
            <a:rPr lang="en-GB" sz="1600" b="1"/>
            <a:t>Self-punishing feelings, thoughts and behaviours</a:t>
          </a:r>
          <a:endParaRPr lang="en-US" sz="1600" b="1"/>
        </a:p>
      </dgm:t>
    </dgm:pt>
    <dgm:pt modelId="{C25395D4-AF9F-4638-805B-40FAADEB266D}" type="parTrans" cxnId="{26620AB3-D4CA-4E92-BD22-36205CB5C535}">
      <dgm:prSet/>
      <dgm:spPr/>
      <dgm:t>
        <a:bodyPr/>
        <a:lstStyle/>
        <a:p>
          <a:endParaRPr lang="en-US" sz="1600" b="1"/>
        </a:p>
      </dgm:t>
    </dgm:pt>
    <dgm:pt modelId="{DED0E698-AE9B-4A6A-9B0E-598BBA3CFF99}" type="sibTrans" cxnId="{26620AB3-D4CA-4E92-BD22-36205CB5C535}">
      <dgm:prSet/>
      <dgm:spPr/>
      <dgm:t>
        <a:bodyPr/>
        <a:lstStyle/>
        <a:p>
          <a:endParaRPr lang="en-US" sz="1600" b="1"/>
        </a:p>
      </dgm:t>
    </dgm:pt>
    <dgm:pt modelId="{40996383-6FEE-4544-9C2A-7B03F91FDF87}">
      <dgm:prSet custT="1"/>
      <dgm:spPr/>
      <dgm:t>
        <a:bodyPr/>
        <a:lstStyle/>
        <a:p>
          <a:r>
            <a:rPr lang="en-GB" sz="1600" b="1"/>
            <a:t>Deserving of abuse</a:t>
          </a:r>
          <a:endParaRPr lang="en-US" sz="1600" b="1"/>
        </a:p>
      </dgm:t>
    </dgm:pt>
    <dgm:pt modelId="{CE804004-F38E-4BC7-9367-AF8BDBB6D667}" type="parTrans" cxnId="{46AE0FD6-120E-48DB-9B5C-3C594A44C087}">
      <dgm:prSet/>
      <dgm:spPr/>
      <dgm:t>
        <a:bodyPr/>
        <a:lstStyle/>
        <a:p>
          <a:endParaRPr lang="en-US" sz="1600" b="1"/>
        </a:p>
      </dgm:t>
    </dgm:pt>
    <dgm:pt modelId="{5B90FF8F-6458-4BB6-BFDC-FA4E5BE43C15}" type="sibTrans" cxnId="{46AE0FD6-120E-48DB-9B5C-3C594A44C087}">
      <dgm:prSet/>
      <dgm:spPr/>
      <dgm:t>
        <a:bodyPr/>
        <a:lstStyle/>
        <a:p>
          <a:endParaRPr lang="en-US" sz="1600" b="1"/>
        </a:p>
      </dgm:t>
    </dgm:pt>
    <dgm:pt modelId="{E6EE17EC-650F-46A9-8AF3-F773890615DC}" type="pres">
      <dgm:prSet presAssocID="{E045B525-4576-4E85-8AEC-56352ECECF12}" presName="diagram" presStyleCnt="0">
        <dgm:presLayoutVars>
          <dgm:dir/>
          <dgm:resizeHandles val="exact"/>
        </dgm:presLayoutVars>
      </dgm:prSet>
      <dgm:spPr/>
    </dgm:pt>
    <dgm:pt modelId="{CD2D3EBB-BE0F-4370-B6DB-39E72750E066}" type="pres">
      <dgm:prSet presAssocID="{B7EF6337-A71E-4397-A0F6-E24B412D2389}" presName="node" presStyleLbl="node1" presStyleIdx="0" presStyleCnt="5">
        <dgm:presLayoutVars>
          <dgm:bulletEnabled val="1"/>
        </dgm:presLayoutVars>
      </dgm:prSet>
      <dgm:spPr/>
    </dgm:pt>
    <dgm:pt modelId="{57431A01-4666-49C1-BD10-2569A39B7A9E}" type="pres">
      <dgm:prSet presAssocID="{20C122DB-574A-4594-AB19-F7DFA3604857}" presName="sibTrans" presStyleCnt="0"/>
      <dgm:spPr/>
    </dgm:pt>
    <dgm:pt modelId="{6BCF7254-FDA6-4065-BB47-F711FAB9C81C}" type="pres">
      <dgm:prSet presAssocID="{4865F2F0-ECA6-4A2E-9552-0E9AAC71AA01}" presName="node" presStyleLbl="node1" presStyleIdx="1" presStyleCnt="5">
        <dgm:presLayoutVars>
          <dgm:bulletEnabled val="1"/>
        </dgm:presLayoutVars>
      </dgm:prSet>
      <dgm:spPr/>
    </dgm:pt>
    <dgm:pt modelId="{44BF70B5-21E3-4234-AA93-72B23D2B0B59}" type="pres">
      <dgm:prSet presAssocID="{9BFED18D-55CF-4B7C-BC73-7A56FD477DAC}" presName="sibTrans" presStyleCnt="0"/>
      <dgm:spPr/>
    </dgm:pt>
    <dgm:pt modelId="{EAB7C65B-C94C-4333-A9BB-7413400CF1AD}" type="pres">
      <dgm:prSet presAssocID="{2976E702-0DC9-43A3-A341-8134EDCBE84F}" presName="node" presStyleLbl="node1" presStyleIdx="2" presStyleCnt="5">
        <dgm:presLayoutVars>
          <dgm:bulletEnabled val="1"/>
        </dgm:presLayoutVars>
      </dgm:prSet>
      <dgm:spPr/>
    </dgm:pt>
    <dgm:pt modelId="{E2792B96-F126-4F99-90CB-9091C39760C4}" type="pres">
      <dgm:prSet presAssocID="{B8950903-09AB-4B3A-AEF3-905FF365878A}" presName="sibTrans" presStyleCnt="0"/>
      <dgm:spPr/>
    </dgm:pt>
    <dgm:pt modelId="{1EE7EFB4-D924-4E75-A57C-1748F94119CF}" type="pres">
      <dgm:prSet presAssocID="{C2A49427-2197-4BA8-85F5-6391CFF62D10}" presName="node" presStyleLbl="node1" presStyleIdx="3" presStyleCnt="5">
        <dgm:presLayoutVars>
          <dgm:bulletEnabled val="1"/>
        </dgm:presLayoutVars>
      </dgm:prSet>
      <dgm:spPr/>
    </dgm:pt>
    <dgm:pt modelId="{C429E34F-DCEC-466D-A623-C30EFB9A8A9F}" type="pres">
      <dgm:prSet presAssocID="{DED0E698-AE9B-4A6A-9B0E-598BBA3CFF99}" presName="sibTrans" presStyleCnt="0"/>
      <dgm:spPr/>
    </dgm:pt>
    <dgm:pt modelId="{9167158F-A294-4310-BE48-B568A6255603}" type="pres">
      <dgm:prSet presAssocID="{40996383-6FEE-4544-9C2A-7B03F91FDF87}" presName="node" presStyleLbl="node1" presStyleIdx="4" presStyleCnt="5">
        <dgm:presLayoutVars>
          <dgm:bulletEnabled val="1"/>
        </dgm:presLayoutVars>
      </dgm:prSet>
      <dgm:spPr/>
    </dgm:pt>
  </dgm:ptLst>
  <dgm:cxnLst>
    <dgm:cxn modelId="{A91C780F-1F02-4ACE-AF41-C9C7DB0A28DA}" type="presOf" srcId="{C2A49427-2197-4BA8-85F5-6391CFF62D10}" destId="{1EE7EFB4-D924-4E75-A57C-1748F94119CF}" srcOrd="0" destOrd="0" presId="urn:microsoft.com/office/officeart/2005/8/layout/default"/>
    <dgm:cxn modelId="{3BA82D1B-CA33-46A0-BE47-F2A69F09C7B2}" type="presOf" srcId="{E045B525-4576-4E85-8AEC-56352ECECF12}" destId="{E6EE17EC-650F-46A9-8AF3-F773890615DC}" srcOrd="0" destOrd="0" presId="urn:microsoft.com/office/officeart/2005/8/layout/default"/>
    <dgm:cxn modelId="{E523CA28-A26E-47AF-95DE-33405EBF7D0F}" srcId="{E045B525-4576-4E85-8AEC-56352ECECF12}" destId="{4865F2F0-ECA6-4A2E-9552-0E9AAC71AA01}" srcOrd="1" destOrd="0" parTransId="{686EF4B5-455B-43C6-90A8-31FC914A32C3}" sibTransId="{9BFED18D-55CF-4B7C-BC73-7A56FD477DAC}"/>
    <dgm:cxn modelId="{3ACAAD2F-588C-4A8E-B3F1-659B7D8ADD02}" srcId="{E045B525-4576-4E85-8AEC-56352ECECF12}" destId="{B7EF6337-A71E-4397-A0F6-E24B412D2389}" srcOrd="0" destOrd="0" parTransId="{4ED15D50-ACCB-4281-A294-DE047878CEA8}" sibTransId="{20C122DB-574A-4594-AB19-F7DFA3604857}"/>
    <dgm:cxn modelId="{3E347E62-097F-45FA-B355-83E512CF7A5E}" type="presOf" srcId="{B7EF6337-A71E-4397-A0F6-E24B412D2389}" destId="{CD2D3EBB-BE0F-4370-B6DB-39E72750E066}" srcOrd="0" destOrd="0" presId="urn:microsoft.com/office/officeart/2005/8/layout/default"/>
    <dgm:cxn modelId="{BFCFED88-0F2E-44EA-81B5-EB93268C7B7F}" srcId="{E045B525-4576-4E85-8AEC-56352ECECF12}" destId="{2976E702-0DC9-43A3-A341-8134EDCBE84F}" srcOrd="2" destOrd="0" parTransId="{D9DCA207-E5A3-4122-8F6B-CD6A8A3DAD60}" sibTransId="{B8950903-09AB-4B3A-AEF3-905FF365878A}"/>
    <dgm:cxn modelId="{809DF296-39C4-4CEE-8CB5-629BFD8B005F}" type="presOf" srcId="{2976E702-0DC9-43A3-A341-8134EDCBE84F}" destId="{EAB7C65B-C94C-4333-A9BB-7413400CF1AD}" srcOrd="0" destOrd="0" presId="urn:microsoft.com/office/officeart/2005/8/layout/default"/>
    <dgm:cxn modelId="{BE4CDBB1-9DEB-489F-8410-BD8473EB8981}" type="presOf" srcId="{40996383-6FEE-4544-9C2A-7B03F91FDF87}" destId="{9167158F-A294-4310-BE48-B568A6255603}" srcOrd="0" destOrd="0" presId="urn:microsoft.com/office/officeart/2005/8/layout/default"/>
    <dgm:cxn modelId="{26620AB3-D4CA-4E92-BD22-36205CB5C535}" srcId="{E045B525-4576-4E85-8AEC-56352ECECF12}" destId="{C2A49427-2197-4BA8-85F5-6391CFF62D10}" srcOrd="3" destOrd="0" parTransId="{C25395D4-AF9F-4638-805B-40FAADEB266D}" sibTransId="{DED0E698-AE9B-4A6A-9B0E-598BBA3CFF99}"/>
    <dgm:cxn modelId="{46AE0FD6-120E-48DB-9B5C-3C594A44C087}" srcId="{E045B525-4576-4E85-8AEC-56352ECECF12}" destId="{40996383-6FEE-4544-9C2A-7B03F91FDF87}" srcOrd="4" destOrd="0" parTransId="{CE804004-F38E-4BC7-9367-AF8BDBB6D667}" sibTransId="{5B90FF8F-6458-4BB6-BFDC-FA4E5BE43C15}"/>
    <dgm:cxn modelId="{09DFA8EC-F61D-497B-BCAF-271433C77E7E}" type="presOf" srcId="{4865F2F0-ECA6-4A2E-9552-0E9AAC71AA01}" destId="{6BCF7254-FDA6-4065-BB47-F711FAB9C81C}" srcOrd="0" destOrd="0" presId="urn:microsoft.com/office/officeart/2005/8/layout/default"/>
    <dgm:cxn modelId="{21594066-75D9-45BC-BD7F-8D6EF228FEBD}" type="presParOf" srcId="{E6EE17EC-650F-46A9-8AF3-F773890615DC}" destId="{CD2D3EBB-BE0F-4370-B6DB-39E72750E066}" srcOrd="0" destOrd="0" presId="urn:microsoft.com/office/officeart/2005/8/layout/default"/>
    <dgm:cxn modelId="{2238AABD-9A2A-4C32-B3AC-92210A4F959D}" type="presParOf" srcId="{E6EE17EC-650F-46A9-8AF3-F773890615DC}" destId="{57431A01-4666-49C1-BD10-2569A39B7A9E}" srcOrd="1" destOrd="0" presId="urn:microsoft.com/office/officeart/2005/8/layout/default"/>
    <dgm:cxn modelId="{6EC8894C-6FCE-4CFA-B56D-7D24C15BC89B}" type="presParOf" srcId="{E6EE17EC-650F-46A9-8AF3-F773890615DC}" destId="{6BCF7254-FDA6-4065-BB47-F711FAB9C81C}" srcOrd="2" destOrd="0" presId="urn:microsoft.com/office/officeart/2005/8/layout/default"/>
    <dgm:cxn modelId="{DDFD84F7-6E9A-4BC2-AADE-DC93B25FE138}" type="presParOf" srcId="{E6EE17EC-650F-46A9-8AF3-F773890615DC}" destId="{44BF70B5-21E3-4234-AA93-72B23D2B0B59}" srcOrd="3" destOrd="0" presId="urn:microsoft.com/office/officeart/2005/8/layout/default"/>
    <dgm:cxn modelId="{6E015711-B7E6-4C58-8AAA-B4D62E6776A0}" type="presParOf" srcId="{E6EE17EC-650F-46A9-8AF3-F773890615DC}" destId="{EAB7C65B-C94C-4333-A9BB-7413400CF1AD}" srcOrd="4" destOrd="0" presId="urn:microsoft.com/office/officeart/2005/8/layout/default"/>
    <dgm:cxn modelId="{BDE64C1A-FBEB-4506-B019-4FADE2F35326}" type="presParOf" srcId="{E6EE17EC-650F-46A9-8AF3-F773890615DC}" destId="{E2792B96-F126-4F99-90CB-9091C39760C4}" srcOrd="5" destOrd="0" presId="urn:microsoft.com/office/officeart/2005/8/layout/default"/>
    <dgm:cxn modelId="{72242346-331C-41B3-ACCC-63A52FCDF150}" type="presParOf" srcId="{E6EE17EC-650F-46A9-8AF3-F773890615DC}" destId="{1EE7EFB4-D924-4E75-A57C-1748F94119CF}" srcOrd="6" destOrd="0" presId="urn:microsoft.com/office/officeart/2005/8/layout/default"/>
    <dgm:cxn modelId="{7EC0CC29-D77D-4B12-A9C4-5220A2D92C77}" type="presParOf" srcId="{E6EE17EC-650F-46A9-8AF3-F773890615DC}" destId="{C429E34F-DCEC-466D-A623-C30EFB9A8A9F}" srcOrd="7" destOrd="0" presId="urn:microsoft.com/office/officeart/2005/8/layout/default"/>
    <dgm:cxn modelId="{4D86A03E-9677-4911-B894-374DB26FDCB8}" type="presParOf" srcId="{E6EE17EC-650F-46A9-8AF3-F773890615DC}" destId="{9167158F-A294-4310-BE48-B568A625560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516D59-2453-4B89-AD79-65FD4CC70651}"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GB"/>
        </a:p>
      </dgm:t>
    </dgm:pt>
    <dgm:pt modelId="{7A8C4A77-CC80-47C1-8A74-33F9DEC7C2DB}">
      <dgm:prSet phldrT="[Text]" custT="1"/>
      <dgm:spPr/>
      <dgm:t>
        <a:bodyPr/>
        <a:lstStyle/>
        <a:p>
          <a:r>
            <a:rPr lang="en-GB" sz="1600" b="1" dirty="0"/>
            <a:t>Betrayal</a:t>
          </a:r>
        </a:p>
      </dgm:t>
    </dgm:pt>
    <dgm:pt modelId="{C06B4043-8EF3-40DB-93C4-30E4E2420512}" type="parTrans" cxnId="{15BC84A0-C41B-4DBE-8250-B7B0674331F3}">
      <dgm:prSet/>
      <dgm:spPr/>
      <dgm:t>
        <a:bodyPr/>
        <a:lstStyle/>
        <a:p>
          <a:endParaRPr lang="en-GB" sz="1600" b="1"/>
        </a:p>
      </dgm:t>
    </dgm:pt>
    <dgm:pt modelId="{DC379029-5681-446A-ABD1-FBE8A12EB876}" type="sibTrans" cxnId="{15BC84A0-C41B-4DBE-8250-B7B0674331F3}">
      <dgm:prSet/>
      <dgm:spPr/>
      <dgm:t>
        <a:bodyPr/>
        <a:lstStyle/>
        <a:p>
          <a:endParaRPr lang="en-GB" sz="1600" b="1"/>
        </a:p>
      </dgm:t>
    </dgm:pt>
    <dgm:pt modelId="{76ED8306-3ADB-4C84-881D-65D44F372BF5}">
      <dgm:prSet phldrT="[Text]" custT="1"/>
      <dgm:spPr/>
      <dgm:t>
        <a:bodyPr/>
        <a:lstStyle/>
        <a:p>
          <a:r>
            <a:rPr lang="en-GB" sz="1600" b="1" dirty="0"/>
            <a:t>Stigmatisation</a:t>
          </a:r>
        </a:p>
      </dgm:t>
    </dgm:pt>
    <dgm:pt modelId="{A3546AEC-BBF5-4B38-9726-579484024F33}" type="parTrans" cxnId="{BCE29864-E57C-470A-BE61-E6C9AE126132}">
      <dgm:prSet/>
      <dgm:spPr/>
      <dgm:t>
        <a:bodyPr/>
        <a:lstStyle/>
        <a:p>
          <a:endParaRPr lang="en-GB" sz="1600" b="1"/>
        </a:p>
      </dgm:t>
    </dgm:pt>
    <dgm:pt modelId="{4321E60B-43FA-473E-96D6-0F46ABDC5DD0}" type="sibTrans" cxnId="{BCE29864-E57C-470A-BE61-E6C9AE126132}">
      <dgm:prSet/>
      <dgm:spPr/>
      <dgm:t>
        <a:bodyPr/>
        <a:lstStyle/>
        <a:p>
          <a:endParaRPr lang="en-GB" sz="1600" b="1"/>
        </a:p>
      </dgm:t>
    </dgm:pt>
    <dgm:pt modelId="{C45763A7-CAB6-4EC2-8510-875B4F06AFA6}">
      <dgm:prSet phldrT="[Text]" custT="1"/>
      <dgm:spPr/>
      <dgm:t>
        <a:bodyPr/>
        <a:lstStyle/>
        <a:p>
          <a:r>
            <a:rPr lang="en-GB" sz="1600" b="1" dirty="0"/>
            <a:t>Powerlessness</a:t>
          </a:r>
        </a:p>
      </dgm:t>
    </dgm:pt>
    <dgm:pt modelId="{6B956FEA-1B19-47F0-9A47-E4677F422D48}" type="parTrans" cxnId="{55B159B2-3C52-4E16-816E-1FDC8BE24935}">
      <dgm:prSet/>
      <dgm:spPr/>
      <dgm:t>
        <a:bodyPr/>
        <a:lstStyle/>
        <a:p>
          <a:endParaRPr lang="en-GB" sz="1600" b="1"/>
        </a:p>
      </dgm:t>
    </dgm:pt>
    <dgm:pt modelId="{B245123A-BB9A-4216-A14F-F2C3D598E9AF}" type="sibTrans" cxnId="{55B159B2-3C52-4E16-816E-1FDC8BE24935}">
      <dgm:prSet/>
      <dgm:spPr/>
      <dgm:t>
        <a:bodyPr/>
        <a:lstStyle/>
        <a:p>
          <a:endParaRPr lang="en-GB" sz="1600" b="1"/>
        </a:p>
      </dgm:t>
    </dgm:pt>
    <dgm:pt modelId="{65CE314A-8B64-4A0A-AC1E-811D8BB5A76F}">
      <dgm:prSet custT="1"/>
      <dgm:spPr/>
      <dgm:t>
        <a:bodyPr/>
        <a:lstStyle/>
        <a:p>
          <a:r>
            <a:rPr lang="en-GB" sz="1600" b="1" dirty="0"/>
            <a:t>Traumatic sexualisation </a:t>
          </a:r>
        </a:p>
      </dgm:t>
    </dgm:pt>
    <dgm:pt modelId="{874136C0-717C-4024-BB66-7C84BEF918E9}" type="parTrans" cxnId="{0DCE9AEC-B094-4BA3-82CC-EB54CC192B94}">
      <dgm:prSet/>
      <dgm:spPr/>
      <dgm:t>
        <a:bodyPr/>
        <a:lstStyle/>
        <a:p>
          <a:endParaRPr lang="en-GB" sz="1600" b="1"/>
        </a:p>
      </dgm:t>
    </dgm:pt>
    <dgm:pt modelId="{2A3083EC-D8E9-4621-9EAD-695C7C182064}" type="sibTrans" cxnId="{0DCE9AEC-B094-4BA3-82CC-EB54CC192B94}">
      <dgm:prSet/>
      <dgm:spPr/>
      <dgm:t>
        <a:bodyPr/>
        <a:lstStyle/>
        <a:p>
          <a:endParaRPr lang="en-GB" sz="1600" b="1"/>
        </a:p>
      </dgm:t>
    </dgm:pt>
    <dgm:pt modelId="{131D7A3B-6CD2-4CEA-AC3A-1C43D1616448}">
      <dgm:prSet custT="1"/>
      <dgm:spPr/>
      <dgm:t>
        <a:bodyPr/>
        <a:lstStyle/>
        <a:p>
          <a:r>
            <a:rPr lang="en-GB" sz="1600" b="1" dirty="0"/>
            <a:t>Confusion</a:t>
          </a:r>
        </a:p>
      </dgm:t>
    </dgm:pt>
    <dgm:pt modelId="{43019E9B-6BD4-4EF2-9661-AC972DCE82CD}" type="parTrans" cxnId="{6FE88A5B-67FF-4FB4-BA6C-58192C6BF2BD}">
      <dgm:prSet/>
      <dgm:spPr/>
      <dgm:t>
        <a:bodyPr/>
        <a:lstStyle/>
        <a:p>
          <a:endParaRPr lang="en-GB" sz="1600" b="1"/>
        </a:p>
      </dgm:t>
    </dgm:pt>
    <dgm:pt modelId="{ECF0FC38-E68B-48C2-8782-1E1674056D1B}" type="sibTrans" cxnId="{6FE88A5B-67FF-4FB4-BA6C-58192C6BF2BD}">
      <dgm:prSet/>
      <dgm:spPr/>
      <dgm:t>
        <a:bodyPr/>
        <a:lstStyle/>
        <a:p>
          <a:endParaRPr lang="en-GB" sz="1600" b="1"/>
        </a:p>
      </dgm:t>
    </dgm:pt>
    <dgm:pt modelId="{7740AB48-62BE-4EEC-B07D-4B6075799E63}">
      <dgm:prSet phldrT="[Text]" custT="1"/>
      <dgm:spPr/>
      <dgm:t>
        <a:bodyPr/>
        <a:lstStyle/>
        <a:p>
          <a:r>
            <a:rPr lang="en-GB" sz="1600" b="1" dirty="0"/>
            <a:t>Secrecy</a:t>
          </a:r>
        </a:p>
      </dgm:t>
    </dgm:pt>
    <dgm:pt modelId="{0AABFC5D-F894-4174-818D-10D1E71DB6EA}" type="parTrans" cxnId="{DD5390F4-B6D4-49E5-ACC2-11DBB3868602}">
      <dgm:prSet/>
      <dgm:spPr/>
      <dgm:t>
        <a:bodyPr/>
        <a:lstStyle/>
        <a:p>
          <a:endParaRPr lang="en-GB" sz="1600" b="1"/>
        </a:p>
      </dgm:t>
    </dgm:pt>
    <dgm:pt modelId="{A575CC1F-D502-43B9-ACCB-250E8912B5B9}" type="sibTrans" cxnId="{DD5390F4-B6D4-49E5-ACC2-11DBB3868602}">
      <dgm:prSet/>
      <dgm:spPr/>
      <dgm:t>
        <a:bodyPr/>
        <a:lstStyle/>
        <a:p>
          <a:endParaRPr lang="en-GB" sz="1600" b="1"/>
        </a:p>
      </dgm:t>
    </dgm:pt>
    <dgm:pt modelId="{EF585B61-146B-4667-B547-883B171CD7C9}" type="pres">
      <dgm:prSet presAssocID="{8D516D59-2453-4B89-AD79-65FD4CC70651}" presName="diagram" presStyleCnt="0">
        <dgm:presLayoutVars>
          <dgm:dir/>
          <dgm:resizeHandles val="exact"/>
        </dgm:presLayoutVars>
      </dgm:prSet>
      <dgm:spPr/>
    </dgm:pt>
    <dgm:pt modelId="{C2627902-C4D0-4636-920F-34AF27626FD5}" type="pres">
      <dgm:prSet presAssocID="{7A8C4A77-CC80-47C1-8A74-33F9DEC7C2DB}" presName="node" presStyleLbl="node1" presStyleIdx="0" presStyleCnt="6">
        <dgm:presLayoutVars>
          <dgm:bulletEnabled val="1"/>
        </dgm:presLayoutVars>
      </dgm:prSet>
      <dgm:spPr/>
    </dgm:pt>
    <dgm:pt modelId="{7708EEE4-8378-45E7-979F-CB7F85D53988}" type="pres">
      <dgm:prSet presAssocID="{DC379029-5681-446A-ABD1-FBE8A12EB876}" presName="sibTrans" presStyleCnt="0"/>
      <dgm:spPr/>
    </dgm:pt>
    <dgm:pt modelId="{455D213B-A6EB-4501-A3EB-DDA150871B09}" type="pres">
      <dgm:prSet presAssocID="{65CE314A-8B64-4A0A-AC1E-811D8BB5A76F}" presName="node" presStyleLbl="node1" presStyleIdx="1" presStyleCnt="6">
        <dgm:presLayoutVars>
          <dgm:bulletEnabled val="1"/>
        </dgm:presLayoutVars>
      </dgm:prSet>
      <dgm:spPr/>
    </dgm:pt>
    <dgm:pt modelId="{4690F4DA-07BF-4B29-8311-2832E223B659}" type="pres">
      <dgm:prSet presAssocID="{2A3083EC-D8E9-4621-9EAD-695C7C182064}" presName="sibTrans" presStyleCnt="0"/>
      <dgm:spPr/>
    </dgm:pt>
    <dgm:pt modelId="{58F5B27B-76E4-4754-A113-BDF606908CA0}" type="pres">
      <dgm:prSet presAssocID="{131D7A3B-6CD2-4CEA-AC3A-1C43D1616448}" presName="node" presStyleLbl="node1" presStyleIdx="2" presStyleCnt="6">
        <dgm:presLayoutVars>
          <dgm:bulletEnabled val="1"/>
        </dgm:presLayoutVars>
      </dgm:prSet>
      <dgm:spPr/>
    </dgm:pt>
    <dgm:pt modelId="{6FDE84A2-D226-493D-8791-00EDE36EFD1D}" type="pres">
      <dgm:prSet presAssocID="{ECF0FC38-E68B-48C2-8782-1E1674056D1B}" presName="sibTrans" presStyleCnt="0"/>
      <dgm:spPr/>
    </dgm:pt>
    <dgm:pt modelId="{5A310A9D-324D-4C6A-96DC-AC94DC081EA2}" type="pres">
      <dgm:prSet presAssocID="{76ED8306-3ADB-4C84-881D-65D44F372BF5}" presName="node" presStyleLbl="node1" presStyleIdx="3" presStyleCnt="6">
        <dgm:presLayoutVars>
          <dgm:bulletEnabled val="1"/>
        </dgm:presLayoutVars>
      </dgm:prSet>
      <dgm:spPr/>
    </dgm:pt>
    <dgm:pt modelId="{E5811DFA-DC27-44BC-BBB8-326069AC300C}" type="pres">
      <dgm:prSet presAssocID="{4321E60B-43FA-473E-96D6-0F46ABDC5DD0}" presName="sibTrans" presStyleCnt="0"/>
      <dgm:spPr/>
    </dgm:pt>
    <dgm:pt modelId="{16673CAC-A66C-40F2-9EC6-43C7FB9326F4}" type="pres">
      <dgm:prSet presAssocID="{C45763A7-CAB6-4EC2-8510-875B4F06AFA6}" presName="node" presStyleLbl="node1" presStyleIdx="4" presStyleCnt="6">
        <dgm:presLayoutVars>
          <dgm:bulletEnabled val="1"/>
        </dgm:presLayoutVars>
      </dgm:prSet>
      <dgm:spPr/>
    </dgm:pt>
    <dgm:pt modelId="{AAC0B665-722F-4325-838B-3AC56C85B3DF}" type="pres">
      <dgm:prSet presAssocID="{B245123A-BB9A-4216-A14F-F2C3D598E9AF}" presName="sibTrans" presStyleCnt="0"/>
      <dgm:spPr/>
    </dgm:pt>
    <dgm:pt modelId="{8E47592B-D050-4D95-BC8F-26E3D131AB5E}" type="pres">
      <dgm:prSet presAssocID="{7740AB48-62BE-4EEC-B07D-4B6075799E63}" presName="node" presStyleLbl="node1" presStyleIdx="5" presStyleCnt="6">
        <dgm:presLayoutVars>
          <dgm:bulletEnabled val="1"/>
        </dgm:presLayoutVars>
      </dgm:prSet>
      <dgm:spPr/>
    </dgm:pt>
  </dgm:ptLst>
  <dgm:cxnLst>
    <dgm:cxn modelId="{BCE51007-8E36-4797-ABA5-4B1B89ABDD61}" type="presOf" srcId="{7740AB48-62BE-4EEC-B07D-4B6075799E63}" destId="{8E47592B-D050-4D95-BC8F-26E3D131AB5E}" srcOrd="0" destOrd="0" presId="urn:microsoft.com/office/officeart/2005/8/layout/default"/>
    <dgm:cxn modelId="{5450DA40-F007-4657-9CCB-E7F1E93666A1}" type="presOf" srcId="{7A8C4A77-CC80-47C1-8A74-33F9DEC7C2DB}" destId="{C2627902-C4D0-4636-920F-34AF27626FD5}" srcOrd="0" destOrd="0" presId="urn:microsoft.com/office/officeart/2005/8/layout/default"/>
    <dgm:cxn modelId="{6FE88A5B-67FF-4FB4-BA6C-58192C6BF2BD}" srcId="{8D516D59-2453-4B89-AD79-65FD4CC70651}" destId="{131D7A3B-6CD2-4CEA-AC3A-1C43D1616448}" srcOrd="2" destOrd="0" parTransId="{43019E9B-6BD4-4EF2-9661-AC972DCE82CD}" sibTransId="{ECF0FC38-E68B-48C2-8782-1E1674056D1B}"/>
    <dgm:cxn modelId="{F6490942-D44B-43A2-B64A-986AB1F9175B}" type="presOf" srcId="{8D516D59-2453-4B89-AD79-65FD4CC70651}" destId="{EF585B61-146B-4667-B547-883B171CD7C9}" srcOrd="0" destOrd="0" presId="urn:microsoft.com/office/officeart/2005/8/layout/default"/>
    <dgm:cxn modelId="{BCE29864-E57C-470A-BE61-E6C9AE126132}" srcId="{8D516D59-2453-4B89-AD79-65FD4CC70651}" destId="{76ED8306-3ADB-4C84-881D-65D44F372BF5}" srcOrd="3" destOrd="0" parTransId="{A3546AEC-BBF5-4B38-9726-579484024F33}" sibTransId="{4321E60B-43FA-473E-96D6-0F46ABDC5DD0}"/>
    <dgm:cxn modelId="{79327D88-848A-45C9-BA57-E122FEFC449D}" type="presOf" srcId="{131D7A3B-6CD2-4CEA-AC3A-1C43D1616448}" destId="{58F5B27B-76E4-4754-A113-BDF606908CA0}" srcOrd="0" destOrd="0" presId="urn:microsoft.com/office/officeart/2005/8/layout/default"/>
    <dgm:cxn modelId="{51F4ED8D-3470-4D84-95D8-5DA21A389D3E}" type="presOf" srcId="{C45763A7-CAB6-4EC2-8510-875B4F06AFA6}" destId="{16673CAC-A66C-40F2-9EC6-43C7FB9326F4}" srcOrd="0" destOrd="0" presId="urn:microsoft.com/office/officeart/2005/8/layout/default"/>
    <dgm:cxn modelId="{083D8491-27E3-4E2F-B244-A1211D27B416}" type="presOf" srcId="{65CE314A-8B64-4A0A-AC1E-811D8BB5A76F}" destId="{455D213B-A6EB-4501-A3EB-DDA150871B09}" srcOrd="0" destOrd="0" presId="urn:microsoft.com/office/officeart/2005/8/layout/default"/>
    <dgm:cxn modelId="{15BC84A0-C41B-4DBE-8250-B7B0674331F3}" srcId="{8D516D59-2453-4B89-AD79-65FD4CC70651}" destId="{7A8C4A77-CC80-47C1-8A74-33F9DEC7C2DB}" srcOrd="0" destOrd="0" parTransId="{C06B4043-8EF3-40DB-93C4-30E4E2420512}" sibTransId="{DC379029-5681-446A-ABD1-FBE8A12EB876}"/>
    <dgm:cxn modelId="{55B159B2-3C52-4E16-816E-1FDC8BE24935}" srcId="{8D516D59-2453-4B89-AD79-65FD4CC70651}" destId="{C45763A7-CAB6-4EC2-8510-875B4F06AFA6}" srcOrd="4" destOrd="0" parTransId="{6B956FEA-1B19-47F0-9A47-E4677F422D48}" sibTransId="{B245123A-BB9A-4216-A14F-F2C3D598E9AF}"/>
    <dgm:cxn modelId="{5800D6B2-4C69-428A-8252-3D1C73A3A8C9}" type="presOf" srcId="{76ED8306-3ADB-4C84-881D-65D44F372BF5}" destId="{5A310A9D-324D-4C6A-96DC-AC94DC081EA2}" srcOrd="0" destOrd="0" presId="urn:microsoft.com/office/officeart/2005/8/layout/default"/>
    <dgm:cxn modelId="{0DCE9AEC-B094-4BA3-82CC-EB54CC192B94}" srcId="{8D516D59-2453-4B89-AD79-65FD4CC70651}" destId="{65CE314A-8B64-4A0A-AC1E-811D8BB5A76F}" srcOrd="1" destOrd="0" parTransId="{874136C0-717C-4024-BB66-7C84BEF918E9}" sibTransId="{2A3083EC-D8E9-4621-9EAD-695C7C182064}"/>
    <dgm:cxn modelId="{DD5390F4-B6D4-49E5-ACC2-11DBB3868602}" srcId="{8D516D59-2453-4B89-AD79-65FD4CC70651}" destId="{7740AB48-62BE-4EEC-B07D-4B6075799E63}" srcOrd="5" destOrd="0" parTransId="{0AABFC5D-F894-4174-818D-10D1E71DB6EA}" sibTransId="{A575CC1F-D502-43B9-ACCB-250E8912B5B9}"/>
    <dgm:cxn modelId="{98778439-4828-4EA8-A98C-131A2BE14EFF}" type="presParOf" srcId="{EF585B61-146B-4667-B547-883B171CD7C9}" destId="{C2627902-C4D0-4636-920F-34AF27626FD5}" srcOrd="0" destOrd="0" presId="urn:microsoft.com/office/officeart/2005/8/layout/default"/>
    <dgm:cxn modelId="{E1A43A46-7DB3-4658-B4BD-3C2E797E0705}" type="presParOf" srcId="{EF585B61-146B-4667-B547-883B171CD7C9}" destId="{7708EEE4-8378-45E7-979F-CB7F85D53988}" srcOrd="1" destOrd="0" presId="urn:microsoft.com/office/officeart/2005/8/layout/default"/>
    <dgm:cxn modelId="{1A9F9983-512C-4900-8AFB-BEEA9EA96540}" type="presParOf" srcId="{EF585B61-146B-4667-B547-883B171CD7C9}" destId="{455D213B-A6EB-4501-A3EB-DDA150871B09}" srcOrd="2" destOrd="0" presId="urn:microsoft.com/office/officeart/2005/8/layout/default"/>
    <dgm:cxn modelId="{C5BF4256-8D27-495E-B085-C9377A58E350}" type="presParOf" srcId="{EF585B61-146B-4667-B547-883B171CD7C9}" destId="{4690F4DA-07BF-4B29-8311-2832E223B659}" srcOrd="3" destOrd="0" presId="urn:microsoft.com/office/officeart/2005/8/layout/default"/>
    <dgm:cxn modelId="{06C5197E-D78E-4C2D-8DF6-4D8C0201F6D2}" type="presParOf" srcId="{EF585B61-146B-4667-B547-883B171CD7C9}" destId="{58F5B27B-76E4-4754-A113-BDF606908CA0}" srcOrd="4" destOrd="0" presId="urn:microsoft.com/office/officeart/2005/8/layout/default"/>
    <dgm:cxn modelId="{685BED3D-B7BF-4CB2-8052-DB92F673AF49}" type="presParOf" srcId="{EF585B61-146B-4667-B547-883B171CD7C9}" destId="{6FDE84A2-D226-493D-8791-00EDE36EFD1D}" srcOrd="5" destOrd="0" presId="urn:microsoft.com/office/officeart/2005/8/layout/default"/>
    <dgm:cxn modelId="{36D38A6C-F851-49AF-851E-0118622A1DF5}" type="presParOf" srcId="{EF585B61-146B-4667-B547-883B171CD7C9}" destId="{5A310A9D-324D-4C6A-96DC-AC94DC081EA2}" srcOrd="6" destOrd="0" presId="urn:microsoft.com/office/officeart/2005/8/layout/default"/>
    <dgm:cxn modelId="{5EEBFC05-14F5-4E86-8984-598B18D66EA8}" type="presParOf" srcId="{EF585B61-146B-4667-B547-883B171CD7C9}" destId="{E5811DFA-DC27-44BC-BBB8-326069AC300C}" srcOrd="7" destOrd="0" presId="urn:microsoft.com/office/officeart/2005/8/layout/default"/>
    <dgm:cxn modelId="{F4819B07-019C-44B1-A096-9C5B89650C5E}" type="presParOf" srcId="{EF585B61-146B-4667-B547-883B171CD7C9}" destId="{16673CAC-A66C-40F2-9EC6-43C7FB9326F4}" srcOrd="8" destOrd="0" presId="urn:microsoft.com/office/officeart/2005/8/layout/default"/>
    <dgm:cxn modelId="{0B366403-B5B0-4E22-8C51-96D1459B39F6}" type="presParOf" srcId="{EF585B61-146B-4667-B547-883B171CD7C9}" destId="{AAC0B665-722F-4325-838B-3AC56C85B3DF}" srcOrd="9" destOrd="0" presId="urn:microsoft.com/office/officeart/2005/8/layout/default"/>
    <dgm:cxn modelId="{76B357A4-E569-48C9-8644-CC19620A65AD}" type="presParOf" srcId="{EF585B61-146B-4667-B547-883B171CD7C9}" destId="{8E47592B-D050-4D95-BC8F-26E3D131AB5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41CD83-3BFC-44D6-A454-50BD1FB1DD46}"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en-GB"/>
        </a:p>
      </dgm:t>
    </dgm:pt>
    <dgm:pt modelId="{F41605DF-718B-4BB8-A7CB-BD8D39E44A6E}">
      <dgm:prSet custT="1"/>
      <dgm:spPr/>
      <dgm:t>
        <a:bodyPr/>
        <a:lstStyle/>
        <a:p>
          <a:pPr rtl="0"/>
          <a:r>
            <a:rPr lang="en-GB" sz="1600" b="1" dirty="0"/>
            <a:t>Cultural</a:t>
          </a:r>
          <a:r>
            <a:rPr lang="en-GB" sz="1600" dirty="0"/>
            <a:t> </a:t>
          </a:r>
          <a:r>
            <a:rPr lang="en-GB" sz="1600" b="1" dirty="0"/>
            <a:t>stereotypes &amp; racism</a:t>
          </a:r>
        </a:p>
      </dgm:t>
    </dgm:pt>
    <dgm:pt modelId="{E385073C-925E-4F2D-89F4-EC44562C0E87}" type="parTrans" cxnId="{9A3706AE-57DA-4F77-A93C-CDE258DA31BB}">
      <dgm:prSet/>
      <dgm:spPr/>
      <dgm:t>
        <a:bodyPr/>
        <a:lstStyle/>
        <a:p>
          <a:endParaRPr lang="en-GB" sz="1600"/>
        </a:p>
      </dgm:t>
    </dgm:pt>
    <dgm:pt modelId="{A5A609DA-B477-4CF3-A15E-B7AA51A6089B}" type="sibTrans" cxnId="{9A3706AE-57DA-4F77-A93C-CDE258DA31BB}">
      <dgm:prSet/>
      <dgm:spPr/>
      <dgm:t>
        <a:bodyPr/>
        <a:lstStyle/>
        <a:p>
          <a:endParaRPr lang="en-GB" sz="1600"/>
        </a:p>
      </dgm:t>
    </dgm:pt>
    <dgm:pt modelId="{64C334D6-D756-4B95-AFBC-CAEDB068A20D}">
      <dgm:prSet custT="1"/>
      <dgm:spPr/>
      <dgm:t>
        <a:bodyPr/>
        <a:lstStyle/>
        <a:p>
          <a:pPr rtl="0"/>
          <a:r>
            <a:rPr lang="en-GB" sz="1600" b="1" dirty="0"/>
            <a:t>Disability</a:t>
          </a:r>
        </a:p>
      </dgm:t>
    </dgm:pt>
    <dgm:pt modelId="{72D5440D-B766-4BAE-BF12-F284B2EBD008}" type="parTrans" cxnId="{5B816D39-3672-48CF-AC12-D514E758D868}">
      <dgm:prSet/>
      <dgm:spPr/>
      <dgm:t>
        <a:bodyPr/>
        <a:lstStyle/>
        <a:p>
          <a:endParaRPr lang="en-GB" sz="1600"/>
        </a:p>
      </dgm:t>
    </dgm:pt>
    <dgm:pt modelId="{40BF1F73-CE6D-4C60-8DB4-87CFEFBBCA57}" type="sibTrans" cxnId="{5B816D39-3672-48CF-AC12-D514E758D868}">
      <dgm:prSet/>
      <dgm:spPr/>
      <dgm:t>
        <a:bodyPr/>
        <a:lstStyle/>
        <a:p>
          <a:endParaRPr lang="en-GB" sz="1600"/>
        </a:p>
      </dgm:t>
    </dgm:pt>
    <dgm:pt modelId="{547B8165-0341-478B-897A-16546B9E1F95}">
      <dgm:prSet custT="1"/>
      <dgm:spPr/>
      <dgm:t>
        <a:bodyPr/>
        <a:lstStyle/>
        <a:p>
          <a:pPr rtl="0"/>
          <a:r>
            <a:rPr lang="en-GB" sz="1600" b="1" dirty="0"/>
            <a:t>Gender</a:t>
          </a:r>
        </a:p>
      </dgm:t>
    </dgm:pt>
    <dgm:pt modelId="{CCCE8D6F-1B4F-4A91-9625-76EE7CC7E10A}" type="parTrans" cxnId="{0A20F174-83CB-48B3-8ED3-A37C95197EE1}">
      <dgm:prSet/>
      <dgm:spPr/>
      <dgm:t>
        <a:bodyPr/>
        <a:lstStyle/>
        <a:p>
          <a:endParaRPr lang="en-GB" sz="1600"/>
        </a:p>
      </dgm:t>
    </dgm:pt>
    <dgm:pt modelId="{361C5246-0988-4885-91D4-1DDD0E38D2CD}" type="sibTrans" cxnId="{0A20F174-83CB-48B3-8ED3-A37C95197EE1}">
      <dgm:prSet/>
      <dgm:spPr/>
      <dgm:t>
        <a:bodyPr/>
        <a:lstStyle/>
        <a:p>
          <a:endParaRPr lang="en-GB" sz="1600"/>
        </a:p>
      </dgm:t>
    </dgm:pt>
    <dgm:pt modelId="{A9FB4CDF-D6AC-4485-8AF4-D6D908D5BBB3}">
      <dgm:prSet custT="1"/>
      <dgm:spPr/>
      <dgm:t>
        <a:bodyPr/>
        <a:lstStyle/>
        <a:p>
          <a:pPr rtl="0"/>
          <a:r>
            <a:rPr lang="en-GB" sz="1600" b="1" dirty="0"/>
            <a:t>Sexuality</a:t>
          </a:r>
        </a:p>
      </dgm:t>
    </dgm:pt>
    <dgm:pt modelId="{ED539C2E-5294-49A2-8A85-B7236E53E5E5}" type="parTrans" cxnId="{0AF0D444-1DF3-4CBA-8D61-4813819811D7}">
      <dgm:prSet/>
      <dgm:spPr/>
      <dgm:t>
        <a:bodyPr/>
        <a:lstStyle/>
        <a:p>
          <a:endParaRPr lang="en-GB" sz="1600"/>
        </a:p>
      </dgm:t>
    </dgm:pt>
    <dgm:pt modelId="{4AC18B9B-9C73-4758-BFF0-D817FFE9F04F}" type="sibTrans" cxnId="{0AF0D444-1DF3-4CBA-8D61-4813819811D7}">
      <dgm:prSet/>
      <dgm:spPr/>
      <dgm:t>
        <a:bodyPr/>
        <a:lstStyle/>
        <a:p>
          <a:endParaRPr lang="en-GB" sz="1600"/>
        </a:p>
      </dgm:t>
    </dgm:pt>
    <dgm:pt modelId="{17BD54A7-1ED6-4ED6-A30A-8779F3EFED9E}" type="pres">
      <dgm:prSet presAssocID="{1A41CD83-3BFC-44D6-A454-50BD1FB1DD46}" presName="compositeShape" presStyleCnt="0">
        <dgm:presLayoutVars>
          <dgm:chMax val="7"/>
          <dgm:dir/>
          <dgm:resizeHandles val="exact"/>
        </dgm:presLayoutVars>
      </dgm:prSet>
      <dgm:spPr/>
    </dgm:pt>
    <dgm:pt modelId="{9640774A-2F9B-4FBA-B5FC-8A3FAF89A6BF}" type="pres">
      <dgm:prSet presAssocID="{F41605DF-718B-4BB8-A7CB-BD8D39E44A6E}" presName="circ1" presStyleLbl="vennNode1" presStyleIdx="0" presStyleCnt="4" custScaleX="119843"/>
      <dgm:spPr/>
    </dgm:pt>
    <dgm:pt modelId="{C38A1613-3831-42FC-9163-469BC1A1C55E}" type="pres">
      <dgm:prSet presAssocID="{F41605DF-718B-4BB8-A7CB-BD8D39E44A6E}" presName="circ1Tx" presStyleLbl="revTx" presStyleIdx="0" presStyleCnt="0">
        <dgm:presLayoutVars>
          <dgm:chMax val="0"/>
          <dgm:chPref val="0"/>
          <dgm:bulletEnabled val="1"/>
        </dgm:presLayoutVars>
      </dgm:prSet>
      <dgm:spPr/>
    </dgm:pt>
    <dgm:pt modelId="{2BF77D41-70EC-404A-B314-6A7DC9E4D00D}" type="pres">
      <dgm:prSet presAssocID="{64C334D6-D756-4B95-AFBC-CAEDB068A20D}" presName="circ2" presStyleLbl="vennNode1" presStyleIdx="1" presStyleCnt="4" custScaleX="119785" custScaleY="99925" custLinFactNeighborX="716" custLinFactNeighborY="-716"/>
      <dgm:spPr/>
    </dgm:pt>
    <dgm:pt modelId="{58B5E262-5E5D-42E8-8CD9-4276F68C97DF}" type="pres">
      <dgm:prSet presAssocID="{64C334D6-D756-4B95-AFBC-CAEDB068A20D}" presName="circ2Tx" presStyleLbl="revTx" presStyleIdx="0" presStyleCnt="0">
        <dgm:presLayoutVars>
          <dgm:chMax val="0"/>
          <dgm:chPref val="0"/>
          <dgm:bulletEnabled val="1"/>
        </dgm:presLayoutVars>
      </dgm:prSet>
      <dgm:spPr/>
    </dgm:pt>
    <dgm:pt modelId="{E3982701-9D0D-4121-9C47-0709F694667F}" type="pres">
      <dgm:prSet presAssocID="{A9FB4CDF-D6AC-4485-8AF4-D6D908D5BBB3}" presName="circ3" presStyleLbl="vennNode1" presStyleIdx="2" presStyleCnt="4" custScaleX="119843"/>
      <dgm:spPr/>
    </dgm:pt>
    <dgm:pt modelId="{C2EFD170-56FC-4A68-BE52-BAA3BD36AC2E}" type="pres">
      <dgm:prSet presAssocID="{A9FB4CDF-D6AC-4485-8AF4-D6D908D5BBB3}" presName="circ3Tx" presStyleLbl="revTx" presStyleIdx="0" presStyleCnt="0">
        <dgm:presLayoutVars>
          <dgm:chMax val="0"/>
          <dgm:chPref val="0"/>
          <dgm:bulletEnabled val="1"/>
        </dgm:presLayoutVars>
      </dgm:prSet>
      <dgm:spPr/>
    </dgm:pt>
    <dgm:pt modelId="{80E3A3D4-F9E3-4DF2-8AA2-AD6502892088}" type="pres">
      <dgm:prSet presAssocID="{547B8165-0341-478B-897A-16546B9E1F95}" presName="circ4" presStyleLbl="vennNode1" presStyleIdx="3" presStyleCnt="4" custScaleX="119843"/>
      <dgm:spPr/>
    </dgm:pt>
    <dgm:pt modelId="{39859D46-88B4-4E06-BB58-3C44F948F48A}" type="pres">
      <dgm:prSet presAssocID="{547B8165-0341-478B-897A-16546B9E1F95}" presName="circ4Tx" presStyleLbl="revTx" presStyleIdx="0" presStyleCnt="0">
        <dgm:presLayoutVars>
          <dgm:chMax val="0"/>
          <dgm:chPref val="0"/>
          <dgm:bulletEnabled val="1"/>
        </dgm:presLayoutVars>
      </dgm:prSet>
      <dgm:spPr/>
    </dgm:pt>
  </dgm:ptLst>
  <dgm:cxnLst>
    <dgm:cxn modelId="{0BBD210A-0FED-4F18-9ECD-793F19A723E2}" type="presOf" srcId="{A9FB4CDF-D6AC-4485-8AF4-D6D908D5BBB3}" destId="{C2EFD170-56FC-4A68-BE52-BAA3BD36AC2E}" srcOrd="1" destOrd="0" presId="urn:microsoft.com/office/officeart/2005/8/layout/venn1"/>
    <dgm:cxn modelId="{5874C60A-3ED5-425A-A3DD-46CF71EA67F2}" type="presOf" srcId="{547B8165-0341-478B-897A-16546B9E1F95}" destId="{39859D46-88B4-4E06-BB58-3C44F948F48A}" srcOrd="1" destOrd="0" presId="urn:microsoft.com/office/officeart/2005/8/layout/venn1"/>
    <dgm:cxn modelId="{66431C14-76DC-4F76-97F9-CC896D650B66}" type="presOf" srcId="{547B8165-0341-478B-897A-16546B9E1F95}" destId="{80E3A3D4-F9E3-4DF2-8AA2-AD6502892088}" srcOrd="0" destOrd="0" presId="urn:microsoft.com/office/officeart/2005/8/layout/venn1"/>
    <dgm:cxn modelId="{AFAA3D17-D594-494A-A715-0E48CE980EAE}" type="presOf" srcId="{F41605DF-718B-4BB8-A7CB-BD8D39E44A6E}" destId="{C38A1613-3831-42FC-9163-469BC1A1C55E}" srcOrd="0" destOrd="0" presId="urn:microsoft.com/office/officeart/2005/8/layout/venn1"/>
    <dgm:cxn modelId="{37FB4126-DF39-4281-A6A4-9ED4F472A86B}" type="presOf" srcId="{64C334D6-D756-4B95-AFBC-CAEDB068A20D}" destId="{2BF77D41-70EC-404A-B314-6A7DC9E4D00D}" srcOrd="0" destOrd="0" presId="urn:microsoft.com/office/officeart/2005/8/layout/venn1"/>
    <dgm:cxn modelId="{5B816D39-3672-48CF-AC12-D514E758D868}" srcId="{1A41CD83-3BFC-44D6-A454-50BD1FB1DD46}" destId="{64C334D6-D756-4B95-AFBC-CAEDB068A20D}" srcOrd="1" destOrd="0" parTransId="{72D5440D-B766-4BAE-BF12-F284B2EBD008}" sibTransId="{40BF1F73-CE6D-4C60-8DB4-87CFEFBBCA57}"/>
    <dgm:cxn modelId="{2F67265D-7D18-49E8-A468-2C216C1812D2}" type="presOf" srcId="{F41605DF-718B-4BB8-A7CB-BD8D39E44A6E}" destId="{9640774A-2F9B-4FBA-B5FC-8A3FAF89A6BF}" srcOrd="1" destOrd="0" presId="urn:microsoft.com/office/officeart/2005/8/layout/venn1"/>
    <dgm:cxn modelId="{0AF0D444-1DF3-4CBA-8D61-4813819811D7}" srcId="{1A41CD83-3BFC-44D6-A454-50BD1FB1DD46}" destId="{A9FB4CDF-D6AC-4485-8AF4-D6D908D5BBB3}" srcOrd="2" destOrd="0" parTransId="{ED539C2E-5294-49A2-8A85-B7236E53E5E5}" sibTransId="{4AC18B9B-9C73-4758-BFF0-D817FFE9F04F}"/>
    <dgm:cxn modelId="{0A20F174-83CB-48B3-8ED3-A37C95197EE1}" srcId="{1A41CD83-3BFC-44D6-A454-50BD1FB1DD46}" destId="{547B8165-0341-478B-897A-16546B9E1F95}" srcOrd="3" destOrd="0" parTransId="{CCCE8D6F-1B4F-4A91-9625-76EE7CC7E10A}" sibTransId="{361C5246-0988-4885-91D4-1DDD0E38D2CD}"/>
    <dgm:cxn modelId="{06AFABAD-538B-4868-9B0B-DD1C145357FD}" type="presOf" srcId="{64C334D6-D756-4B95-AFBC-CAEDB068A20D}" destId="{58B5E262-5E5D-42E8-8CD9-4276F68C97DF}" srcOrd="1" destOrd="0" presId="urn:microsoft.com/office/officeart/2005/8/layout/venn1"/>
    <dgm:cxn modelId="{9A3706AE-57DA-4F77-A93C-CDE258DA31BB}" srcId="{1A41CD83-3BFC-44D6-A454-50BD1FB1DD46}" destId="{F41605DF-718B-4BB8-A7CB-BD8D39E44A6E}" srcOrd="0" destOrd="0" parTransId="{E385073C-925E-4F2D-89F4-EC44562C0E87}" sibTransId="{A5A609DA-B477-4CF3-A15E-B7AA51A6089B}"/>
    <dgm:cxn modelId="{ADEECCBB-7C5B-40E9-9483-71B78A2F510C}" type="presOf" srcId="{A9FB4CDF-D6AC-4485-8AF4-D6D908D5BBB3}" destId="{E3982701-9D0D-4121-9C47-0709F694667F}" srcOrd="0" destOrd="0" presId="urn:microsoft.com/office/officeart/2005/8/layout/venn1"/>
    <dgm:cxn modelId="{E2B7CEED-AFA0-451F-8D51-4B2057DC0B05}" type="presOf" srcId="{1A41CD83-3BFC-44D6-A454-50BD1FB1DD46}" destId="{17BD54A7-1ED6-4ED6-A30A-8779F3EFED9E}" srcOrd="0" destOrd="0" presId="urn:microsoft.com/office/officeart/2005/8/layout/venn1"/>
    <dgm:cxn modelId="{061AA00E-3D46-445C-BD11-8AC3B0277F43}" type="presParOf" srcId="{17BD54A7-1ED6-4ED6-A30A-8779F3EFED9E}" destId="{9640774A-2F9B-4FBA-B5FC-8A3FAF89A6BF}" srcOrd="0" destOrd="0" presId="urn:microsoft.com/office/officeart/2005/8/layout/venn1"/>
    <dgm:cxn modelId="{30BA799A-D133-4328-BAFB-49F47CBEB86F}" type="presParOf" srcId="{17BD54A7-1ED6-4ED6-A30A-8779F3EFED9E}" destId="{C38A1613-3831-42FC-9163-469BC1A1C55E}" srcOrd="1" destOrd="0" presId="urn:microsoft.com/office/officeart/2005/8/layout/venn1"/>
    <dgm:cxn modelId="{B18C698F-7210-4212-9754-78AF4681FF54}" type="presParOf" srcId="{17BD54A7-1ED6-4ED6-A30A-8779F3EFED9E}" destId="{2BF77D41-70EC-404A-B314-6A7DC9E4D00D}" srcOrd="2" destOrd="0" presId="urn:microsoft.com/office/officeart/2005/8/layout/venn1"/>
    <dgm:cxn modelId="{5F456FD7-58E3-406E-9173-173E797DBF5D}" type="presParOf" srcId="{17BD54A7-1ED6-4ED6-A30A-8779F3EFED9E}" destId="{58B5E262-5E5D-42E8-8CD9-4276F68C97DF}" srcOrd="3" destOrd="0" presId="urn:microsoft.com/office/officeart/2005/8/layout/venn1"/>
    <dgm:cxn modelId="{D02AC213-EDBF-48F0-8EFE-36F49AED6255}" type="presParOf" srcId="{17BD54A7-1ED6-4ED6-A30A-8779F3EFED9E}" destId="{E3982701-9D0D-4121-9C47-0709F694667F}" srcOrd="4" destOrd="0" presId="urn:microsoft.com/office/officeart/2005/8/layout/venn1"/>
    <dgm:cxn modelId="{540821A7-77C4-4890-AD69-74800F54ED5D}" type="presParOf" srcId="{17BD54A7-1ED6-4ED6-A30A-8779F3EFED9E}" destId="{C2EFD170-56FC-4A68-BE52-BAA3BD36AC2E}" srcOrd="5" destOrd="0" presId="urn:microsoft.com/office/officeart/2005/8/layout/venn1"/>
    <dgm:cxn modelId="{E5934CC9-23D5-4005-AEA8-DEFD1751795B}" type="presParOf" srcId="{17BD54A7-1ED6-4ED6-A30A-8779F3EFED9E}" destId="{80E3A3D4-F9E3-4DF2-8AA2-AD6502892088}" srcOrd="6" destOrd="0" presId="urn:microsoft.com/office/officeart/2005/8/layout/venn1"/>
    <dgm:cxn modelId="{47DD525F-408D-4CAD-BCE8-F420C030D11D}" type="presParOf" srcId="{17BD54A7-1ED6-4ED6-A30A-8779F3EFED9E}" destId="{39859D46-88B4-4E06-BB58-3C44F948F48A}"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7A2EC7-7490-4994-B9F1-7BC3890DCC5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GB"/>
        </a:p>
      </dgm:t>
    </dgm:pt>
    <dgm:pt modelId="{ED254012-B35F-44BF-888D-39AE667CE221}">
      <dgm:prSet custT="1"/>
      <dgm:spPr/>
      <dgm:t>
        <a:bodyPr/>
        <a:lstStyle/>
        <a:p>
          <a:pPr>
            <a:lnSpc>
              <a:spcPct val="100000"/>
            </a:lnSpc>
          </a:pPr>
          <a:r>
            <a:rPr lang="en-GB" sz="2000" dirty="0"/>
            <a:t>Use of ‘everyday’ objects </a:t>
          </a:r>
        </a:p>
      </dgm:t>
    </dgm:pt>
    <dgm:pt modelId="{14589CE4-E205-4B8B-9A14-A0C105B70EB2}" type="parTrans" cxnId="{8BBE6528-2D64-4EDC-A85D-8A43EB6AE71B}">
      <dgm:prSet/>
      <dgm:spPr/>
      <dgm:t>
        <a:bodyPr/>
        <a:lstStyle/>
        <a:p>
          <a:endParaRPr lang="en-GB" sz="1400"/>
        </a:p>
      </dgm:t>
    </dgm:pt>
    <dgm:pt modelId="{1A0F10F6-D5AD-4F4E-A3D1-03266DEB82E7}" type="sibTrans" cxnId="{8BBE6528-2D64-4EDC-A85D-8A43EB6AE71B}">
      <dgm:prSet/>
      <dgm:spPr/>
      <dgm:t>
        <a:bodyPr/>
        <a:lstStyle/>
        <a:p>
          <a:endParaRPr lang="en-GB" sz="1400"/>
        </a:p>
      </dgm:t>
    </dgm:pt>
    <dgm:pt modelId="{DF2CAE8F-26B9-46FC-A929-A85DF22A8635}">
      <dgm:prSet custT="1"/>
      <dgm:spPr/>
      <dgm:t>
        <a:bodyPr/>
        <a:lstStyle/>
        <a:p>
          <a:pPr>
            <a:lnSpc>
              <a:spcPct val="100000"/>
            </a:lnSpc>
          </a:pPr>
          <a:r>
            <a:rPr lang="en-GB" sz="2000"/>
            <a:t>Usual environmental restrictions don’t apply</a:t>
          </a:r>
        </a:p>
      </dgm:t>
    </dgm:pt>
    <dgm:pt modelId="{F905E934-7D2D-41AD-9047-35BD2C7E8B25}" type="parTrans" cxnId="{72C4B77B-06EC-44E5-9989-480613D4D744}">
      <dgm:prSet/>
      <dgm:spPr/>
      <dgm:t>
        <a:bodyPr/>
        <a:lstStyle/>
        <a:p>
          <a:endParaRPr lang="en-GB" sz="1400"/>
        </a:p>
      </dgm:t>
    </dgm:pt>
    <dgm:pt modelId="{33F845AC-147C-4F48-B35A-B24277A0E247}" type="sibTrans" cxnId="{72C4B77B-06EC-44E5-9989-480613D4D744}">
      <dgm:prSet/>
      <dgm:spPr/>
      <dgm:t>
        <a:bodyPr/>
        <a:lstStyle/>
        <a:p>
          <a:endParaRPr lang="en-GB" sz="1400"/>
        </a:p>
      </dgm:t>
    </dgm:pt>
    <dgm:pt modelId="{D1793430-BAA3-46F0-97B5-9CEC13AC8711}">
      <dgm:prSet custT="1"/>
      <dgm:spPr/>
      <dgm:t>
        <a:bodyPr/>
        <a:lstStyle/>
        <a:p>
          <a:pPr>
            <a:lnSpc>
              <a:spcPct val="100000"/>
            </a:lnSpc>
          </a:pPr>
          <a:r>
            <a:rPr lang="en-GB" sz="2000"/>
            <a:t>Ability to switch off </a:t>
          </a:r>
        </a:p>
      </dgm:t>
    </dgm:pt>
    <dgm:pt modelId="{CA804203-2A74-4FF0-8D5B-131985E9B6B9}" type="parTrans" cxnId="{3916DB40-4BB8-404D-A442-3D126B9DD6A8}">
      <dgm:prSet/>
      <dgm:spPr/>
      <dgm:t>
        <a:bodyPr/>
        <a:lstStyle/>
        <a:p>
          <a:endParaRPr lang="en-GB" sz="1400"/>
        </a:p>
      </dgm:t>
    </dgm:pt>
    <dgm:pt modelId="{7E96B7B0-A831-42F9-A3FE-33910EF0BF56}" type="sibTrans" cxnId="{3916DB40-4BB8-404D-A442-3D126B9DD6A8}">
      <dgm:prSet/>
      <dgm:spPr/>
      <dgm:t>
        <a:bodyPr/>
        <a:lstStyle/>
        <a:p>
          <a:endParaRPr lang="en-GB" sz="1400"/>
        </a:p>
      </dgm:t>
    </dgm:pt>
    <dgm:pt modelId="{35670A06-E329-466E-BD07-C157A473690D}" type="pres">
      <dgm:prSet presAssocID="{367A2EC7-7490-4994-B9F1-7BC3890DCC57}" presName="root" presStyleCnt="0">
        <dgm:presLayoutVars>
          <dgm:dir/>
          <dgm:resizeHandles val="exact"/>
        </dgm:presLayoutVars>
      </dgm:prSet>
      <dgm:spPr/>
    </dgm:pt>
    <dgm:pt modelId="{4B82424F-8A26-415B-B781-6798F7FD804D}" type="pres">
      <dgm:prSet presAssocID="{ED254012-B35F-44BF-888D-39AE667CE221}" presName="compNode" presStyleCnt="0"/>
      <dgm:spPr/>
    </dgm:pt>
    <dgm:pt modelId="{BF71A439-EC12-4686-B69A-4AF1F06470FB}" type="pres">
      <dgm:prSet presAssocID="{ED254012-B35F-44BF-888D-39AE667CE221}" presName="bgRect" presStyleLbl="bgShp" presStyleIdx="0" presStyleCnt="3"/>
      <dgm:spPr/>
    </dgm:pt>
    <dgm:pt modelId="{EA046A69-7027-4202-B667-30F736016B88}" type="pres">
      <dgm:prSet presAssocID="{ED254012-B35F-44BF-888D-39AE667CE22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ckpack"/>
        </a:ext>
      </dgm:extLst>
    </dgm:pt>
    <dgm:pt modelId="{3B84A5BC-4590-4333-8C51-14C6C912A98F}" type="pres">
      <dgm:prSet presAssocID="{ED254012-B35F-44BF-888D-39AE667CE221}" presName="spaceRect" presStyleCnt="0"/>
      <dgm:spPr/>
    </dgm:pt>
    <dgm:pt modelId="{5BDE45A7-1387-478B-A0A4-26D36040701A}" type="pres">
      <dgm:prSet presAssocID="{ED254012-B35F-44BF-888D-39AE667CE221}" presName="parTx" presStyleLbl="revTx" presStyleIdx="0" presStyleCnt="3">
        <dgm:presLayoutVars>
          <dgm:chMax val="0"/>
          <dgm:chPref val="0"/>
        </dgm:presLayoutVars>
      </dgm:prSet>
      <dgm:spPr/>
    </dgm:pt>
    <dgm:pt modelId="{9B127034-A47A-41A8-8143-FA3693E43B36}" type="pres">
      <dgm:prSet presAssocID="{1A0F10F6-D5AD-4F4E-A3D1-03266DEB82E7}" presName="sibTrans" presStyleCnt="0"/>
      <dgm:spPr/>
    </dgm:pt>
    <dgm:pt modelId="{352E4672-20DB-4B56-A79F-99D5098BFE81}" type="pres">
      <dgm:prSet presAssocID="{DF2CAE8F-26B9-46FC-A929-A85DF22A8635}" presName="compNode" presStyleCnt="0"/>
      <dgm:spPr/>
    </dgm:pt>
    <dgm:pt modelId="{947F0C9F-7D0B-49F4-92FF-79B03D191A5F}" type="pres">
      <dgm:prSet presAssocID="{DF2CAE8F-26B9-46FC-A929-A85DF22A8635}" presName="bgRect" presStyleLbl="bgShp" presStyleIdx="1" presStyleCnt="3"/>
      <dgm:spPr/>
    </dgm:pt>
    <dgm:pt modelId="{76A39F04-BF0C-44F8-BECC-727E98F5C728}" type="pres">
      <dgm:prSet presAssocID="{DF2CAE8F-26B9-46FC-A929-A85DF22A863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 sign"/>
        </a:ext>
      </dgm:extLst>
    </dgm:pt>
    <dgm:pt modelId="{A474D2D4-63F4-4225-AC35-C43845DD39CF}" type="pres">
      <dgm:prSet presAssocID="{DF2CAE8F-26B9-46FC-A929-A85DF22A8635}" presName="spaceRect" presStyleCnt="0"/>
      <dgm:spPr/>
    </dgm:pt>
    <dgm:pt modelId="{78ABFAF6-1150-4D2E-9C15-30AB1939D5FF}" type="pres">
      <dgm:prSet presAssocID="{DF2CAE8F-26B9-46FC-A929-A85DF22A8635}" presName="parTx" presStyleLbl="revTx" presStyleIdx="1" presStyleCnt="3">
        <dgm:presLayoutVars>
          <dgm:chMax val="0"/>
          <dgm:chPref val="0"/>
        </dgm:presLayoutVars>
      </dgm:prSet>
      <dgm:spPr/>
    </dgm:pt>
    <dgm:pt modelId="{D79F5411-502B-4DF2-9398-DE00B9C8747F}" type="pres">
      <dgm:prSet presAssocID="{33F845AC-147C-4F48-B35A-B24277A0E247}" presName="sibTrans" presStyleCnt="0"/>
      <dgm:spPr/>
    </dgm:pt>
    <dgm:pt modelId="{CC90AE39-5A10-43D3-A780-2D4F2CB915E6}" type="pres">
      <dgm:prSet presAssocID="{D1793430-BAA3-46F0-97B5-9CEC13AC8711}" presName="compNode" presStyleCnt="0"/>
      <dgm:spPr/>
    </dgm:pt>
    <dgm:pt modelId="{6E56D65B-91FC-48DB-B03A-6B05C53110E9}" type="pres">
      <dgm:prSet presAssocID="{D1793430-BAA3-46F0-97B5-9CEC13AC8711}" presName="bgRect" presStyleLbl="bgShp" presStyleIdx="2" presStyleCnt="3"/>
      <dgm:spPr/>
    </dgm:pt>
    <dgm:pt modelId="{FFDEA822-B899-487D-94BD-0AD26C0FFB16}" type="pres">
      <dgm:prSet presAssocID="{D1793430-BAA3-46F0-97B5-9CEC13AC871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wer"/>
        </a:ext>
      </dgm:extLst>
    </dgm:pt>
    <dgm:pt modelId="{BC0CAD4C-4400-4E5A-B416-0328AD0D8F9D}" type="pres">
      <dgm:prSet presAssocID="{D1793430-BAA3-46F0-97B5-9CEC13AC8711}" presName="spaceRect" presStyleCnt="0"/>
      <dgm:spPr/>
    </dgm:pt>
    <dgm:pt modelId="{FD11950B-FB4A-43A7-B64C-AD6E9A46A830}" type="pres">
      <dgm:prSet presAssocID="{D1793430-BAA3-46F0-97B5-9CEC13AC8711}" presName="parTx" presStyleLbl="revTx" presStyleIdx="2" presStyleCnt="3">
        <dgm:presLayoutVars>
          <dgm:chMax val="0"/>
          <dgm:chPref val="0"/>
        </dgm:presLayoutVars>
      </dgm:prSet>
      <dgm:spPr/>
    </dgm:pt>
  </dgm:ptLst>
  <dgm:cxnLst>
    <dgm:cxn modelId="{8BBE6528-2D64-4EDC-A85D-8A43EB6AE71B}" srcId="{367A2EC7-7490-4994-B9F1-7BC3890DCC57}" destId="{ED254012-B35F-44BF-888D-39AE667CE221}" srcOrd="0" destOrd="0" parTransId="{14589CE4-E205-4B8B-9A14-A0C105B70EB2}" sibTransId="{1A0F10F6-D5AD-4F4E-A3D1-03266DEB82E7}"/>
    <dgm:cxn modelId="{3916DB40-4BB8-404D-A442-3D126B9DD6A8}" srcId="{367A2EC7-7490-4994-B9F1-7BC3890DCC57}" destId="{D1793430-BAA3-46F0-97B5-9CEC13AC8711}" srcOrd="2" destOrd="0" parTransId="{CA804203-2A74-4FF0-8D5B-131985E9B6B9}" sibTransId="{7E96B7B0-A831-42F9-A3FE-33910EF0BF56}"/>
    <dgm:cxn modelId="{8FCE1760-9EFA-42E8-AD3C-DC6F195A0AA0}" type="presOf" srcId="{ED254012-B35F-44BF-888D-39AE667CE221}" destId="{5BDE45A7-1387-478B-A0A4-26D36040701A}" srcOrd="0" destOrd="0" presId="urn:microsoft.com/office/officeart/2018/2/layout/IconVerticalSolidList"/>
    <dgm:cxn modelId="{6C81FF50-AB10-4B36-A73E-807CB9015DF8}" type="presOf" srcId="{DF2CAE8F-26B9-46FC-A929-A85DF22A8635}" destId="{78ABFAF6-1150-4D2E-9C15-30AB1939D5FF}" srcOrd="0" destOrd="0" presId="urn:microsoft.com/office/officeart/2018/2/layout/IconVerticalSolidList"/>
    <dgm:cxn modelId="{72C4B77B-06EC-44E5-9989-480613D4D744}" srcId="{367A2EC7-7490-4994-B9F1-7BC3890DCC57}" destId="{DF2CAE8F-26B9-46FC-A929-A85DF22A8635}" srcOrd="1" destOrd="0" parTransId="{F905E934-7D2D-41AD-9047-35BD2C7E8B25}" sibTransId="{33F845AC-147C-4F48-B35A-B24277A0E247}"/>
    <dgm:cxn modelId="{FC2C02B1-42B3-42DD-A521-0FDA4FFB3D1E}" type="presOf" srcId="{D1793430-BAA3-46F0-97B5-9CEC13AC8711}" destId="{FD11950B-FB4A-43A7-B64C-AD6E9A46A830}" srcOrd="0" destOrd="0" presId="urn:microsoft.com/office/officeart/2018/2/layout/IconVerticalSolidList"/>
    <dgm:cxn modelId="{44F150F3-BB7C-4BDC-9C38-47751AF6B305}" type="presOf" srcId="{367A2EC7-7490-4994-B9F1-7BC3890DCC57}" destId="{35670A06-E329-466E-BD07-C157A473690D}" srcOrd="0" destOrd="0" presId="urn:microsoft.com/office/officeart/2018/2/layout/IconVerticalSolidList"/>
    <dgm:cxn modelId="{20C5E80D-9689-4E16-B8B4-7C8311954A3D}" type="presParOf" srcId="{35670A06-E329-466E-BD07-C157A473690D}" destId="{4B82424F-8A26-415B-B781-6798F7FD804D}" srcOrd="0" destOrd="0" presId="urn:microsoft.com/office/officeart/2018/2/layout/IconVerticalSolidList"/>
    <dgm:cxn modelId="{03E6D5C2-71EB-455F-B66B-1C8BA6A988A3}" type="presParOf" srcId="{4B82424F-8A26-415B-B781-6798F7FD804D}" destId="{BF71A439-EC12-4686-B69A-4AF1F06470FB}" srcOrd="0" destOrd="0" presId="urn:microsoft.com/office/officeart/2018/2/layout/IconVerticalSolidList"/>
    <dgm:cxn modelId="{2DF8E4F9-00A4-4107-A1C4-ACB0DEBF99FE}" type="presParOf" srcId="{4B82424F-8A26-415B-B781-6798F7FD804D}" destId="{EA046A69-7027-4202-B667-30F736016B88}" srcOrd="1" destOrd="0" presId="urn:microsoft.com/office/officeart/2018/2/layout/IconVerticalSolidList"/>
    <dgm:cxn modelId="{77E41E11-98A1-42D7-91EE-1C12E77D027F}" type="presParOf" srcId="{4B82424F-8A26-415B-B781-6798F7FD804D}" destId="{3B84A5BC-4590-4333-8C51-14C6C912A98F}" srcOrd="2" destOrd="0" presId="urn:microsoft.com/office/officeart/2018/2/layout/IconVerticalSolidList"/>
    <dgm:cxn modelId="{A87EFB2C-1948-4611-AD45-FD747640342A}" type="presParOf" srcId="{4B82424F-8A26-415B-B781-6798F7FD804D}" destId="{5BDE45A7-1387-478B-A0A4-26D36040701A}" srcOrd="3" destOrd="0" presId="urn:microsoft.com/office/officeart/2018/2/layout/IconVerticalSolidList"/>
    <dgm:cxn modelId="{EAA22343-5C0D-4D9C-8E25-E0CB55962A40}" type="presParOf" srcId="{35670A06-E329-466E-BD07-C157A473690D}" destId="{9B127034-A47A-41A8-8143-FA3693E43B36}" srcOrd="1" destOrd="0" presId="urn:microsoft.com/office/officeart/2018/2/layout/IconVerticalSolidList"/>
    <dgm:cxn modelId="{6DF2B91A-0AB0-400D-83C5-0D5ED7DE1B92}" type="presParOf" srcId="{35670A06-E329-466E-BD07-C157A473690D}" destId="{352E4672-20DB-4B56-A79F-99D5098BFE81}" srcOrd="2" destOrd="0" presId="urn:microsoft.com/office/officeart/2018/2/layout/IconVerticalSolidList"/>
    <dgm:cxn modelId="{99364D8C-1D47-42E3-813F-7CD39CFC036B}" type="presParOf" srcId="{352E4672-20DB-4B56-A79F-99D5098BFE81}" destId="{947F0C9F-7D0B-49F4-92FF-79B03D191A5F}" srcOrd="0" destOrd="0" presId="urn:microsoft.com/office/officeart/2018/2/layout/IconVerticalSolidList"/>
    <dgm:cxn modelId="{182BC035-CC76-47DD-8209-29DFF7B2D5D6}" type="presParOf" srcId="{352E4672-20DB-4B56-A79F-99D5098BFE81}" destId="{76A39F04-BF0C-44F8-BECC-727E98F5C728}" srcOrd="1" destOrd="0" presId="urn:microsoft.com/office/officeart/2018/2/layout/IconVerticalSolidList"/>
    <dgm:cxn modelId="{8BBFCDCE-8197-4B86-AD71-70B505EBDF22}" type="presParOf" srcId="{352E4672-20DB-4B56-A79F-99D5098BFE81}" destId="{A474D2D4-63F4-4225-AC35-C43845DD39CF}" srcOrd="2" destOrd="0" presId="urn:microsoft.com/office/officeart/2018/2/layout/IconVerticalSolidList"/>
    <dgm:cxn modelId="{BC55B4B3-BB38-4153-9454-2605DAB0F2E1}" type="presParOf" srcId="{352E4672-20DB-4B56-A79F-99D5098BFE81}" destId="{78ABFAF6-1150-4D2E-9C15-30AB1939D5FF}" srcOrd="3" destOrd="0" presId="urn:microsoft.com/office/officeart/2018/2/layout/IconVerticalSolidList"/>
    <dgm:cxn modelId="{FCA8F07E-5C64-4FF8-A8A1-9EC9218CB81E}" type="presParOf" srcId="{35670A06-E329-466E-BD07-C157A473690D}" destId="{D79F5411-502B-4DF2-9398-DE00B9C8747F}" srcOrd="3" destOrd="0" presId="urn:microsoft.com/office/officeart/2018/2/layout/IconVerticalSolidList"/>
    <dgm:cxn modelId="{3F1BE330-283F-4CA4-801F-3573E715C71D}" type="presParOf" srcId="{35670A06-E329-466E-BD07-C157A473690D}" destId="{CC90AE39-5A10-43D3-A780-2D4F2CB915E6}" srcOrd="4" destOrd="0" presId="urn:microsoft.com/office/officeart/2018/2/layout/IconVerticalSolidList"/>
    <dgm:cxn modelId="{10CBCB22-1399-4BB6-B7BE-14AA3322839E}" type="presParOf" srcId="{CC90AE39-5A10-43D3-A780-2D4F2CB915E6}" destId="{6E56D65B-91FC-48DB-B03A-6B05C53110E9}" srcOrd="0" destOrd="0" presId="urn:microsoft.com/office/officeart/2018/2/layout/IconVerticalSolidList"/>
    <dgm:cxn modelId="{1BF80464-4074-40C2-81F6-8F4B20D79D7B}" type="presParOf" srcId="{CC90AE39-5A10-43D3-A780-2D4F2CB915E6}" destId="{FFDEA822-B899-487D-94BD-0AD26C0FFB16}" srcOrd="1" destOrd="0" presId="urn:microsoft.com/office/officeart/2018/2/layout/IconVerticalSolidList"/>
    <dgm:cxn modelId="{D7139BFB-5A48-4748-AC8D-74A2EA5CBE0C}" type="presParOf" srcId="{CC90AE39-5A10-43D3-A780-2D4F2CB915E6}" destId="{BC0CAD4C-4400-4E5A-B416-0328AD0D8F9D}" srcOrd="2" destOrd="0" presId="urn:microsoft.com/office/officeart/2018/2/layout/IconVerticalSolidList"/>
    <dgm:cxn modelId="{426182CB-C86C-4233-BC0A-8CF7DA131FE6}" type="presParOf" srcId="{CC90AE39-5A10-43D3-A780-2D4F2CB915E6}" destId="{FD11950B-FB4A-43A7-B64C-AD6E9A46A83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672FE4-AC2B-4BD1-A6DB-497EFEE9A631}" type="doc">
      <dgm:prSet loTypeId="urn:microsoft.com/office/officeart/2005/8/layout/venn1" loCatId="relationship" qsTypeId="urn:microsoft.com/office/officeart/2005/8/quickstyle/simple1" qsCatId="simple" csTypeId="urn:microsoft.com/office/officeart/2005/8/colors/colorful1" csCatId="colorful" phldr="1"/>
      <dgm:spPr/>
    </dgm:pt>
    <dgm:pt modelId="{11A8AC65-DF07-47E6-A2AE-DBD8AF520FBC}">
      <dgm:prSet phldrT="[Text]"/>
      <dgm:spPr/>
      <dgm:t>
        <a:bodyPr/>
        <a:lstStyle/>
        <a:p>
          <a:r>
            <a:rPr lang="en-GB" b="1" dirty="0"/>
            <a:t>Victim</a:t>
          </a:r>
        </a:p>
      </dgm:t>
    </dgm:pt>
    <dgm:pt modelId="{441F6F53-9B20-43C7-A7AA-A537D0DC8B72}" type="parTrans" cxnId="{3FDFF613-DAFB-4AC1-8C1A-BF04201D3266}">
      <dgm:prSet/>
      <dgm:spPr/>
      <dgm:t>
        <a:bodyPr/>
        <a:lstStyle/>
        <a:p>
          <a:endParaRPr lang="en-GB" b="1"/>
        </a:p>
      </dgm:t>
    </dgm:pt>
    <dgm:pt modelId="{3754E96F-94E4-40CC-B604-9172C5344A62}" type="sibTrans" cxnId="{3FDFF613-DAFB-4AC1-8C1A-BF04201D3266}">
      <dgm:prSet/>
      <dgm:spPr/>
      <dgm:t>
        <a:bodyPr/>
        <a:lstStyle/>
        <a:p>
          <a:endParaRPr lang="en-GB" b="1"/>
        </a:p>
      </dgm:t>
    </dgm:pt>
    <dgm:pt modelId="{A1C352EC-11FB-4B7A-B1C2-58B836DB4ED8}">
      <dgm:prSet phldrT="[Text]"/>
      <dgm:spPr/>
      <dgm:t>
        <a:bodyPr/>
        <a:lstStyle/>
        <a:p>
          <a:r>
            <a:rPr lang="en-GB" b="1" dirty="0"/>
            <a:t>Institution</a:t>
          </a:r>
        </a:p>
      </dgm:t>
    </dgm:pt>
    <dgm:pt modelId="{4D79456E-80F6-4762-A223-45F51932CDCC}" type="parTrans" cxnId="{E8447755-1E3A-4B95-B4E9-CBF3E27070E5}">
      <dgm:prSet/>
      <dgm:spPr/>
      <dgm:t>
        <a:bodyPr/>
        <a:lstStyle/>
        <a:p>
          <a:endParaRPr lang="en-GB" b="1"/>
        </a:p>
      </dgm:t>
    </dgm:pt>
    <dgm:pt modelId="{B79754FC-15B9-4087-8008-F4B936D13A82}" type="sibTrans" cxnId="{E8447755-1E3A-4B95-B4E9-CBF3E27070E5}">
      <dgm:prSet/>
      <dgm:spPr/>
      <dgm:t>
        <a:bodyPr/>
        <a:lstStyle/>
        <a:p>
          <a:endParaRPr lang="en-GB" b="1"/>
        </a:p>
      </dgm:t>
    </dgm:pt>
    <dgm:pt modelId="{3BED741E-34BC-46B0-B256-EC3E37FFD4FE}">
      <dgm:prSet phldrT="[Text]"/>
      <dgm:spPr/>
      <dgm:t>
        <a:bodyPr/>
        <a:lstStyle/>
        <a:p>
          <a:r>
            <a:rPr lang="en-GB" b="1" dirty="0"/>
            <a:t>Person who sexually harms</a:t>
          </a:r>
        </a:p>
      </dgm:t>
    </dgm:pt>
    <dgm:pt modelId="{63F01843-3EEC-4CFC-A5D6-337CD94E20D9}" type="parTrans" cxnId="{BD884724-9B69-41B6-91D0-F3ACC8A7BCCB}">
      <dgm:prSet/>
      <dgm:spPr/>
      <dgm:t>
        <a:bodyPr/>
        <a:lstStyle/>
        <a:p>
          <a:endParaRPr lang="en-GB" b="1"/>
        </a:p>
      </dgm:t>
    </dgm:pt>
    <dgm:pt modelId="{8D964426-0779-45A5-A20B-F96CC145C67F}" type="sibTrans" cxnId="{BD884724-9B69-41B6-91D0-F3ACC8A7BCCB}">
      <dgm:prSet/>
      <dgm:spPr/>
      <dgm:t>
        <a:bodyPr/>
        <a:lstStyle/>
        <a:p>
          <a:endParaRPr lang="en-GB" b="1"/>
        </a:p>
      </dgm:t>
    </dgm:pt>
    <dgm:pt modelId="{FBF5B191-2CAB-4583-AA70-40444AC4FFD1}" type="pres">
      <dgm:prSet presAssocID="{0D672FE4-AC2B-4BD1-A6DB-497EFEE9A631}" presName="compositeShape" presStyleCnt="0">
        <dgm:presLayoutVars>
          <dgm:chMax val="7"/>
          <dgm:dir/>
          <dgm:resizeHandles val="exact"/>
        </dgm:presLayoutVars>
      </dgm:prSet>
      <dgm:spPr/>
    </dgm:pt>
    <dgm:pt modelId="{FD6DE683-9958-4941-BC8A-931D4A9EECD9}" type="pres">
      <dgm:prSet presAssocID="{11A8AC65-DF07-47E6-A2AE-DBD8AF520FBC}" presName="circ1" presStyleLbl="vennNode1" presStyleIdx="0" presStyleCnt="3" custScaleX="119110" custScaleY="107849"/>
      <dgm:spPr/>
    </dgm:pt>
    <dgm:pt modelId="{4B7C1C0F-98BF-46D2-A76F-B442EF83EF6E}" type="pres">
      <dgm:prSet presAssocID="{11A8AC65-DF07-47E6-A2AE-DBD8AF520FBC}" presName="circ1Tx" presStyleLbl="revTx" presStyleIdx="0" presStyleCnt="0">
        <dgm:presLayoutVars>
          <dgm:chMax val="0"/>
          <dgm:chPref val="0"/>
          <dgm:bulletEnabled val="1"/>
        </dgm:presLayoutVars>
      </dgm:prSet>
      <dgm:spPr/>
    </dgm:pt>
    <dgm:pt modelId="{EBE47E89-016E-4349-9E04-F1E1B8DAF4E6}" type="pres">
      <dgm:prSet presAssocID="{A1C352EC-11FB-4B7A-B1C2-58B836DB4ED8}" presName="circ2" presStyleLbl="vennNode1" presStyleIdx="1" presStyleCnt="3" custScaleX="115884" custScaleY="114566" custLinFactNeighborX="1785" custLinFactNeighborY="2952"/>
      <dgm:spPr/>
    </dgm:pt>
    <dgm:pt modelId="{317633B8-4A01-4335-8AB6-669824E05005}" type="pres">
      <dgm:prSet presAssocID="{A1C352EC-11FB-4B7A-B1C2-58B836DB4ED8}" presName="circ2Tx" presStyleLbl="revTx" presStyleIdx="0" presStyleCnt="0">
        <dgm:presLayoutVars>
          <dgm:chMax val="0"/>
          <dgm:chPref val="0"/>
          <dgm:bulletEnabled val="1"/>
        </dgm:presLayoutVars>
      </dgm:prSet>
      <dgm:spPr/>
    </dgm:pt>
    <dgm:pt modelId="{751459C6-0D18-4395-BD8C-05F9CB0417E6}" type="pres">
      <dgm:prSet presAssocID="{3BED741E-34BC-46B0-B256-EC3E37FFD4FE}" presName="circ3" presStyleLbl="vennNode1" presStyleIdx="2" presStyleCnt="3" custScaleX="114506" custScaleY="104167" custLinFactNeighborX="-7745" custLinFactNeighborY="3641"/>
      <dgm:spPr/>
    </dgm:pt>
    <dgm:pt modelId="{61FBD5BD-CAA2-400F-A3BF-BC7EE9D335F9}" type="pres">
      <dgm:prSet presAssocID="{3BED741E-34BC-46B0-B256-EC3E37FFD4FE}" presName="circ3Tx" presStyleLbl="revTx" presStyleIdx="0" presStyleCnt="0">
        <dgm:presLayoutVars>
          <dgm:chMax val="0"/>
          <dgm:chPref val="0"/>
          <dgm:bulletEnabled val="1"/>
        </dgm:presLayoutVars>
      </dgm:prSet>
      <dgm:spPr/>
    </dgm:pt>
  </dgm:ptLst>
  <dgm:cxnLst>
    <dgm:cxn modelId="{3FDFF613-DAFB-4AC1-8C1A-BF04201D3266}" srcId="{0D672FE4-AC2B-4BD1-A6DB-497EFEE9A631}" destId="{11A8AC65-DF07-47E6-A2AE-DBD8AF520FBC}" srcOrd="0" destOrd="0" parTransId="{441F6F53-9B20-43C7-A7AA-A537D0DC8B72}" sibTransId="{3754E96F-94E4-40CC-B604-9172C5344A62}"/>
    <dgm:cxn modelId="{BD884724-9B69-41B6-91D0-F3ACC8A7BCCB}" srcId="{0D672FE4-AC2B-4BD1-A6DB-497EFEE9A631}" destId="{3BED741E-34BC-46B0-B256-EC3E37FFD4FE}" srcOrd="2" destOrd="0" parTransId="{63F01843-3EEC-4CFC-A5D6-337CD94E20D9}" sibTransId="{8D964426-0779-45A5-A20B-F96CC145C67F}"/>
    <dgm:cxn modelId="{E8447755-1E3A-4B95-B4E9-CBF3E27070E5}" srcId="{0D672FE4-AC2B-4BD1-A6DB-497EFEE9A631}" destId="{A1C352EC-11FB-4B7A-B1C2-58B836DB4ED8}" srcOrd="1" destOrd="0" parTransId="{4D79456E-80F6-4762-A223-45F51932CDCC}" sibTransId="{B79754FC-15B9-4087-8008-F4B936D13A82}"/>
    <dgm:cxn modelId="{73E1F57C-A4A8-4F18-A112-7B7205C67DAB}" type="presOf" srcId="{A1C352EC-11FB-4B7A-B1C2-58B836DB4ED8}" destId="{EBE47E89-016E-4349-9E04-F1E1B8DAF4E6}" srcOrd="0" destOrd="0" presId="urn:microsoft.com/office/officeart/2005/8/layout/venn1"/>
    <dgm:cxn modelId="{0F1BCE7D-CC73-47D9-9C0A-3E6F4AAEC51A}" type="presOf" srcId="{0D672FE4-AC2B-4BD1-A6DB-497EFEE9A631}" destId="{FBF5B191-2CAB-4583-AA70-40444AC4FFD1}" srcOrd="0" destOrd="0" presId="urn:microsoft.com/office/officeart/2005/8/layout/venn1"/>
    <dgm:cxn modelId="{95AF309A-894E-4064-9AB5-AC104C07E15F}" type="presOf" srcId="{3BED741E-34BC-46B0-B256-EC3E37FFD4FE}" destId="{61FBD5BD-CAA2-400F-A3BF-BC7EE9D335F9}" srcOrd="1" destOrd="0" presId="urn:microsoft.com/office/officeart/2005/8/layout/venn1"/>
    <dgm:cxn modelId="{B09DC5C6-CF90-4CDF-9329-1FD5B0C10F07}" type="presOf" srcId="{11A8AC65-DF07-47E6-A2AE-DBD8AF520FBC}" destId="{4B7C1C0F-98BF-46D2-A76F-B442EF83EF6E}" srcOrd="1" destOrd="0" presId="urn:microsoft.com/office/officeart/2005/8/layout/venn1"/>
    <dgm:cxn modelId="{7730F2C9-B3A8-441A-8D06-88FC2BFEDF0F}" type="presOf" srcId="{3BED741E-34BC-46B0-B256-EC3E37FFD4FE}" destId="{751459C6-0D18-4395-BD8C-05F9CB0417E6}" srcOrd="0" destOrd="0" presId="urn:microsoft.com/office/officeart/2005/8/layout/venn1"/>
    <dgm:cxn modelId="{1F039FD8-EF14-4580-9E5E-2F61602AA39F}" type="presOf" srcId="{11A8AC65-DF07-47E6-A2AE-DBD8AF520FBC}" destId="{FD6DE683-9958-4941-BC8A-931D4A9EECD9}" srcOrd="0" destOrd="0" presId="urn:microsoft.com/office/officeart/2005/8/layout/venn1"/>
    <dgm:cxn modelId="{C9B65EEA-B194-41EA-A50C-0F6F655D8430}" type="presOf" srcId="{A1C352EC-11FB-4B7A-B1C2-58B836DB4ED8}" destId="{317633B8-4A01-4335-8AB6-669824E05005}" srcOrd="1" destOrd="0" presId="urn:microsoft.com/office/officeart/2005/8/layout/venn1"/>
    <dgm:cxn modelId="{22676A69-4AAC-4FDB-9195-3D48CB54319F}" type="presParOf" srcId="{FBF5B191-2CAB-4583-AA70-40444AC4FFD1}" destId="{FD6DE683-9958-4941-BC8A-931D4A9EECD9}" srcOrd="0" destOrd="0" presId="urn:microsoft.com/office/officeart/2005/8/layout/venn1"/>
    <dgm:cxn modelId="{17924661-1CE2-479B-B3CD-D72C269E48C1}" type="presParOf" srcId="{FBF5B191-2CAB-4583-AA70-40444AC4FFD1}" destId="{4B7C1C0F-98BF-46D2-A76F-B442EF83EF6E}" srcOrd="1" destOrd="0" presId="urn:microsoft.com/office/officeart/2005/8/layout/venn1"/>
    <dgm:cxn modelId="{EBCA5BB7-E289-40E0-836D-F6757AAAAB18}" type="presParOf" srcId="{FBF5B191-2CAB-4583-AA70-40444AC4FFD1}" destId="{EBE47E89-016E-4349-9E04-F1E1B8DAF4E6}" srcOrd="2" destOrd="0" presId="urn:microsoft.com/office/officeart/2005/8/layout/venn1"/>
    <dgm:cxn modelId="{A5A95B2D-B688-4709-9A46-61ED1E990CCB}" type="presParOf" srcId="{FBF5B191-2CAB-4583-AA70-40444AC4FFD1}" destId="{317633B8-4A01-4335-8AB6-669824E05005}" srcOrd="3" destOrd="0" presId="urn:microsoft.com/office/officeart/2005/8/layout/venn1"/>
    <dgm:cxn modelId="{5E4191B9-F1DF-420D-B7A2-16D4FEB068CA}" type="presParOf" srcId="{FBF5B191-2CAB-4583-AA70-40444AC4FFD1}" destId="{751459C6-0D18-4395-BD8C-05F9CB0417E6}" srcOrd="4" destOrd="0" presId="urn:microsoft.com/office/officeart/2005/8/layout/venn1"/>
    <dgm:cxn modelId="{9AF17151-9DCD-4A4E-A950-98A170389991}" type="presParOf" srcId="{FBF5B191-2CAB-4583-AA70-40444AC4FFD1}" destId="{61FBD5BD-CAA2-400F-A3BF-BC7EE9D335F9}"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003571-0CEC-484E-BBB5-82B67C4DB234}"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2B36413A-5CA4-4E81-80C8-7C8769A11D06}">
      <dgm:prSet/>
      <dgm:spPr/>
      <dgm:t>
        <a:bodyPr/>
        <a:lstStyle/>
        <a:p>
          <a:r>
            <a:rPr lang="en-US" dirty="0"/>
            <a:t>Victim- survivors of institutional abuse often describe their abusers in terms of the </a:t>
          </a:r>
          <a:r>
            <a:rPr lang="en-US" b="1" i="1" dirty="0"/>
            <a:t>power and control </a:t>
          </a:r>
          <a:r>
            <a:rPr lang="en-US" dirty="0"/>
            <a:t>they exerted over them. </a:t>
          </a:r>
        </a:p>
      </dgm:t>
    </dgm:pt>
    <dgm:pt modelId="{CB866F53-F5E8-4CFD-831E-2AC392B87117}" type="parTrans" cxnId="{8E17F734-1C39-457D-B751-A7A67EFCCBED}">
      <dgm:prSet/>
      <dgm:spPr/>
      <dgm:t>
        <a:bodyPr/>
        <a:lstStyle/>
        <a:p>
          <a:endParaRPr lang="en-US"/>
        </a:p>
      </dgm:t>
    </dgm:pt>
    <dgm:pt modelId="{C1ED12A9-D796-4D41-A597-C1DF3A7A7015}" type="sibTrans" cxnId="{8E17F734-1C39-457D-B751-A7A67EFCCBED}">
      <dgm:prSet/>
      <dgm:spPr/>
      <dgm:t>
        <a:bodyPr/>
        <a:lstStyle/>
        <a:p>
          <a:endParaRPr lang="en-US"/>
        </a:p>
      </dgm:t>
    </dgm:pt>
    <dgm:pt modelId="{AE9828A1-8AC9-45EA-B3AB-7D9B1EC4F243}">
      <dgm:prSet/>
      <dgm:spPr/>
      <dgm:t>
        <a:bodyPr/>
        <a:lstStyle/>
        <a:p>
          <a:r>
            <a:rPr lang="en-US" dirty="0"/>
            <a:t>In sport, coaches can exert a great deal of power over children, by virtue of their role and because their power and control is sustained by the motivations of young athletes to succeed. </a:t>
          </a:r>
        </a:p>
      </dgm:t>
    </dgm:pt>
    <dgm:pt modelId="{85CBCE8F-9255-4CAF-99CA-6D2B1EC39EFB}" type="parTrans" cxnId="{9295EE81-97CB-490A-A8A4-5559BDC982CD}">
      <dgm:prSet/>
      <dgm:spPr/>
      <dgm:t>
        <a:bodyPr/>
        <a:lstStyle/>
        <a:p>
          <a:endParaRPr lang="en-US"/>
        </a:p>
      </dgm:t>
    </dgm:pt>
    <dgm:pt modelId="{E324A855-0433-4689-95E0-229A858EDE42}" type="sibTrans" cxnId="{9295EE81-97CB-490A-A8A4-5559BDC982CD}">
      <dgm:prSet/>
      <dgm:spPr/>
      <dgm:t>
        <a:bodyPr/>
        <a:lstStyle/>
        <a:p>
          <a:endParaRPr lang="en-US"/>
        </a:p>
      </dgm:t>
    </dgm:pt>
    <dgm:pt modelId="{540F485C-2B1F-4F22-9DD7-ED9D559D3738}">
      <dgm:prSet/>
      <dgm:spPr/>
      <dgm:t>
        <a:bodyPr/>
        <a:lstStyle/>
        <a:p>
          <a:r>
            <a:rPr lang="en-US"/>
            <a:t>A coach can control many aspects of a young athlete’s life - medical treatment, diet, social activities and sexual behaviour, and such control is normalised within training regimes.</a:t>
          </a:r>
        </a:p>
      </dgm:t>
    </dgm:pt>
    <dgm:pt modelId="{F11AAEC9-4E13-4AF1-BC8D-189F1A895FB9}" type="parTrans" cxnId="{0E06780A-30F0-4307-8E97-E54288F03F83}">
      <dgm:prSet/>
      <dgm:spPr/>
      <dgm:t>
        <a:bodyPr/>
        <a:lstStyle/>
        <a:p>
          <a:endParaRPr lang="en-US"/>
        </a:p>
      </dgm:t>
    </dgm:pt>
    <dgm:pt modelId="{5F1FAB3B-2AA5-47A2-9FA2-550DD4D94ABC}" type="sibTrans" cxnId="{0E06780A-30F0-4307-8E97-E54288F03F83}">
      <dgm:prSet/>
      <dgm:spPr/>
      <dgm:t>
        <a:bodyPr/>
        <a:lstStyle/>
        <a:p>
          <a:endParaRPr lang="en-US"/>
        </a:p>
      </dgm:t>
    </dgm:pt>
    <dgm:pt modelId="{A6F5847E-9143-4566-9AEE-792F019576FB}">
      <dgm:prSet/>
      <dgm:spPr/>
      <dgm:t>
        <a:bodyPr/>
        <a:lstStyle/>
        <a:p>
          <a:r>
            <a:rPr lang="en-US"/>
            <a:t>The dynamics of abuse in sports, involving dependency, abuse and guilt, have been likened to those of domestic violence.</a:t>
          </a:r>
        </a:p>
      </dgm:t>
    </dgm:pt>
    <dgm:pt modelId="{2061B551-8B22-4121-AAD0-B8A6E1D938AC}" type="parTrans" cxnId="{7839FDD9-C7B0-42B2-80DE-2CAF5235DDD2}">
      <dgm:prSet/>
      <dgm:spPr/>
      <dgm:t>
        <a:bodyPr/>
        <a:lstStyle/>
        <a:p>
          <a:endParaRPr lang="en-US"/>
        </a:p>
      </dgm:t>
    </dgm:pt>
    <dgm:pt modelId="{C2B6E2D2-2BE4-4E55-9757-597E5A0A14B1}" type="sibTrans" cxnId="{7839FDD9-C7B0-42B2-80DE-2CAF5235DDD2}">
      <dgm:prSet/>
      <dgm:spPr/>
      <dgm:t>
        <a:bodyPr/>
        <a:lstStyle/>
        <a:p>
          <a:endParaRPr lang="en-US"/>
        </a:p>
      </dgm:t>
    </dgm:pt>
    <dgm:pt modelId="{4213A035-34A3-4AA1-84CC-F864BD1F3AD4}">
      <dgm:prSet/>
      <dgm:spPr/>
      <dgm:t>
        <a:bodyPr/>
        <a:lstStyle/>
        <a:p>
          <a:r>
            <a:rPr lang="en-US"/>
            <a:t>In religious settings, the power of those who abuse may be enhanced by their position as ‘God’s representatives’.</a:t>
          </a:r>
        </a:p>
      </dgm:t>
    </dgm:pt>
    <dgm:pt modelId="{3EB6BC0B-DEB3-4732-9D6F-6218D22E55ED}" type="parTrans" cxnId="{D2F1C85F-D067-4723-845C-C58F31E386E5}">
      <dgm:prSet/>
      <dgm:spPr/>
      <dgm:t>
        <a:bodyPr/>
        <a:lstStyle/>
        <a:p>
          <a:endParaRPr lang="en-US"/>
        </a:p>
      </dgm:t>
    </dgm:pt>
    <dgm:pt modelId="{9C58FB2F-A157-48EF-A9EA-C292FF64CDD3}" type="sibTrans" cxnId="{D2F1C85F-D067-4723-845C-C58F31E386E5}">
      <dgm:prSet/>
      <dgm:spPr/>
      <dgm:t>
        <a:bodyPr/>
        <a:lstStyle/>
        <a:p>
          <a:endParaRPr lang="en-US"/>
        </a:p>
      </dgm:t>
    </dgm:pt>
    <dgm:pt modelId="{2D40CFF2-DEB9-4E20-A823-E30F8BD79B47}">
      <dgm:prSet/>
      <dgm:spPr/>
      <dgm:t>
        <a:bodyPr/>
        <a:lstStyle/>
        <a:p>
          <a:r>
            <a:rPr lang="en-US"/>
            <a:t>Abuse by a trusted and admired mentor or spiritual leader can leave victims with a profound sense of betrayal.</a:t>
          </a:r>
        </a:p>
      </dgm:t>
    </dgm:pt>
    <dgm:pt modelId="{85802A9C-1A29-4C85-A9D7-558B192E5DF8}" type="parTrans" cxnId="{748234F6-33F8-4F39-8DC2-AC3D7184637F}">
      <dgm:prSet/>
      <dgm:spPr/>
      <dgm:t>
        <a:bodyPr/>
        <a:lstStyle/>
        <a:p>
          <a:endParaRPr lang="en-US"/>
        </a:p>
      </dgm:t>
    </dgm:pt>
    <dgm:pt modelId="{5E65451A-859D-495A-8004-792961F7B249}" type="sibTrans" cxnId="{748234F6-33F8-4F39-8DC2-AC3D7184637F}">
      <dgm:prSet/>
      <dgm:spPr/>
      <dgm:t>
        <a:bodyPr/>
        <a:lstStyle/>
        <a:p>
          <a:endParaRPr lang="en-US"/>
        </a:p>
      </dgm:t>
    </dgm:pt>
    <dgm:pt modelId="{B682285B-F9E0-4AB2-B093-5133F960E53C}" type="pres">
      <dgm:prSet presAssocID="{72003571-0CEC-484E-BBB5-82B67C4DB234}" presName="diagram" presStyleCnt="0">
        <dgm:presLayoutVars>
          <dgm:dir/>
          <dgm:resizeHandles val="exact"/>
        </dgm:presLayoutVars>
      </dgm:prSet>
      <dgm:spPr/>
    </dgm:pt>
    <dgm:pt modelId="{FDDE152E-862E-4365-841E-C8B367669F0C}" type="pres">
      <dgm:prSet presAssocID="{2B36413A-5CA4-4E81-80C8-7C8769A11D06}" presName="node" presStyleLbl="node1" presStyleIdx="0" presStyleCnt="6">
        <dgm:presLayoutVars>
          <dgm:bulletEnabled val="1"/>
        </dgm:presLayoutVars>
      </dgm:prSet>
      <dgm:spPr/>
    </dgm:pt>
    <dgm:pt modelId="{691141E8-3EC7-49A2-9838-3DA4A70564BB}" type="pres">
      <dgm:prSet presAssocID="{C1ED12A9-D796-4D41-A597-C1DF3A7A7015}" presName="sibTrans" presStyleCnt="0"/>
      <dgm:spPr/>
    </dgm:pt>
    <dgm:pt modelId="{621F1800-484F-43C0-BEE6-E41819E45093}" type="pres">
      <dgm:prSet presAssocID="{AE9828A1-8AC9-45EA-B3AB-7D9B1EC4F243}" presName="node" presStyleLbl="node1" presStyleIdx="1" presStyleCnt="6">
        <dgm:presLayoutVars>
          <dgm:bulletEnabled val="1"/>
        </dgm:presLayoutVars>
      </dgm:prSet>
      <dgm:spPr/>
    </dgm:pt>
    <dgm:pt modelId="{00C99150-D0F1-4966-A8A7-69996F521803}" type="pres">
      <dgm:prSet presAssocID="{E324A855-0433-4689-95E0-229A858EDE42}" presName="sibTrans" presStyleCnt="0"/>
      <dgm:spPr/>
    </dgm:pt>
    <dgm:pt modelId="{EB7725E6-EC8D-4772-93AC-508924BA65D3}" type="pres">
      <dgm:prSet presAssocID="{540F485C-2B1F-4F22-9DD7-ED9D559D3738}" presName="node" presStyleLbl="node1" presStyleIdx="2" presStyleCnt="6">
        <dgm:presLayoutVars>
          <dgm:bulletEnabled val="1"/>
        </dgm:presLayoutVars>
      </dgm:prSet>
      <dgm:spPr/>
    </dgm:pt>
    <dgm:pt modelId="{45E25BB1-47B9-4F5B-A89F-2998E6266EB2}" type="pres">
      <dgm:prSet presAssocID="{5F1FAB3B-2AA5-47A2-9FA2-550DD4D94ABC}" presName="sibTrans" presStyleCnt="0"/>
      <dgm:spPr/>
    </dgm:pt>
    <dgm:pt modelId="{6677753C-7ABD-49B0-927A-998A28F075A2}" type="pres">
      <dgm:prSet presAssocID="{A6F5847E-9143-4566-9AEE-792F019576FB}" presName="node" presStyleLbl="node1" presStyleIdx="3" presStyleCnt="6">
        <dgm:presLayoutVars>
          <dgm:bulletEnabled val="1"/>
        </dgm:presLayoutVars>
      </dgm:prSet>
      <dgm:spPr/>
    </dgm:pt>
    <dgm:pt modelId="{02998A8A-92CB-4F2C-A42C-CBD4BA3AA0BE}" type="pres">
      <dgm:prSet presAssocID="{C2B6E2D2-2BE4-4E55-9757-597E5A0A14B1}" presName="sibTrans" presStyleCnt="0"/>
      <dgm:spPr/>
    </dgm:pt>
    <dgm:pt modelId="{ADFD1FBE-3C7A-470E-B910-79897C8E1F0A}" type="pres">
      <dgm:prSet presAssocID="{4213A035-34A3-4AA1-84CC-F864BD1F3AD4}" presName="node" presStyleLbl="node1" presStyleIdx="4" presStyleCnt="6">
        <dgm:presLayoutVars>
          <dgm:bulletEnabled val="1"/>
        </dgm:presLayoutVars>
      </dgm:prSet>
      <dgm:spPr/>
    </dgm:pt>
    <dgm:pt modelId="{B75BA6FA-DBFA-4EBF-9A8A-019824760276}" type="pres">
      <dgm:prSet presAssocID="{9C58FB2F-A157-48EF-A9EA-C292FF64CDD3}" presName="sibTrans" presStyleCnt="0"/>
      <dgm:spPr/>
    </dgm:pt>
    <dgm:pt modelId="{885768F4-F11F-4C52-AAA9-4CA3DD04278F}" type="pres">
      <dgm:prSet presAssocID="{2D40CFF2-DEB9-4E20-A823-E30F8BD79B47}" presName="node" presStyleLbl="node1" presStyleIdx="5" presStyleCnt="6">
        <dgm:presLayoutVars>
          <dgm:bulletEnabled val="1"/>
        </dgm:presLayoutVars>
      </dgm:prSet>
      <dgm:spPr/>
    </dgm:pt>
  </dgm:ptLst>
  <dgm:cxnLst>
    <dgm:cxn modelId="{8D568908-55F3-4573-8A8A-A77A3691BDA3}" type="presOf" srcId="{2B36413A-5CA4-4E81-80C8-7C8769A11D06}" destId="{FDDE152E-862E-4365-841E-C8B367669F0C}" srcOrd="0" destOrd="0" presId="urn:microsoft.com/office/officeart/2005/8/layout/default"/>
    <dgm:cxn modelId="{0E06780A-30F0-4307-8E97-E54288F03F83}" srcId="{72003571-0CEC-484E-BBB5-82B67C4DB234}" destId="{540F485C-2B1F-4F22-9DD7-ED9D559D3738}" srcOrd="2" destOrd="0" parTransId="{F11AAEC9-4E13-4AF1-BC8D-189F1A895FB9}" sibTransId="{5F1FAB3B-2AA5-47A2-9FA2-550DD4D94ABC}"/>
    <dgm:cxn modelId="{2AA2DD22-3682-43D9-BA51-51E4FB52D412}" type="presOf" srcId="{AE9828A1-8AC9-45EA-B3AB-7D9B1EC4F243}" destId="{621F1800-484F-43C0-BEE6-E41819E45093}" srcOrd="0" destOrd="0" presId="urn:microsoft.com/office/officeart/2005/8/layout/default"/>
    <dgm:cxn modelId="{8E17F734-1C39-457D-B751-A7A67EFCCBED}" srcId="{72003571-0CEC-484E-BBB5-82B67C4DB234}" destId="{2B36413A-5CA4-4E81-80C8-7C8769A11D06}" srcOrd="0" destOrd="0" parTransId="{CB866F53-F5E8-4CFD-831E-2AC392B87117}" sibTransId="{C1ED12A9-D796-4D41-A597-C1DF3A7A7015}"/>
    <dgm:cxn modelId="{4C65FF37-7D13-430C-BCBF-157C99039336}" type="presOf" srcId="{4213A035-34A3-4AA1-84CC-F864BD1F3AD4}" destId="{ADFD1FBE-3C7A-470E-B910-79897C8E1F0A}" srcOrd="0" destOrd="0" presId="urn:microsoft.com/office/officeart/2005/8/layout/default"/>
    <dgm:cxn modelId="{D2F1C85F-D067-4723-845C-C58F31E386E5}" srcId="{72003571-0CEC-484E-BBB5-82B67C4DB234}" destId="{4213A035-34A3-4AA1-84CC-F864BD1F3AD4}" srcOrd="4" destOrd="0" parTransId="{3EB6BC0B-DEB3-4732-9D6F-6218D22E55ED}" sibTransId="{9C58FB2F-A157-48EF-A9EA-C292FF64CDD3}"/>
    <dgm:cxn modelId="{413BCF56-7A54-4465-ADD1-C23EB4D1B0B6}" type="presOf" srcId="{2D40CFF2-DEB9-4E20-A823-E30F8BD79B47}" destId="{885768F4-F11F-4C52-AAA9-4CA3DD04278F}" srcOrd="0" destOrd="0" presId="urn:microsoft.com/office/officeart/2005/8/layout/default"/>
    <dgm:cxn modelId="{9295EE81-97CB-490A-A8A4-5559BDC982CD}" srcId="{72003571-0CEC-484E-BBB5-82B67C4DB234}" destId="{AE9828A1-8AC9-45EA-B3AB-7D9B1EC4F243}" srcOrd="1" destOrd="0" parTransId="{85CBCE8F-9255-4CAF-99CA-6D2B1EC39EFB}" sibTransId="{E324A855-0433-4689-95E0-229A858EDE42}"/>
    <dgm:cxn modelId="{1958F3A9-5F35-4BC1-8FC1-C36C9D5F2A14}" type="presOf" srcId="{72003571-0CEC-484E-BBB5-82B67C4DB234}" destId="{B682285B-F9E0-4AB2-B093-5133F960E53C}" srcOrd="0" destOrd="0" presId="urn:microsoft.com/office/officeart/2005/8/layout/default"/>
    <dgm:cxn modelId="{F7D7F2B3-AD3C-4D0D-BE80-C3AADD8B1AD5}" type="presOf" srcId="{540F485C-2B1F-4F22-9DD7-ED9D559D3738}" destId="{EB7725E6-EC8D-4772-93AC-508924BA65D3}" srcOrd="0" destOrd="0" presId="urn:microsoft.com/office/officeart/2005/8/layout/default"/>
    <dgm:cxn modelId="{DF3534C2-102B-4508-8F57-A2D7D8623A79}" type="presOf" srcId="{A6F5847E-9143-4566-9AEE-792F019576FB}" destId="{6677753C-7ABD-49B0-927A-998A28F075A2}" srcOrd="0" destOrd="0" presId="urn:microsoft.com/office/officeart/2005/8/layout/default"/>
    <dgm:cxn modelId="{7839FDD9-C7B0-42B2-80DE-2CAF5235DDD2}" srcId="{72003571-0CEC-484E-BBB5-82B67C4DB234}" destId="{A6F5847E-9143-4566-9AEE-792F019576FB}" srcOrd="3" destOrd="0" parTransId="{2061B551-8B22-4121-AAD0-B8A6E1D938AC}" sibTransId="{C2B6E2D2-2BE4-4E55-9757-597E5A0A14B1}"/>
    <dgm:cxn modelId="{748234F6-33F8-4F39-8DC2-AC3D7184637F}" srcId="{72003571-0CEC-484E-BBB5-82B67C4DB234}" destId="{2D40CFF2-DEB9-4E20-A823-E30F8BD79B47}" srcOrd="5" destOrd="0" parTransId="{85802A9C-1A29-4C85-A9D7-558B192E5DF8}" sibTransId="{5E65451A-859D-495A-8004-792961F7B249}"/>
    <dgm:cxn modelId="{EA55CB76-E754-4B23-9D2B-25C00D51E75E}" type="presParOf" srcId="{B682285B-F9E0-4AB2-B093-5133F960E53C}" destId="{FDDE152E-862E-4365-841E-C8B367669F0C}" srcOrd="0" destOrd="0" presId="urn:microsoft.com/office/officeart/2005/8/layout/default"/>
    <dgm:cxn modelId="{78AE550E-2A23-4463-80E8-62C55B822A3E}" type="presParOf" srcId="{B682285B-F9E0-4AB2-B093-5133F960E53C}" destId="{691141E8-3EC7-49A2-9838-3DA4A70564BB}" srcOrd="1" destOrd="0" presId="urn:microsoft.com/office/officeart/2005/8/layout/default"/>
    <dgm:cxn modelId="{E40DA494-31E4-4CB2-846B-E916D7248F35}" type="presParOf" srcId="{B682285B-F9E0-4AB2-B093-5133F960E53C}" destId="{621F1800-484F-43C0-BEE6-E41819E45093}" srcOrd="2" destOrd="0" presId="urn:microsoft.com/office/officeart/2005/8/layout/default"/>
    <dgm:cxn modelId="{B7991F2E-D361-43A4-ACCF-550C787557A1}" type="presParOf" srcId="{B682285B-F9E0-4AB2-B093-5133F960E53C}" destId="{00C99150-D0F1-4966-A8A7-69996F521803}" srcOrd="3" destOrd="0" presId="urn:microsoft.com/office/officeart/2005/8/layout/default"/>
    <dgm:cxn modelId="{E6F07FEA-D3FF-4206-99A6-C44967579B4B}" type="presParOf" srcId="{B682285B-F9E0-4AB2-B093-5133F960E53C}" destId="{EB7725E6-EC8D-4772-93AC-508924BA65D3}" srcOrd="4" destOrd="0" presId="urn:microsoft.com/office/officeart/2005/8/layout/default"/>
    <dgm:cxn modelId="{87085670-0AC1-4286-92CB-24EFFB222363}" type="presParOf" srcId="{B682285B-F9E0-4AB2-B093-5133F960E53C}" destId="{45E25BB1-47B9-4F5B-A89F-2998E6266EB2}" srcOrd="5" destOrd="0" presId="urn:microsoft.com/office/officeart/2005/8/layout/default"/>
    <dgm:cxn modelId="{6643A58B-2ECB-4B8E-BE92-A8B2318BDE68}" type="presParOf" srcId="{B682285B-F9E0-4AB2-B093-5133F960E53C}" destId="{6677753C-7ABD-49B0-927A-998A28F075A2}" srcOrd="6" destOrd="0" presId="urn:microsoft.com/office/officeart/2005/8/layout/default"/>
    <dgm:cxn modelId="{01C705E3-035D-4A3B-8020-0967979ADC75}" type="presParOf" srcId="{B682285B-F9E0-4AB2-B093-5133F960E53C}" destId="{02998A8A-92CB-4F2C-A42C-CBD4BA3AA0BE}" srcOrd="7" destOrd="0" presId="urn:microsoft.com/office/officeart/2005/8/layout/default"/>
    <dgm:cxn modelId="{94B8BDD6-3600-45BE-9F94-FBE3580F888E}" type="presParOf" srcId="{B682285B-F9E0-4AB2-B093-5133F960E53C}" destId="{ADFD1FBE-3C7A-470E-B910-79897C8E1F0A}" srcOrd="8" destOrd="0" presId="urn:microsoft.com/office/officeart/2005/8/layout/default"/>
    <dgm:cxn modelId="{A624E81E-81F5-4A12-BAE4-632FDFEA6838}" type="presParOf" srcId="{B682285B-F9E0-4AB2-B093-5133F960E53C}" destId="{B75BA6FA-DBFA-4EBF-9A8A-019824760276}" srcOrd="9" destOrd="0" presId="urn:microsoft.com/office/officeart/2005/8/layout/default"/>
    <dgm:cxn modelId="{612715C3-2521-4AB2-876E-B4C6599335B0}" type="presParOf" srcId="{B682285B-F9E0-4AB2-B093-5133F960E53C}" destId="{885768F4-F11F-4C52-AAA9-4CA3DD04278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DCFBAD6-123E-42ED-9C43-ACEEC43E1A4A}" type="doc">
      <dgm:prSet loTypeId="urn:microsoft.com/office/officeart/2005/8/layout/vProcess5" loCatId="process" qsTypeId="urn:microsoft.com/office/officeart/2005/8/quickstyle/simple2" qsCatId="simple" csTypeId="urn:microsoft.com/office/officeart/2005/8/colors/colorful3" csCatId="colorful" phldr="1"/>
      <dgm:spPr/>
      <dgm:t>
        <a:bodyPr/>
        <a:lstStyle/>
        <a:p>
          <a:endParaRPr lang="en-US"/>
        </a:p>
      </dgm:t>
    </dgm:pt>
    <dgm:pt modelId="{C73DA25E-09EA-467C-8634-D37C344C9E55}">
      <dgm:prSet custT="1"/>
      <dgm:spPr/>
      <dgm:t>
        <a:bodyPr/>
        <a:lstStyle/>
        <a:p>
          <a:r>
            <a:rPr lang="en-US" sz="1400" dirty="0"/>
            <a:t>A key feature is the </a:t>
          </a:r>
          <a:r>
            <a:rPr lang="en-US" sz="1400" i="1" dirty="0"/>
            <a:t>behaviour</a:t>
          </a:r>
          <a:r>
            <a:rPr lang="en-US" sz="1400" dirty="0"/>
            <a:t> of the institution itself, both in failing to prevent the abuse and in its response to disclosure. </a:t>
          </a:r>
        </a:p>
      </dgm:t>
    </dgm:pt>
    <dgm:pt modelId="{B3C26504-A156-4C41-BF0E-4A4125E2FD33}" type="parTrans" cxnId="{60EE9D93-185F-4971-8B19-E21D7B8A6723}">
      <dgm:prSet/>
      <dgm:spPr/>
      <dgm:t>
        <a:bodyPr/>
        <a:lstStyle/>
        <a:p>
          <a:endParaRPr lang="en-US" sz="2000"/>
        </a:p>
      </dgm:t>
    </dgm:pt>
    <dgm:pt modelId="{4A4A5176-AC9A-4457-AA94-E5830AC694C3}" type="sibTrans" cxnId="{60EE9D93-185F-4971-8B19-E21D7B8A6723}">
      <dgm:prSet custT="1"/>
      <dgm:spPr/>
      <dgm:t>
        <a:bodyPr/>
        <a:lstStyle/>
        <a:p>
          <a:endParaRPr lang="en-US" sz="2800"/>
        </a:p>
      </dgm:t>
    </dgm:pt>
    <dgm:pt modelId="{78D5D7F7-024F-4DEC-9EEE-6567813433F6}">
      <dgm:prSet custT="1"/>
      <dgm:spPr/>
      <dgm:t>
        <a:bodyPr/>
        <a:lstStyle/>
        <a:p>
          <a:r>
            <a:rPr lang="en-US" sz="1400"/>
            <a:t>The trauma of the abuse is </a:t>
          </a:r>
          <a:r>
            <a:rPr lang="en-US" sz="1400" i="1"/>
            <a:t>frequently compounded </a:t>
          </a:r>
          <a:r>
            <a:rPr lang="en-US" sz="1400"/>
            <a:t>by responses from people associated with the institution, who </a:t>
          </a:r>
          <a:r>
            <a:rPr lang="en-US" sz="1400" i="1"/>
            <a:t>find it impossible to believe </a:t>
          </a:r>
          <a:r>
            <a:rPr lang="en-US" sz="1400"/>
            <a:t>that such abuse can have occurred or who </a:t>
          </a:r>
          <a:r>
            <a:rPr lang="en-US" sz="1400" i="1"/>
            <a:t>deny the abuse in order to protect the institution</a:t>
          </a:r>
          <a:r>
            <a:rPr lang="en-US" sz="1400"/>
            <a:t> (IICSA Research Team, 2017). </a:t>
          </a:r>
        </a:p>
      </dgm:t>
    </dgm:pt>
    <dgm:pt modelId="{BD52FFF4-A69C-427F-9E49-9E16BF133376}" type="parTrans" cxnId="{F926D1C3-45F8-42C1-B973-6F4FF23F99DF}">
      <dgm:prSet/>
      <dgm:spPr/>
      <dgm:t>
        <a:bodyPr/>
        <a:lstStyle/>
        <a:p>
          <a:endParaRPr lang="en-US" sz="2000"/>
        </a:p>
      </dgm:t>
    </dgm:pt>
    <dgm:pt modelId="{2C3C50F4-0011-49B7-BC1E-EA8F7C586861}" type="sibTrans" cxnId="{F926D1C3-45F8-42C1-B973-6F4FF23F99DF}">
      <dgm:prSet custT="1"/>
      <dgm:spPr/>
      <dgm:t>
        <a:bodyPr/>
        <a:lstStyle/>
        <a:p>
          <a:endParaRPr lang="en-US" sz="2800"/>
        </a:p>
      </dgm:t>
    </dgm:pt>
    <dgm:pt modelId="{027EAED5-125C-4F98-BBE6-47E2DD6C496C}">
      <dgm:prSet custT="1"/>
      <dgm:spPr/>
      <dgm:t>
        <a:bodyPr/>
        <a:lstStyle/>
        <a:p>
          <a:r>
            <a:rPr lang="en-US" sz="1400" dirty="0"/>
            <a:t>Disclosures from victims- survivors have frequently been met with </a:t>
          </a:r>
          <a:r>
            <a:rPr lang="en-US" sz="1400" i="1" dirty="0"/>
            <a:t>denial, concealment and victim-blaming</a:t>
          </a:r>
          <a:r>
            <a:rPr lang="en-US" sz="1400" dirty="0"/>
            <a:t> by institutions seeking to protect themselves from litigation or loss of reputation (</a:t>
          </a:r>
          <a:r>
            <a:rPr lang="en-US" sz="1400" dirty="0" err="1"/>
            <a:t>Spröber</a:t>
          </a:r>
          <a:r>
            <a:rPr lang="en-US" sz="1400" dirty="0"/>
            <a:t> et al, 2014). </a:t>
          </a:r>
        </a:p>
      </dgm:t>
    </dgm:pt>
    <dgm:pt modelId="{10237E11-2917-460C-8447-4412F60197BB}" type="parTrans" cxnId="{C8F435FB-00A0-4566-A99F-C81D0E091B04}">
      <dgm:prSet/>
      <dgm:spPr/>
      <dgm:t>
        <a:bodyPr/>
        <a:lstStyle/>
        <a:p>
          <a:endParaRPr lang="en-US" sz="2000"/>
        </a:p>
      </dgm:t>
    </dgm:pt>
    <dgm:pt modelId="{DCDDE6B7-1CF2-40CE-B30B-BFBDB5B3104C}" type="sibTrans" cxnId="{C8F435FB-00A0-4566-A99F-C81D0E091B04}">
      <dgm:prSet custT="1"/>
      <dgm:spPr/>
      <dgm:t>
        <a:bodyPr/>
        <a:lstStyle/>
        <a:p>
          <a:endParaRPr lang="en-US" sz="2800"/>
        </a:p>
      </dgm:t>
    </dgm:pt>
    <dgm:pt modelId="{38D7D0C0-FDB3-48EE-AF59-0B338F07F972}">
      <dgm:prSet custT="1"/>
      <dgm:spPr/>
      <dgm:t>
        <a:bodyPr/>
        <a:lstStyle/>
        <a:p>
          <a:r>
            <a:rPr lang="en-US" sz="1400"/>
            <a:t>This institutional behaviour can re-victimise survivors and traumatise them further (Astbury, 2013). </a:t>
          </a:r>
        </a:p>
      </dgm:t>
    </dgm:pt>
    <dgm:pt modelId="{5ED81B63-8E95-405F-BE96-AEC8AFE5F2E7}" type="parTrans" cxnId="{50742F9C-1339-44F4-9F4F-9543E536DFCE}">
      <dgm:prSet/>
      <dgm:spPr/>
      <dgm:t>
        <a:bodyPr/>
        <a:lstStyle/>
        <a:p>
          <a:endParaRPr lang="en-US" sz="2000"/>
        </a:p>
      </dgm:t>
    </dgm:pt>
    <dgm:pt modelId="{85D40634-6F90-4C93-8046-6D5E4D372153}" type="sibTrans" cxnId="{50742F9C-1339-44F4-9F4F-9543E536DFCE}">
      <dgm:prSet/>
      <dgm:spPr/>
      <dgm:t>
        <a:bodyPr/>
        <a:lstStyle/>
        <a:p>
          <a:endParaRPr lang="en-US" sz="2000"/>
        </a:p>
      </dgm:t>
    </dgm:pt>
    <dgm:pt modelId="{9A8B2617-E579-4448-8247-8B57227E8199}" type="pres">
      <dgm:prSet presAssocID="{7DCFBAD6-123E-42ED-9C43-ACEEC43E1A4A}" presName="outerComposite" presStyleCnt="0">
        <dgm:presLayoutVars>
          <dgm:chMax val="5"/>
          <dgm:dir/>
          <dgm:resizeHandles val="exact"/>
        </dgm:presLayoutVars>
      </dgm:prSet>
      <dgm:spPr/>
    </dgm:pt>
    <dgm:pt modelId="{34ED240A-24CF-4AB7-9BD0-6342AAE3589B}" type="pres">
      <dgm:prSet presAssocID="{7DCFBAD6-123E-42ED-9C43-ACEEC43E1A4A}" presName="dummyMaxCanvas" presStyleCnt="0">
        <dgm:presLayoutVars/>
      </dgm:prSet>
      <dgm:spPr/>
    </dgm:pt>
    <dgm:pt modelId="{E967C038-EC14-4DCC-A53F-88E53BC82A1E}" type="pres">
      <dgm:prSet presAssocID="{7DCFBAD6-123E-42ED-9C43-ACEEC43E1A4A}" presName="FourNodes_1" presStyleLbl="node1" presStyleIdx="0" presStyleCnt="4">
        <dgm:presLayoutVars>
          <dgm:bulletEnabled val="1"/>
        </dgm:presLayoutVars>
      </dgm:prSet>
      <dgm:spPr/>
    </dgm:pt>
    <dgm:pt modelId="{59C27E82-97D5-4EDF-A4E8-DE03C2905343}" type="pres">
      <dgm:prSet presAssocID="{7DCFBAD6-123E-42ED-9C43-ACEEC43E1A4A}" presName="FourNodes_2" presStyleLbl="node1" presStyleIdx="1" presStyleCnt="4">
        <dgm:presLayoutVars>
          <dgm:bulletEnabled val="1"/>
        </dgm:presLayoutVars>
      </dgm:prSet>
      <dgm:spPr/>
    </dgm:pt>
    <dgm:pt modelId="{01091373-6B25-4721-B662-8E85E0A61F84}" type="pres">
      <dgm:prSet presAssocID="{7DCFBAD6-123E-42ED-9C43-ACEEC43E1A4A}" presName="FourNodes_3" presStyleLbl="node1" presStyleIdx="2" presStyleCnt="4">
        <dgm:presLayoutVars>
          <dgm:bulletEnabled val="1"/>
        </dgm:presLayoutVars>
      </dgm:prSet>
      <dgm:spPr/>
    </dgm:pt>
    <dgm:pt modelId="{F00182DE-E4EA-4DDB-8018-CBE248C2180F}" type="pres">
      <dgm:prSet presAssocID="{7DCFBAD6-123E-42ED-9C43-ACEEC43E1A4A}" presName="FourNodes_4" presStyleLbl="node1" presStyleIdx="3" presStyleCnt="4">
        <dgm:presLayoutVars>
          <dgm:bulletEnabled val="1"/>
        </dgm:presLayoutVars>
      </dgm:prSet>
      <dgm:spPr/>
    </dgm:pt>
    <dgm:pt modelId="{A273EC32-5E48-4346-935C-7FE3E556279E}" type="pres">
      <dgm:prSet presAssocID="{7DCFBAD6-123E-42ED-9C43-ACEEC43E1A4A}" presName="FourConn_1-2" presStyleLbl="fgAccFollowNode1" presStyleIdx="0" presStyleCnt="3">
        <dgm:presLayoutVars>
          <dgm:bulletEnabled val="1"/>
        </dgm:presLayoutVars>
      </dgm:prSet>
      <dgm:spPr/>
    </dgm:pt>
    <dgm:pt modelId="{3A99B500-0FD8-45B7-B6B3-1FAF2C2D07DB}" type="pres">
      <dgm:prSet presAssocID="{7DCFBAD6-123E-42ED-9C43-ACEEC43E1A4A}" presName="FourConn_2-3" presStyleLbl="fgAccFollowNode1" presStyleIdx="1" presStyleCnt="3">
        <dgm:presLayoutVars>
          <dgm:bulletEnabled val="1"/>
        </dgm:presLayoutVars>
      </dgm:prSet>
      <dgm:spPr/>
    </dgm:pt>
    <dgm:pt modelId="{8828B7A0-FB1B-4308-A337-519F57956A2C}" type="pres">
      <dgm:prSet presAssocID="{7DCFBAD6-123E-42ED-9C43-ACEEC43E1A4A}" presName="FourConn_3-4" presStyleLbl="fgAccFollowNode1" presStyleIdx="2" presStyleCnt="3">
        <dgm:presLayoutVars>
          <dgm:bulletEnabled val="1"/>
        </dgm:presLayoutVars>
      </dgm:prSet>
      <dgm:spPr/>
    </dgm:pt>
    <dgm:pt modelId="{CD28461A-8E94-4DD0-A56D-36065DB904BF}" type="pres">
      <dgm:prSet presAssocID="{7DCFBAD6-123E-42ED-9C43-ACEEC43E1A4A}" presName="FourNodes_1_text" presStyleLbl="node1" presStyleIdx="3" presStyleCnt="4">
        <dgm:presLayoutVars>
          <dgm:bulletEnabled val="1"/>
        </dgm:presLayoutVars>
      </dgm:prSet>
      <dgm:spPr/>
    </dgm:pt>
    <dgm:pt modelId="{34FF09D3-98E3-4A7F-8119-B7E30579A37B}" type="pres">
      <dgm:prSet presAssocID="{7DCFBAD6-123E-42ED-9C43-ACEEC43E1A4A}" presName="FourNodes_2_text" presStyleLbl="node1" presStyleIdx="3" presStyleCnt="4">
        <dgm:presLayoutVars>
          <dgm:bulletEnabled val="1"/>
        </dgm:presLayoutVars>
      </dgm:prSet>
      <dgm:spPr/>
    </dgm:pt>
    <dgm:pt modelId="{6EAFF17D-C828-4D33-B851-3CF63E54C232}" type="pres">
      <dgm:prSet presAssocID="{7DCFBAD6-123E-42ED-9C43-ACEEC43E1A4A}" presName="FourNodes_3_text" presStyleLbl="node1" presStyleIdx="3" presStyleCnt="4">
        <dgm:presLayoutVars>
          <dgm:bulletEnabled val="1"/>
        </dgm:presLayoutVars>
      </dgm:prSet>
      <dgm:spPr/>
    </dgm:pt>
    <dgm:pt modelId="{F5F3BE9B-BC8D-487D-A1D5-CE35CBDBE314}" type="pres">
      <dgm:prSet presAssocID="{7DCFBAD6-123E-42ED-9C43-ACEEC43E1A4A}" presName="FourNodes_4_text" presStyleLbl="node1" presStyleIdx="3" presStyleCnt="4">
        <dgm:presLayoutVars>
          <dgm:bulletEnabled val="1"/>
        </dgm:presLayoutVars>
      </dgm:prSet>
      <dgm:spPr/>
    </dgm:pt>
  </dgm:ptLst>
  <dgm:cxnLst>
    <dgm:cxn modelId="{F17ACD10-F6AA-49D0-9F64-47E63AA73EB2}" type="presOf" srcId="{2C3C50F4-0011-49B7-BC1E-EA8F7C586861}" destId="{3A99B500-0FD8-45B7-B6B3-1FAF2C2D07DB}" srcOrd="0" destOrd="0" presId="urn:microsoft.com/office/officeart/2005/8/layout/vProcess5"/>
    <dgm:cxn modelId="{66980F3B-67B4-445B-B64B-C57B94B90966}" type="presOf" srcId="{C73DA25E-09EA-467C-8634-D37C344C9E55}" destId="{E967C038-EC14-4DCC-A53F-88E53BC82A1E}" srcOrd="0" destOrd="0" presId="urn:microsoft.com/office/officeart/2005/8/layout/vProcess5"/>
    <dgm:cxn modelId="{84F21D42-9577-42C3-90C2-25F9ADE9B8FD}" type="presOf" srcId="{78D5D7F7-024F-4DEC-9EEE-6567813433F6}" destId="{34FF09D3-98E3-4A7F-8119-B7E30579A37B}" srcOrd="1" destOrd="0" presId="urn:microsoft.com/office/officeart/2005/8/layout/vProcess5"/>
    <dgm:cxn modelId="{A4FC114B-544F-42F8-86F8-7451B51DAEE2}" type="presOf" srcId="{027EAED5-125C-4F98-BBE6-47E2DD6C496C}" destId="{6EAFF17D-C828-4D33-B851-3CF63E54C232}" srcOrd="1" destOrd="0" presId="urn:microsoft.com/office/officeart/2005/8/layout/vProcess5"/>
    <dgm:cxn modelId="{1873AE91-4F6C-4C0F-99F4-49431BAF013B}" type="presOf" srcId="{C73DA25E-09EA-467C-8634-D37C344C9E55}" destId="{CD28461A-8E94-4DD0-A56D-36065DB904BF}" srcOrd="1" destOrd="0" presId="urn:microsoft.com/office/officeart/2005/8/layout/vProcess5"/>
    <dgm:cxn modelId="{60EE9D93-185F-4971-8B19-E21D7B8A6723}" srcId="{7DCFBAD6-123E-42ED-9C43-ACEEC43E1A4A}" destId="{C73DA25E-09EA-467C-8634-D37C344C9E55}" srcOrd="0" destOrd="0" parTransId="{B3C26504-A156-4C41-BF0E-4A4125E2FD33}" sibTransId="{4A4A5176-AC9A-4457-AA94-E5830AC694C3}"/>
    <dgm:cxn modelId="{50742F9C-1339-44F4-9F4F-9543E536DFCE}" srcId="{7DCFBAD6-123E-42ED-9C43-ACEEC43E1A4A}" destId="{38D7D0C0-FDB3-48EE-AF59-0B338F07F972}" srcOrd="3" destOrd="0" parTransId="{5ED81B63-8E95-405F-BE96-AEC8AFE5F2E7}" sibTransId="{85D40634-6F90-4C93-8046-6D5E4D372153}"/>
    <dgm:cxn modelId="{43C574A8-57F9-4655-AE06-185629DF371E}" type="presOf" srcId="{7DCFBAD6-123E-42ED-9C43-ACEEC43E1A4A}" destId="{9A8B2617-E579-4448-8247-8B57227E8199}" srcOrd="0" destOrd="0" presId="urn:microsoft.com/office/officeart/2005/8/layout/vProcess5"/>
    <dgm:cxn modelId="{38D10AAF-99E9-470F-B634-654FCED173B7}" type="presOf" srcId="{78D5D7F7-024F-4DEC-9EEE-6567813433F6}" destId="{59C27E82-97D5-4EDF-A4E8-DE03C2905343}" srcOrd="0" destOrd="0" presId="urn:microsoft.com/office/officeart/2005/8/layout/vProcess5"/>
    <dgm:cxn modelId="{8271F8B8-DB5E-4C26-AE6E-F3DFFEAE2D02}" type="presOf" srcId="{38D7D0C0-FDB3-48EE-AF59-0B338F07F972}" destId="{F5F3BE9B-BC8D-487D-A1D5-CE35CBDBE314}" srcOrd="1" destOrd="0" presId="urn:microsoft.com/office/officeart/2005/8/layout/vProcess5"/>
    <dgm:cxn modelId="{F926D1C3-45F8-42C1-B973-6F4FF23F99DF}" srcId="{7DCFBAD6-123E-42ED-9C43-ACEEC43E1A4A}" destId="{78D5D7F7-024F-4DEC-9EEE-6567813433F6}" srcOrd="1" destOrd="0" parTransId="{BD52FFF4-A69C-427F-9E49-9E16BF133376}" sibTransId="{2C3C50F4-0011-49B7-BC1E-EA8F7C586861}"/>
    <dgm:cxn modelId="{BBEF88D5-DC08-447A-B3DC-784E339C7071}" type="presOf" srcId="{38D7D0C0-FDB3-48EE-AF59-0B338F07F972}" destId="{F00182DE-E4EA-4DDB-8018-CBE248C2180F}" srcOrd="0" destOrd="0" presId="urn:microsoft.com/office/officeart/2005/8/layout/vProcess5"/>
    <dgm:cxn modelId="{52ECC4E2-E9BD-479F-9494-D84CB97D6AC1}" type="presOf" srcId="{027EAED5-125C-4F98-BBE6-47E2DD6C496C}" destId="{01091373-6B25-4721-B662-8E85E0A61F84}" srcOrd="0" destOrd="0" presId="urn:microsoft.com/office/officeart/2005/8/layout/vProcess5"/>
    <dgm:cxn modelId="{6F51B3E6-8155-479A-9B19-ADB64DB84D2F}" type="presOf" srcId="{4A4A5176-AC9A-4457-AA94-E5830AC694C3}" destId="{A273EC32-5E48-4346-935C-7FE3E556279E}" srcOrd="0" destOrd="0" presId="urn:microsoft.com/office/officeart/2005/8/layout/vProcess5"/>
    <dgm:cxn modelId="{222F63F5-E936-4374-AD26-FFC1D333167A}" type="presOf" srcId="{DCDDE6B7-1CF2-40CE-B30B-BFBDB5B3104C}" destId="{8828B7A0-FB1B-4308-A337-519F57956A2C}" srcOrd="0" destOrd="0" presId="urn:microsoft.com/office/officeart/2005/8/layout/vProcess5"/>
    <dgm:cxn modelId="{C8F435FB-00A0-4566-A99F-C81D0E091B04}" srcId="{7DCFBAD6-123E-42ED-9C43-ACEEC43E1A4A}" destId="{027EAED5-125C-4F98-BBE6-47E2DD6C496C}" srcOrd="2" destOrd="0" parTransId="{10237E11-2917-460C-8447-4412F60197BB}" sibTransId="{DCDDE6B7-1CF2-40CE-B30B-BFBDB5B3104C}"/>
    <dgm:cxn modelId="{621B7363-0A59-4A3E-8C42-C9731D741E78}" type="presParOf" srcId="{9A8B2617-E579-4448-8247-8B57227E8199}" destId="{34ED240A-24CF-4AB7-9BD0-6342AAE3589B}" srcOrd="0" destOrd="0" presId="urn:microsoft.com/office/officeart/2005/8/layout/vProcess5"/>
    <dgm:cxn modelId="{0ECC02A8-0918-456E-977C-D64EA1CD3399}" type="presParOf" srcId="{9A8B2617-E579-4448-8247-8B57227E8199}" destId="{E967C038-EC14-4DCC-A53F-88E53BC82A1E}" srcOrd="1" destOrd="0" presId="urn:microsoft.com/office/officeart/2005/8/layout/vProcess5"/>
    <dgm:cxn modelId="{96825AA9-7CA0-41B5-A670-500A31CEBED8}" type="presParOf" srcId="{9A8B2617-E579-4448-8247-8B57227E8199}" destId="{59C27E82-97D5-4EDF-A4E8-DE03C2905343}" srcOrd="2" destOrd="0" presId="urn:microsoft.com/office/officeart/2005/8/layout/vProcess5"/>
    <dgm:cxn modelId="{AD8C9327-2645-4CB6-8402-400367079B76}" type="presParOf" srcId="{9A8B2617-E579-4448-8247-8B57227E8199}" destId="{01091373-6B25-4721-B662-8E85E0A61F84}" srcOrd="3" destOrd="0" presId="urn:microsoft.com/office/officeart/2005/8/layout/vProcess5"/>
    <dgm:cxn modelId="{046EC9BB-5DA7-4594-8E11-88FF7B32BD94}" type="presParOf" srcId="{9A8B2617-E579-4448-8247-8B57227E8199}" destId="{F00182DE-E4EA-4DDB-8018-CBE248C2180F}" srcOrd="4" destOrd="0" presId="urn:microsoft.com/office/officeart/2005/8/layout/vProcess5"/>
    <dgm:cxn modelId="{3DCD3CEB-919B-402C-A2C0-F5895AFA0239}" type="presParOf" srcId="{9A8B2617-E579-4448-8247-8B57227E8199}" destId="{A273EC32-5E48-4346-935C-7FE3E556279E}" srcOrd="5" destOrd="0" presId="urn:microsoft.com/office/officeart/2005/8/layout/vProcess5"/>
    <dgm:cxn modelId="{5F4DB660-086B-4944-839A-C570F9DF57F9}" type="presParOf" srcId="{9A8B2617-E579-4448-8247-8B57227E8199}" destId="{3A99B500-0FD8-45B7-B6B3-1FAF2C2D07DB}" srcOrd="6" destOrd="0" presId="urn:microsoft.com/office/officeart/2005/8/layout/vProcess5"/>
    <dgm:cxn modelId="{F1D5E87E-AD51-44EA-9286-49AF434C51C6}" type="presParOf" srcId="{9A8B2617-E579-4448-8247-8B57227E8199}" destId="{8828B7A0-FB1B-4308-A337-519F57956A2C}" srcOrd="7" destOrd="0" presId="urn:microsoft.com/office/officeart/2005/8/layout/vProcess5"/>
    <dgm:cxn modelId="{2F2357E3-C6BB-401B-944E-5D67CA785CD1}" type="presParOf" srcId="{9A8B2617-E579-4448-8247-8B57227E8199}" destId="{CD28461A-8E94-4DD0-A56D-36065DB904BF}" srcOrd="8" destOrd="0" presId="urn:microsoft.com/office/officeart/2005/8/layout/vProcess5"/>
    <dgm:cxn modelId="{5377650B-5812-44FE-B8D6-E18D43C571EF}" type="presParOf" srcId="{9A8B2617-E579-4448-8247-8B57227E8199}" destId="{34FF09D3-98E3-4A7F-8119-B7E30579A37B}" srcOrd="9" destOrd="0" presId="urn:microsoft.com/office/officeart/2005/8/layout/vProcess5"/>
    <dgm:cxn modelId="{EAE169CC-74F8-4D72-B149-9118F2953C16}" type="presParOf" srcId="{9A8B2617-E579-4448-8247-8B57227E8199}" destId="{6EAFF17D-C828-4D33-B851-3CF63E54C232}" srcOrd="10" destOrd="0" presId="urn:microsoft.com/office/officeart/2005/8/layout/vProcess5"/>
    <dgm:cxn modelId="{E335B737-A975-45DF-BF45-AE26602C3621}" type="presParOf" srcId="{9A8B2617-E579-4448-8247-8B57227E8199}" destId="{F5F3BE9B-BC8D-487D-A1D5-CE35CBDBE314}"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B17A1-3E58-443A-A31A-4E6E72D0D3F9}">
      <dsp:nvSpPr>
        <dsp:cNvPr id="0" name=""/>
        <dsp:cNvSpPr/>
      </dsp:nvSpPr>
      <dsp:spPr>
        <a:xfrm>
          <a:off x="0" y="34365"/>
          <a:ext cx="3288770" cy="197326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The nature of the abuse </a:t>
          </a:r>
          <a:endParaRPr lang="en-US" sz="1600" kern="1200" dirty="0"/>
        </a:p>
      </dsp:txBody>
      <dsp:txXfrm>
        <a:off x="0" y="34365"/>
        <a:ext cx="3288770" cy="1973262"/>
      </dsp:txXfrm>
    </dsp:sp>
    <dsp:sp modelId="{0CF0E5F2-F5C7-4EFE-9D26-E86BF774F0A4}">
      <dsp:nvSpPr>
        <dsp:cNvPr id="0" name=""/>
        <dsp:cNvSpPr/>
      </dsp:nvSpPr>
      <dsp:spPr>
        <a:xfrm>
          <a:off x="3617647" y="38232"/>
          <a:ext cx="3288770" cy="197326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Whether the abuse is chronic </a:t>
          </a:r>
          <a:endParaRPr lang="en-US" sz="1600" kern="1200" dirty="0"/>
        </a:p>
      </dsp:txBody>
      <dsp:txXfrm>
        <a:off x="3617647" y="38232"/>
        <a:ext cx="3288770" cy="1973262"/>
      </dsp:txXfrm>
    </dsp:sp>
    <dsp:sp modelId="{34F4F7E7-F8AB-4323-9868-1EEC465030D1}">
      <dsp:nvSpPr>
        <dsp:cNvPr id="0" name=""/>
        <dsp:cNvSpPr/>
      </dsp:nvSpPr>
      <dsp:spPr>
        <a:xfrm>
          <a:off x="7235294" y="38232"/>
          <a:ext cx="3288770" cy="1973262"/>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The relationship between the child who has been harmed and the person who has harmed them</a:t>
          </a:r>
          <a:endParaRPr lang="en-US" sz="1600" kern="1200" dirty="0"/>
        </a:p>
      </dsp:txBody>
      <dsp:txXfrm>
        <a:off x="7235294" y="38232"/>
        <a:ext cx="3288770" cy="1973262"/>
      </dsp:txXfrm>
    </dsp:sp>
    <dsp:sp modelId="{C56C152B-2076-4CF1-A706-64BD4FFD689A}">
      <dsp:nvSpPr>
        <dsp:cNvPr id="0" name=""/>
        <dsp:cNvSpPr/>
      </dsp:nvSpPr>
      <dsp:spPr>
        <a:xfrm>
          <a:off x="0" y="2340372"/>
          <a:ext cx="3288770" cy="197326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The nature of the child’s previous life experiences </a:t>
          </a:r>
          <a:endParaRPr lang="en-US" sz="1600" kern="1200" dirty="0"/>
        </a:p>
      </dsp:txBody>
      <dsp:txXfrm>
        <a:off x="0" y="2340372"/>
        <a:ext cx="3288770" cy="1973262"/>
      </dsp:txXfrm>
    </dsp:sp>
    <dsp:sp modelId="{C05B730E-10A7-44D9-AAB1-F60C1EFFF2B5}">
      <dsp:nvSpPr>
        <dsp:cNvPr id="0" name=""/>
        <dsp:cNvSpPr/>
      </dsp:nvSpPr>
      <dsp:spPr>
        <a:xfrm>
          <a:off x="3617647" y="2340372"/>
          <a:ext cx="3288770" cy="1973262"/>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The support within the family and wider support networks </a:t>
          </a:r>
          <a:endParaRPr lang="en-US" sz="1600" kern="1200" dirty="0"/>
        </a:p>
      </dsp:txBody>
      <dsp:txXfrm>
        <a:off x="3617647" y="2340372"/>
        <a:ext cx="3288770" cy="1973262"/>
      </dsp:txXfrm>
    </dsp:sp>
    <dsp:sp modelId="{DE5ACA3A-88FB-4FA5-939F-038F630618C6}">
      <dsp:nvSpPr>
        <dsp:cNvPr id="0" name=""/>
        <dsp:cNvSpPr/>
      </dsp:nvSpPr>
      <dsp:spPr>
        <a:xfrm>
          <a:off x="7235294" y="2340372"/>
          <a:ext cx="3288770" cy="197326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The child’s inherent resilience  </a:t>
          </a:r>
          <a:endParaRPr lang="en-US" sz="1600" kern="1200" dirty="0"/>
        </a:p>
      </dsp:txBody>
      <dsp:txXfrm>
        <a:off x="7235294" y="2340372"/>
        <a:ext cx="3288770" cy="19732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D3EBB-BE0F-4370-B6DB-39E72750E066}">
      <dsp:nvSpPr>
        <dsp:cNvPr id="0" name=""/>
        <dsp:cNvSpPr/>
      </dsp:nvSpPr>
      <dsp:spPr>
        <a:xfrm>
          <a:off x="0" y="221985"/>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t>Guilt</a:t>
          </a:r>
          <a:endParaRPr lang="en-US" sz="1600" b="1" kern="1200"/>
        </a:p>
      </dsp:txBody>
      <dsp:txXfrm>
        <a:off x="0" y="221985"/>
        <a:ext cx="3286125" cy="1971675"/>
      </dsp:txXfrm>
    </dsp:sp>
    <dsp:sp modelId="{6BCF7254-FDA6-4065-BB47-F711FAB9C81C}">
      <dsp:nvSpPr>
        <dsp:cNvPr id="0" name=""/>
        <dsp:cNvSpPr/>
      </dsp:nvSpPr>
      <dsp:spPr>
        <a:xfrm>
          <a:off x="3614737" y="221985"/>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t>Shame</a:t>
          </a:r>
          <a:endParaRPr lang="en-US" sz="1600" b="1" kern="1200"/>
        </a:p>
      </dsp:txBody>
      <dsp:txXfrm>
        <a:off x="3614737" y="221985"/>
        <a:ext cx="3286125" cy="1971675"/>
      </dsp:txXfrm>
    </dsp:sp>
    <dsp:sp modelId="{EAB7C65B-C94C-4333-A9BB-7413400CF1AD}">
      <dsp:nvSpPr>
        <dsp:cNvPr id="0" name=""/>
        <dsp:cNvSpPr/>
      </dsp:nvSpPr>
      <dsp:spPr>
        <a:xfrm>
          <a:off x="7229475" y="221985"/>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t>Self-hatred</a:t>
          </a:r>
          <a:endParaRPr lang="en-US" sz="1600" b="1" kern="1200"/>
        </a:p>
      </dsp:txBody>
      <dsp:txXfrm>
        <a:off x="7229475" y="221985"/>
        <a:ext cx="3286125" cy="1971675"/>
      </dsp:txXfrm>
    </dsp:sp>
    <dsp:sp modelId="{1EE7EFB4-D924-4E75-A57C-1748F94119CF}">
      <dsp:nvSpPr>
        <dsp:cNvPr id="0" name=""/>
        <dsp:cNvSpPr/>
      </dsp:nvSpPr>
      <dsp:spPr>
        <a:xfrm>
          <a:off x="1807368" y="2522272"/>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t>Self-punishing feelings, thoughts and behaviours</a:t>
          </a:r>
          <a:endParaRPr lang="en-US" sz="1600" b="1" kern="1200"/>
        </a:p>
      </dsp:txBody>
      <dsp:txXfrm>
        <a:off x="1807368" y="2522272"/>
        <a:ext cx="3286125" cy="1971675"/>
      </dsp:txXfrm>
    </dsp:sp>
    <dsp:sp modelId="{9167158F-A294-4310-BE48-B568A6255603}">
      <dsp:nvSpPr>
        <dsp:cNvPr id="0" name=""/>
        <dsp:cNvSpPr/>
      </dsp:nvSpPr>
      <dsp:spPr>
        <a:xfrm>
          <a:off x="5422106" y="2522272"/>
          <a:ext cx="3286125" cy="19716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t>Deserving of abuse</a:t>
          </a:r>
          <a:endParaRPr lang="en-US" sz="1600" b="1" kern="1200"/>
        </a:p>
      </dsp:txBody>
      <dsp:txXfrm>
        <a:off x="5422106" y="2522272"/>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27902-C4D0-4636-920F-34AF27626FD5}">
      <dsp:nvSpPr>
        <dsp:cNvPr id="0" name=""/>
        <dsp:cNvSpPr/>
      </dsp:nvSpPr>
      <dsp:spPr>
        <a:xfrm>
          <a:off x="0" y="27181"/>
          <a:ext cx="3357562" cy="20145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Betrayal</a:t>
          </a:r>
        </a:p>
      </dsp:txBody>
      <dsp:txXfrm>
        <a:off x="0" y="27181"/>
        <a:ext cx="3357562" cy="2014537"/>
      </dsp:txXfrm>
    </dsp:sp>
    <dsp:sp modelId="{455D213B-A6EB-4501-A3EB-DDA150871B09}">
      <dsp:nvSpPr>
        <dsp:cNvPr id="0" name=""/>
        <dsp:cNvSpPr/>
      </dsp:nvSpPr>
      <dsp:spPr>
        <a:xfrm>
          <a:off x="3693318" y="27181"/>
          <a:ext cx="3357562" cy="2014537"/>
        </a:xfrm>
        <a:prstGeom prst="rect">
          <a:avLst/>
        </a:prstGeom>
        <a:solidFill>
          <a:schemeClr val="accent2">
            <a:hueOff val="2600623"/>
            <a:satOff val="-7792"/>
            <a:lumOff val="2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Traumatic sexualisation </a:t>
          </a:r>
        </a:p>
      </dsp:txBody>
      <dsp:txXfrm>
        <a:off x="3693318" y="27181"/>
        <a:ext cx="3357562" cy="2014537"/>
      </dsp:txXfrm>
    </dsp:sp>
    <dsp:sp modelId="{58F5B27B-76E4-4754-A113-BDF606908CA0}">
      <dsp:nvSpPr>
        <dsp:cNvPr id="0" name=""/>
        <dsp:cNvSpPr/>
      </dsp:nvSpPr>
      <dsp:spPr>
        <a:xfrm>
          <a:off x="7386636" y="27181"/>
          <a:ext cx="3357562" cy="2014537"/>
        </a:xfrm>
        <a:prstGeom prst="rect">
          <a:avLst/>
        </a:prstGeom>
        <a:solidFill>
          <a:schemeClr val="accent2">
            <a:hueOff val="5201246"/>
            <a:satOff val="-15584"/>
            <a:lumOff val="4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Confusion</a:t>
          </a:r>
        </a:p>
      </dsp:txBody>
      <dsp:txXfrm>
        <a:off x="7386636" y="27181"/>
        <a:ext cx="3357562" cy="2014537"/>
      </dsp:txXfrm>
    </dsp:sp>
    <dsp:sp modelId="{5A310A9D-324D-4C6A-96DC-AC94DC081EA2}">
      <dsp:nvSpPr>
        <dsp:cNvPr id="0" name=""/>
        <dsp:cNvSpPr/>
      </dsp:nvSpPr>
      <dsp:spPr>
        <a:xfrm>
          <a:off x="0" y="2377474"/>
          <a:ext cx="3357562" cy="2014537"/>
        </a:xfrm>
        <a:prstGeom prst="rect">
          <a:avLst/>
        </a:prstGeom>
        <a:solidFill>
          <a:schemeClr val="accent2">
            <a:hueOff val="7801870"/>
            <a:satOff val="-23377"/>
            <a:lumOff val="7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Stigmatisation</a:t>
          </a:r>
        </a:p>
      </dsp:txBody>
      <dsp:txXfrm>
        <a:off x="0" y="2377474"/>
        <a:ext cx="3357562" cy="2014537"/>
      </dsp:txXfrm>
    </dsp:sp>
    <dsp:sp modelId="{16673CAC-A66C-40F2-9EC6-43C7FB9326F4}">
      <dsp:nvSpPr>
        <dsp:cNvPr id="0" name=""/>
        <dsp:cNvSpPr/>
      </dsp:nvSpPr>
      <dsp:spPr>
        <a:xfrm>
          <a:off x="3693318" y="2377474"/>
          <a:ext cx="3357562" cy="2014537"/>
        </a:xfrm>
        <a:prstGeom prst="rect">
          <a:avLst/>
        </a:prstGeom>
        <a:solidFill>
          <a:schemeClr val="accent2">
            <a:hueOff val="10402493"/>
            <a:satOff val="-31169"/>
            <a:lumOff val="95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Powerlessness</a:t>
          </a:r>
        </a:p>
      </dsp:txBody>
      <dsp:txXfrm>
        <a:off x="3693318" y="2377474"/>
        <a:ext cx="3357562" cy="2014537"/>
      </dsp:txXfrm>
    </dsp:sp>
    <dsp:sp modelId="{8E47592B-D050-4D95-BC8F-26E3D131AB5E}">
      <dsp:nvSpPr>
        <dsp:cNvPr id="0" name=""/>
        <dsp:cNvSpPr/>
      </dsp:nvSpPr>
      <dsp:spPr>
        <a:xfrm>
          <a:off x="7386636" y="2377474"/>
          <a:ext cx="3357562" cy="2014537"/>
        </a:xfrm>
        <a:prstGeom prst="rect">
          <a:avLst/>
        </a:prstGeom>
        <a:solidFill>
          <a:schemeClr val="accent2">
            <a:hueOff val="13003116"/>
            <a:satOff val="-38961"/>
            <a:lumOff val="11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Secrecy</a:t>
          </a:r>
        </a:p>
      </dsp:txBody>
      <dsp:txXfrm>
        <a:off x="7386636" y="2377474"/>
        <a:ext cx="3357562" cy="20145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0774A-2F9B-4FBA-B5FC-8A3FAF89A6BF}">
      <dsp:nvSpPr>
        <dsp:cNvPr id="0" name=""/>
        <dsp:cNvSpPr/>
      </dsp:nvSpPr>
      <dsp:spPr>
        <a:xfrm>
          <a:off x="2817497" y="54128"/>
          <a:ext cx="3373185" cy="2814670"/>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GB" sz="1600" b="1" kern="1200" dirty="0"/>
            <a:t>Cultural</a:t>
          </a:r>
          <a:r>
            <a:rPr lang="en-GB" sz="1600" kern="1200" dirty="0"/>
            <a:t> </a:t>
          </a:r>
          <a:r>
            <a:rPr lang="en-GB" sz="1600" b="1" kern="1200" dirty="0"/>
            <a:t>stereotypes &amp; racism</a:t>
          </a:r>
        </a:p>
      </dsp:txBody>
      <dsp:txXfrm>
        <a:off x="3206711" y="433026"/>
        <a:ext cx="2594758" cy="893116"/>
      </dsp:txXfrm>
    </dsp:sp>
    <dsp:sp modelId="{2BF77D41-70EC-404A-B314-6A7DC9E4D00D}">
      <dsp:nvSpPr>
        <dsp:cNvPr id="0" name=""/>
        <dsp:cNvSpPr/>
      </dsp:nvSpPr>
      <dsp:spPr>
        <a:xfrm>
          <a:off x="4083417" y="1279981"/>
          <a:ext cx="3371553" cy="2812559"/>
        </a:xfrm>
        <a:prstGeom prst="ellipse">
          <a:avLst/>
        </a:prstGeom>
        <a:solidFill>
          <a:schemeClr val="accent4">
            <a:alpha val="50000"/>
            <a:hueOff val="-1805503"/>
            <a:satOff val="6031"/>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GB" sz="1600" b="1" kern="1200" dirty="0"/>
            <a:t>Disability</a:t>
          </a:r>
        </a:p>
      </dsp:txBody>
      <dsp:txXfrm>
        <a:off x="5898869" y="1604507"/>
        <a:ext cx="1296751" cy="2163507"/>
      </dsp:txXfrm>
    </dsp:sp>
    <dsp:sp modelId="{E3982701-9D0D-4121-9C47-0709F694667F}">
      <dsp:nvSpPr>
        <dsp:cNvPr id="0" name=""/>
        <dsp:cNvSpPr/>
      </dsp:nvSpPr>
      <dsp:spPr>
        <a:xfrm>
          <a:off x="2817497" y="2544029"/>
          <a:ext cx="3373185" cy="2814670"/>
        </a:xfrm>
        <a:prstGeom prst="ellipse">
          <a:avLst/>
        </a:prstGeom>
        <a:solidFill>
          <a:schemeClr val="accent4">
            <a:alpha val="50000"/>
            <a:hueOff val="-3611005"/>
            <a:satOff val="12063"/>
            <a:lumOff val="-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GB" sz="1600" b="1" kern="1200" dirty="0"/>
            <a:t>Sexuality</a:t>
          </a:r>
        </a:p>
      </dsp:txBody>
      <dsp:txXfrm>
        <a:off x="3206711" y="4086685"/>
        <a:ext cx="2594758" cy="893116"/>
      </dsp:txXfrm>
    </dsp:sp>
    <dsp:sp modelId="{80E3A3D4-F9E3-4DF2-8AA2-AD6502892088}">
      <dsp:nvSpPr>
        <dsp:cNvPr id="0" name=""/>
        <dsp:cNvSpPr/>
      </dsp:nvSpPr>
      <dsp:spPr>
        <a:xfrm>
          <a:off x="1572547" y="1299078"/>
          <a:ext cx="3373185" cy="2814670"/>
        </a:xfrm>
        <a:prstGeom prst="ellipse">
          <a:avLst/>
        </a:prstGeom>
        <a:solidFill>
          <a:schemeClr val="accent4">
            <a:alpha val="50000"/>
            <a:hueOff val="-5416508"/>
            <a:satOff val="18094"/>
            <a:lumOff val="-1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GB" sz="1600" b="1" kern="1200" dirty="0"/>
            <a:t>Gender</a:t>
          </a:r>
        </a:p>
      </dsp:txBody>
      <dsp:txXfrm>
        <a:off x="1832023" y="1623848"/>
        <a:ext cx="1297379" cy="21651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1A439-EC12-4686-B69A-4AF1F06470FB}">
      <dsp:nvSpPr>
        <dsp:cNvPr id="0" name=""/>
        <dsp:cNvSpPr/>
      </dsp:nvSpPr>
      <dsp:spPr>
        <a:xfrm>
          <a:off x="0" y="547"/>
          <a:ext cx="10515599" cy="12819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046A69-7027-4202-B667-30F736016B88}">
      <dsp:nvSpPr>
        <dsp:cNvPr id="0" name=""/>
        <dsp:cNvSpPr/>
      </dsp:nvSpPr>
      <dsp:spPr>
        <a:xfrm>
          <a:off x="387776" y="288976"/>
          <a:ext cx="705048" cy="7050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DE45A7-1387-478B-A0A4-26D36040701A}">
      <dsp:nvSpPr>
        <dsp:cNvPr id="0" name=""/>
        <dsp:cNvSpPr/>
      </dsp:nvSpPr>
      <dsp:spPr>
        <a:xfrm>
          <a:off x="1480601" y="547"/>
          <a:ext cx="9034997" cy="1281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668" tIns="135668" rIns="135668" bIns="135668" numCol="1" spcCol="1270" anchor="ctr" anchorCtr="0">
          <a:noAutofit/>
        </a:bodyPr>
        <a:lstStyle/>
        <a:p>
          <a:pPr marL="0" lvl="0" indent="0" algn="l" defTabSz="889000">
            <a:lnSpc>
              <a:spcPct val="100000"/>
            </a:lnSpc>
            <a:spcBef>
              <a:spcPct val="0"/>
            </a:spcBef>
            <a:spcAft>
              <a:spcPct val="35000"/>
            </a:spcAft>
            <a:buNone/>
          </a:pPr>
          <a:r>
            <a:rPr lang="en-GB" sz="2000" kern="1200" dirty="0"/>
            <a:t>Use of ‘everyday’ objects </a:t>
          </a:r>
        </a:p>
      </dsp:txBody>
      <dsp:txXfrm>
        <a:off x="1480601" y="547"/>
        <a:ext cx="9034997" cy="1281906"/>
      </dsp:txXfrm>
    </dsp:sp>
    <dsp:sp modelId="{947F0C9F-7D0B-49F4-92FF-79B03D191A5F}">
      <dsp:nvSpPr>
        <dsp:cNvPr id="0" name=""/>
        <dsp:cNvSpPr/>
      </dsp:nvSpPr>
      <dsp:spPr>
        <a:xfrm>
          <a:off x="0" y="1602930"/>
          <a:ext cx="10515599" cy="12819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A39F04-BF0C-44F8-BECC-727E98F5C728}">
      <dsp:nvSpPr>
        <dsp:cNvPr id="0" name=""/>
        <dsp:cNvSpPr/>
      </dsp:nvSpPr>
      <dsp:spPr>
        <a:xfrm>
          <a:off x="387776" y="1891359"/>
          <a:ext cx="705048" cy="7050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ABFAF6-1150-4D2E-9C15-30AB1939D5FF}">
      <dsp:nvSpPr>
        <dsp:cNvPr id="0" name=""/>
        <dsp:cNvSpPr/>
      </dsp:nvSpPr>
      <dsp:spPr>
        <a:xfrm>
          <a:off x="1480601" y="1602930"/>
          <a:ext cx="9034997" cy="1281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668" tIns="135668" rIns="135668" bIns="135668" numCol="1" spcCol="1270" anchor="ctr" anchorCtr="0">
          <a:noAutofit/>
        </a:bodyPr>
        <a:lstStyle/>
        <a:p>
          <a:pPr marL="0" lvl="0" indent="0" algn="l" defTabSz="889000">
            <a:lnSpc>
              <a:spcPct val="100000"/>
            </a:lnSpc>
            <a:spcBef>
              <a:spcPct val="0"/>
            </a:spcBef>
            <a:spcAft>
              <a:spcPct val="35000"/>
            </a:spcAft>
            <a:buNone/>
          </a:pPr>
          <a:r>
            <a:rPr lang="en-GB" sz="2000" kern="1200"/>
            <a:t>Usual environmental restrictions don’t apply</a:t>
          </a:r>
        </a:p>
      </dsp:txBody>
      <dsp:txXfrm>
        <a:off x="1480601" y="1602930"/>
        <a:ext cx="9034997" cy="1281906"/>
      </dsp:txXfrm>
    </dsp:sp>
    <dsp:sp modelId="{6E56D65B-91FC-48DB-B03A-6B05C53110E9}">
      <dsp:nvSpPr>
        <dsp:cNvPr id="0" name=""/>
        <dsp:cNvSpPr/>
      </dsp:nvSpPr>
      <dsp:spPr>
        <a:xfrm>
          <a:off x="0" y="3205313"/>
          <a:ext cx="10515599" cy="12819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DEA822-B899-487D-94BD-0AD26C0FFB16}">
      <dsp:nvSpPr>
        <dsp:cNvPr id="0" name=""/>
        <dsp:cNvSpPr/>
      </dsp:nvSpPr>
      <dsp:spPr>
        <a:xfrm>
          <a:off x="387776" y="3493741"/>
          <a:ext cx="705048" cy="7050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11950B-FB4A-43A7-B64C-AD6E9A46A830}">
      <dsp:nvSpPr>
        <dsp:cNvPr id="0" name=""/>
        <dsp:cNvSpPr/>
      </dsp:nvSpPr>
      <dsp:spPr>
        <a:xfrm>
          <a:off x="1480601" y="3205313"/>
          <a:ext cx="9034997" cy="1281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668" tIns="135668" rIns="135668" bIns="135668" numCol="1" spcCol="1270" anchor="ctr" anchorCtr="0">
          <a:noAutofit/>
        </a:bodyPr>
        <a:lstStyle/>
        <a:p>
          <a:pPr marL="0" lvl="0" indent="0" algn="l" defTabSz="889000">
            <a:lnSpc>
              <a:spcPct val="100000"/>
            </a:lnSpc>
            <a:spcBef>
              <a:spcPct val="0"/>
            </a:spcBef>
            <a:spcAft>
              <a:spcPct val="35000"/>
            </a:spcAft>
            <a:buNone/>
          </a:pPr>
          <a:r>
            <a:rPr lang="en-GB" sz="2000" kern="1200"/>
            <a:t>Ability to switch off </a:t>
          </a:r>
        </a:p>
      </dsp:txBody>
      <dsp:txXfrm>
        <a:off x="1480601" y="3205313"/>
        <a:ext cx="9034997" cy="12819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DE683-9958-4941-BC8A-931D4A9EECD9}">
      <dsp:nvSpPr>
        <dsp:cNvPr id="0" name=""/>
        <dsp:cNvSpPr/>
      </dsp:nvSpPr>
      <dsp:spPr>
        <a:xfrm>
          <a:off x="1265017" y="-107243"/>
          <a:ext cx="3628482" cy="3285435"/>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GB" sz="3300" b="1" kern="1200" dirty="0"/>
            <a:t>Victim</a:t>
          </a:r>
        </a:p>
      </dsp:txBody>
      <dsp:txXfrm>
        <a:off x="1748815" y="467707"/>
        <a:ext cx="2660887" cy="1478445"/>
      </dsp:txXfrm>
    </dsp:sp>
    <dsp:sp modelId="{EBE47E89-016E-4349-9E04-F1E1B8DAF4E6}">
      <dsp:nvSpPr>
        <dsp:cNvPr id="0" name=""/>
        <dsp:cNvSpPr/>
      </dsp:nvSpPr>
      <dsp:spPr>
        <a:xfrm>
          <a:off x="2467748" y="1694401"/>
          <a:ext cx="3530207" cy="3490057"/>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b="1" kern="1200" dirty="0"/>
            <a:t>Institution</a:t>
          </a:r>
        </a:p>
      </dsp:txBody>
      <dsp:txXfrm>
        <a:off x="3547404" y="2595999"/>
        <a:ext cx="2118124" cy="1919531"/>
      </dsp:txXfrm>
    </dsp:sp>
    <dsp:sp modelId="{751459C6-0D18-4395-BD8C-05F9CB0417E6}">
      <dsp:nvSpPr>
        <dsp:cNvPr id="0" name=""/>
        <dsp:cNvSpPr/>
      </dsp:nvSpPr>
      <dsp:spPr>
        <a:xfrm>
          <a:off x="0" y="1903945"/>
          <a:ext cx="3488229" cy="317326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GB" sz="3100" b="1" kern="1200" dirty="0"/>
            <a:t>Person who sexually harms</a:t>
          </a:r>
        </a:p>
      </dsp:txBody>
      <dsp:txXfrm>
        <a:off x="328474" y="2723706"/>
        <a:ext cx="2092937" cy="17452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E152E-862E-4365-841E-C8B367669F0C}">
      <dsp:nvSpPr>
        <dsp:cNvPr id="0" name=""/>
        <dsp:cNvSpPr/>
      </dsp:nvSpPr>
      <dsp:spPr>
        <a:xfrm>
          <a:off x="0" y="107902"/>
          <a:ext cx="3286124" cy="197167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Victim- survivors of institutional abuse often describe their abusers in terms of the </a:t>
          </a:r>
          <a:r>
            <a:rPr lang="en-US" sz="1900" b="1" i="1" kern="1200" dirty="0"/>
            <a:t>power and control </a:t>
          </a:r>
          <a:r>
            <a:rPr lang="en-US" sz="1900" kern="1200" dirty="0"/>
            <a:t>they exerted over them. </a:t>
          </a:r>
        </a:p>
      </dsp:txBody>
      <dsp:txXfrm>
        <a:off x="0" y="107902"/>
        <a:ext cx="3286124" cy="1971674"/>
      </dsp:txXfrm>
    </dsp:sp>
    <dsp:sp modelId="{621F1800-484F-43C0-BEE6-E41819E45093}">
      <dsp:nvSpPr>
        <dsp:cNvPr id="0" name=""/>
        <dsp:cNvSpPr/>
      </dsp:nvSpPr>
      <dsp:spPr>
        <a:xfrm>
          <a:off x="3614737" y="107902"/>
          <a:ext cx="3286124" cy="197167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 sport, coaches can exert a great deal of power over children, by virtue of their role and because their power and control is sustained by the motivations of young athletes to succeed. </a:t>
          </a:r>
        </a:p>
      </dsp:txBody>
      <dsp:txXfrm>
        <a:off x="3614737" y="107902"/>
        <a:ext cx="3286124" cy="1971674"/>
      </dsp:txXfrm>
    </dsp:sp>
    <dsp:sp modelId="{EB7725E6-EC8D-4772-93AC-508924BA65D3}">
      <dsp:nvSpPr>
        <dsp:cNvPr id="0" name=""/>
        <dsp:cNvSpPr/>
      </dsp:nvSpPr>
      <dsp:spPr>
        <a:xfrm>
          <a:off x="7229474" y="107902"/>
          <a:ext cx="3286124" cy="1971674"/>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 coach can control many aspects of a young athlete’s life - medical treatment, diet, social activities and sexual behaviour, and such control is normalised within training regimes.</a:t>
          </a:r>
        </a:p>
      </dsp:txBody>
      <dsp:txXfrm>
        <a:off x="7229474" y="107902"/>
        <a:ext cx="3286124" cy="1971674"/>
      </dsp:txXfrm>
    </dsp:sp>
    <dsp:sp modelId="{6677753C-7ABD-49B0-927A-998A28F075A2}">
      <dsp:nvSpPr>
        <dsp:cNvPr id="0" name=""/>
        <dsp:cNvSpPr/>
      </dsp:nvSpPr>
      <dsp:spPr>
        <a:xfrm>
          <a:off x="0" y="2408189"/>
          <a:ext cx="3286124" cy="197167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The dynamics of abuse in sports, involving dependency, abuse and guilt, have been likened to those of domestic violence.</a:t>
          </a:r>
        </a:p>
      </dsp:txBody>
      <dsp:txXfrm>
        <a:off x="0" y="2408189"/>
        <a:ext cx="3286124" cy="1971674"/>
      </dsp:txXfrm>
    </dsp:sp>
    <dsp:sp modelId="{ADFD1FBE-3C7A-470E-B910-79897C8E1F0A}">
      <dsp:nvSpPr>
        <dsp:cNvPr id="0" name=""/>
        <dsp:cNvSpPr/>
      </dsp:nvSpPr>
      <dsp:spPr>
        <a:xfrm>
          <a:off x="3614737" y="2408189"/>
          <a:ext cx="3286124" cy="1971674"/>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In religious settings, the power of those who abuse may be enhanced by their position as ‘God’s representatives’.</a:t>
          </a:r>
        </a:p>
      </dsp:txBody>
      <dsp:txXfrm>
        <a:off x="3614737" y="2408189"/>
        <a:ext cx="3286124" cy="1971674"/>
      </dsp:txXfrm>
    </dsp:sp>
    <dsp:sp modelId="{885768F4-F11F-4C52-AAA9-4CA3DD04278F}">
      <dsp:nvSpPr>
        <dsp:cNvPr id="0" name=""/>
        <dsp:cNvSpPr/>
      </dsp:nvSpPr>
      <dsp:spPr>
        <a:xfrm>
          <a:off x="7229474" y="2408189"/>
          <a:ext cx="3286124" cy="197167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Abuse by a trusted and admired mentor or spiritual leader can leave victims with a profound sense of betrayal.</a:t>
          </a:r>
        </a:p>
      </dsp:txBody>
      <dsp:txXfrm>
        <a:off x="7229474" y="2408189"/>
        <a:ext cx="3286124" cy="19716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7C038-EC14-4DCC-A53F-88E53BC82A1E}">
      <dsp:nvSpPr>
        <dsp:cNvPr id="0" name=""/>
        <dsp:cNvSpPr/>
      </dsp:nvSpPr>
      <dsp:spPr>
        <a:xfrm>
          <a:off x="0" y="0"/>
          <a:ext cx="9335736" cy="1123806"/>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A key feature is the </a:t>
          </a:r>
          <a:r>
            <a:rPr lang="en-US" sz="1400" i="1" kern="1200" dirty="0"/>
            <a:t>behaviour</a:t>
          </a:r>
          <a:r>
            <a:rPr lang="en-US" sz="1400" kern="1200" dirty="0"/>
            <a:t> of the institution itself, both in failing to prevent the abuse and in its response to disclosure. </a:t>
          </a:r>
        </a:p>
      </dsp:txBody>
      <dsp:txXfrm>
        <a:off x="32915" y="32915"/>
        <a:ext cx="8028100" cy="1057976"/>
      </dsp:txXfrm>
    </dsp:sp>
    <dsp:sp modelId="{59C27E82-97D5-4EDF-A4E8-DE03C2905343}">
      <dsp:nvSpPr>
        <dsp:cNvPr id="0" name=""/>
        <dsp:cNvSpPr/>
      </dsp:nvSpPr>
      <dsp:spPr>
        <a:xfrm>
          <a:off x="781867" y="1328134"/>
          <a:ext cx="9335736" cy="1123806"/>
        </a:xfrm>
        <a:prstGeom prst="roundRect">
          <a:avLst>
            <a:gd name="adj" fmla="val 10000"/>
          </a:avLst>
        </a:prstGeom>
        <a:solidFill>
          <a:schemeClr val="accent3">
            <a:hueOff val="-1220974"/>
            <a:satOff val="-1202"/>
            <a:lumOff val="-170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The trauma of the abuse is </a:t>
          </a:r>
          <a:r>
            <a:rPr lang="en-US" sz="1400" i="1" kern="1200"/>
            <a:t>frequently compounded </a:t>
          </a:r>
          <a:r>
            <a:rPr lang="en-US" sz="1400" kern="1200"/>
            <a:t>by responses from people associated with the institution, who </a:t>
          </a:r>
          <a:r>
            <a:rPr lang="en-US" sz="1400" i="1" kern="1200"/>
            <a:t>find it impossible to believe </a:t>
          </a:r>
          <a:r>
            <a:rPr lang="en-US" sz="1400" kern="1200"/>
            <a:t>that such abuse can have occurred or who </a:t>
          </a:r>
          <a:r>
            <a:rPr lang="en-US" sz="1400" i="1" kern="1200"/>
            <a:t>deny the abuse in order to protect the institution</a:t>
          </a:r>
          <a:r>
            <a:rPr lang="en-US" sz="1400" kern="1200"/>
            <a:t> (IICSA Research Team, 2017). </a:t>
          </a:r>
        </a:p>
      </dsp:txBody>
      <dsp:txXfrm>
        <a:off x="814782" y="1361049"/>
        <a:ext cx="7757564" cy="1057976"/>
      </dsp:txXfrm>
    </dsp:sp>
    <dsp:sp modelId="{01091373-6B25-4721-B662-8E85E0A61F84}">
      <dsp:nvSpPr>
        <dsp:cNvPr id="0" name=""/>
        <dsp:cNvSpPr/>
      </dsp:nvSpPr>
      <dsp:spPr>
        <a:xfrm>
          <a:off x="1552066" y="2656269"/>
          <a:ext cx="9335736" cy="1123806"/>
        </a:xfrm>
        <a:prstGeom prst="roundRect">
          <a:avLst>
            <a:gd name="adj" fmla="val 10000"/>
          </a:avLst>
        </a:prstGeom>
        <a:solidFill>
          <a:schemeClr val="accent3">
            <a:hueOff val="-2441948"/>
            <a:satOff val="-2405"/>
            <a:lumOff val="-339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Disclosures from victims- survivors have frequently been met with </a:t>
          </a:r>
          <a:r>
            <a:rPr lang="en-US" sz="1400" i="1" kern="1200" dirty="0"/>
            <a:t>denial, concealment and victim-blaming</a:t>
          </a:r>
          <a:r>
            <a:rPr lang="en-US" sz="1400" kern="1200" dirty="0"/>
            <a:t> by institutions seeking to protect themselves from litigation or loss of reputation (</a:t>
          </a:r>
          <a:r>
            <a:rPr lang="en-US" sz="1400" kern="1200" dirty="0" err="1"/>
            <a:t>Spröber</a:t>
          </a:r>
          <a:r>
            <a:rPr lang="en-US" sz="1400" kern="1200" dirty="0"/>
            <a:t> et al, 2014). </a:t>
          </a:r>
        </a:p>
      </dsp:txBody>
      <dsp:txXfrm>
        <a:off x="1584981" y="2689184"/>
        <a:ext cx="7769234" cy="1057976"/>
      </dsp:txXfrm>
    </dsp:sp>
    <dsp:sp modelId="{F00182DE-E4EA-4DDB-8018-CBE248C2180F}">
      <dsp:nvSpPr>
        <dsp:cNvPr id="0" name=""/>
        <dsp:cNvSpPr/>
      </dsp:nvSpPr>
      <dsp:spPr>
        <a:xfrm>
          <a:off x="2333934" y="3984404"/>
          <a:ext cx="9335736" cy="1123806"/>
        </a:xfrm>
        <a:prstGeom prst="roundRect">
          <a:avLst>
            <a:gd name="adj" fmla="val 10000"/>
          </a:avLst>
        </a:prstGeom>
        <a:solidFill>
          <a:schemeClr val="accent3">
            <a:hueOff val="-3662921"/>
            <a:satOff val="-3607"/>
            <a:lumOff val="-509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This institutional behaviour can re-victimise survivors and traumatise them further (Astbury, 2013). </a:t>
          </a:r>
        </a:p>
      </dsp:txBody>
      <dsp:txXfrm>
        <a:off x="2366849" y="4017319"/>
        <a:ext cx="7757564" cy="1057976"/>
      </dsp:txXfrm>
    </dsp:sp>
    <dsp:sp modelId="{A273EC32-5E48-4346-935C-7FE3E556279E}">
      <dsp:nvSpPr>
        <dsp:cNvPr id="0" name=""/>
        <dsp:cNvSpPr/>
      </dsp:nvSpPr>
      <dsp:spPr>
        <a:xfrm>
          <a:off x="8605262" y="860733"/>
          <a:ext cx="730474" cy="730474"/>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769619" y="860733"/>
        <a:ext cx="401760" cy="549682"/>
      </dsp:txXfrm>
    </dsp:sp>
    <dsp:sp modelId="{3A99B500-0FD8-45B7-B6B3-1FAF2C2D07DB}">
      <dsp:nvSpPr>
        <dsp:cNvPr id="0" name=""/>
        <dsp:cNvSpPr/>
      </dsp:nvSpPr>
      <dsp:spPr>
        <a:xfrm>
          <a:off x="9387130" y="2188868"/>
          <a:ext cx="730474" cy="730474"/>
        </a:xfrm>
        <a:prstGeom prst="downArrow">
          <a:avLst>
            <a:gd name="adj1" fmla="val 55000"/>
            <a:gd name="adj2" fmla="val 45000"/>
          </a:avLst>
        </a:prstGeom>
        <a:solidFill>
          <a:schemeClr val="accent3">
            <a:tint val="40000"/>
            <a:alpha val="90000"/>
            <a:hueOff val="-1810042"/>
            <a:satOff val="-1929"/>
            <a:lumOff val="-564"/>
            <a:alphaOff val="0"/>
          </a:schemeClr>
        </a:solidFill>
        <a:ln w="12700" cap="flat" cmpd="sng" algn="ctr">
          <a:solidFill>
            <a:schemeClr val="accent3">
              <a:tint val="40000"/>
              <a:alpha val="90000"/>
              <a:hueOff val="-1810042"/>
              <a:satOff val="-1929"/>
              <a:lumOff val="-5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551487" y="2188868"/>
        <a:ext cx="401760" cy="549682"/>
      </dsp:txXfrm>
    </dsp:sp>
    <dsp:sp modelId="{8828B7A0-FB1B-4308-A337-519F57956A2C}">
      <dsp:nvSpPr>
        <dsp:cNvPr id="0" name=""/>
        <dsp:cNvSpPr/>
      </dsp:nvSpPr>
      <dsp:spPr>
        <a:xfrm>
          <a:off x="10157328" y="3517003"/>
          <a:ext cx="730474" cy="730474"/>
        </a:xfrm>
        <a:prstGeom prst="downArrow">
          <a:avLst>
            <a:gd name="adj1" fmla="val 55000"/>
            <a:gd name="adj2" fmla="val 45000"/>
          </a:avLst>
        </a:prstGeom>
        <a:solidFill>
          <a:schemeClr val="accent3">
            <a:tint val="40000"/>
            <a:alpha val="90000"/>
            <a:hueOff val="-3620085"/>
            <a:satOff val="-3858"/>
            <a:lumOff val="-1127"/>
            <a:alphaOff val="0"/>
          </a:schemeClr>
        </a:solidFill>
        <a:ln w="12700" cap="flat" cmpd="sng" algn="ctr">
          <a:solidFill>
            <a:schemeClr val="accent3">
              <a:tint val="40000"/>
              <a:alpha val="90000"/>
              <a:hueOff val="-3620085"/>
              <a:satOff val="-3858"/>
              <a:lumOff val="-11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10321685" y="3517003"/>
        <a:ext cx="401760" cy="54968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1FF20-8744-4272-9948-3778BDAD28E0}" type="datetimeFigureOut">
              <a:rPr lang="en-GB" smtClean="0"/>
              <a:t>29/01/2026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DEAFF-CC67-47BF-8FAE-838AB8F70F24}" type="slidenum">
              <a:rPr lang="en-GB" smtClean="0"/>
              <a:t>‹#›</a:t>
            </a:fld>
            <a:endParaRPr lang="en-GB"/>
          </a:p>
        </p:txBody>
      </p:sp>
    </p:spTree>
    <p:extLst>
      <p:ext uri="{BB962C8B-B14F-4D97-AF65-F5344CB8AC3E}">
        <p14:creationId xmlns:p14="http://schemas.microsoft.com/office/powerpoint/2010/main" val="3632893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icsa.org.uk/publications/research/child-sexual-abuse-ethnic-minority-communiti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icsa.org.uk/document/%e2%80%9cpeople-dont-talk-about-it%e2%80%9d-child-sexual-abuse-ethnic-minority-communities-executive.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issingkids.org/HOM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sacentre.org.uk/resources/key-messages/institutional-csa/"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sacentre.org.uk/resources/key-messages/institutional-cs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urveymonkey.com/r/PLPParticipantsurvey"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surveymonkey.com/r/PLPFacilitatorsurve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icsa.org.uk/publications/research/child-sexual-abuse-ethnic-minority-communiti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Susan – note – see separate trainer notes</a:t>
            </a:r>
          </a:p>
          <a:p>
            <a:endParaRPr lang="en-GB" sz="1200" kern="1200" dirty="0">
              <a:solidFill>
                <a:schemeClr val="tx1"/>
              </a:solidFill>
              <a:effectLst/>
              <a:latin typeface="+mn-lt"/>
              <a:ea typeface="+mn-ea"/>
              <a:cs typeface="+mn-cs"/>
            </a:endParaRPr>
          </a:p>
          <a:p>
            <a:r>
              <a:rPr lang="en-GB" sz="1200" b="1" i="0" u="none" kern="1200" dirty="0">
                <a:solidFill>
                  <a:schemeClr val="tx1"/>
                </a:solidFill>
                <a:effectLst/>
                <a:latin typeface="+mn-lt"/>
                <a:ea typeface="+mn-ea"/>
                <a:cs typeface="+mn-cs"/>
              </a:rPr>
              <a:t>Main points:</a:t>
            </a:r>
          </a:p>
          <a:p>
            <a:endParaRPr lang="en-GB" sz="1200" b="0" i="0" u="none"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u="none" kern="1200" dirty="0">
                <a:solidFill>
                  <a:schemeClr val="tx1"/>
                </a:solidFill>
                <a:effectLst/>
                <a:latin typeface="+mn-lt"/>
                <a:ea typeface="+mn-ea"/>
                <a:cs typeface="+mn-cs"/>
              </a:rPr>
              <a:t>Trainer Note - Video is to be played to group (12 Mins Long).</a:t>
            </a:r>
          </a:p>
          <a:p>
            <a:pPr marL="171450" indent="-171450">
              <a:buFont typeface="Arial" panose="020B0604020202020204" pitchFamily="34" charset="0"/>
              <a:buChar char="•"/>
            </a:pPr>
            <a:r>
              <a:rPr lang="en-GB" sz="1200" b="0" i="0" u="none" kern="1200" dirty="0">
                <a:solidFill>
                  <a:schemeClr val="tx1"/>
                </a:solidFill>
                <a:effectLst/>
                <a:latin typeface="+mn-lt"/>
                <a:ea typeface="+mn-ea"/>
                <a:cs typeface="+mn-cs"/>
              </a:rPr>
              <a:t>Group discussion to follow.</a:t>
            </a:r>
          </a:p>
          <a:p>
            <a:pPr marL="171450" indent="-171450">
              <a:buFont typeface="Arial" panose="020B0604020202020204" pitchFamily="34" charset="0"/>
              <a:buChar char="•"/>
            </a:pPr>
            <a:r>
              <a:rPr lang="en-GB" sz="1200" b="0" i="0" u="none" kern="1200" dirty="0">
                <a:solidFill>
                  <a:schemeClr val="tx1"/>
                </a:solidFill>
                <a:effectLst/>
                <a:latin typeface="+mn-lt"/>
                <a:ea typeface="+mn-ea"/>
                <a:cs typeface="+mn-cs"/>
              </a:rPr>
              <a:t>Encourage participants to take notes.</a:t>
            </a:r>
          </a:p>
          <a:p>
            <a:pPr marL="171450" indent="-171450">
              <a:buFont typeface="Arial" panose="020B0604020202020204" pitchFamily="34" charset="0"/>
              <a:buChar char="•"/>
            </a:pPr>
            <a:r>
              <a:rPr lang="en-GB" sz="1200" b="0" i="0" u="none" kern="1200" dirty="0">
                <a:solidFill>
                  <a:schemeClr val="tx1"/>
                </a:solidFill>
                <a:effectLst/>
                <a:latin typeface="+mn-lt"/>
                <a:ea typeface="+mn-ea"/>
                <a:cs typeface="+mn-cs"/>
              </a:rPr>
              <a:t>Signpost Self care Tips prior to showing the video as the video has details of abuse. </a:t>
            </a:r>
          </a:p>
          <a:p>
            <a:pPr marL="171450" indent="-171450">
              <a:buFont typeface="Arial" panose="020B0604020202020204" pitchFamily="34" charset="0"/>
              <a:buChar char="•"/>
            </a:pPr>
            <a:r>
              <a:rPr lang="en-GB" sz="1200" b="0" i="0" u="none" kern="1200" dirty="0">
                <a:solidFill>
                  <a:schemeClr val="tx1"/>
                </a:solidFill>
                <a:effectLst/>
                <a:latin typeface="+mn-lt"/>
                <a:ea typeface="+mn-ea"/>
                <a:cs typeface="+mn-cs"/>
              </a:rPr>
              <a:t>Think about the headings we have been through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C31D7-F9E7-43C4-A1E4-7AF4781AC1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318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200" b="1" dirty="0"/>
              <a:t>Main points: </a:t>
            </a:r>
          </a:p>
          <a:p>
            <a:endParaRPr lang="en-GB" altLang="en-US" sz="1200" dirty="0"/>
          </a:p>
          <a:p>
            <a:r>
              <a:rPr lang="en-GB" altLang="en-US" sz="1200" dirty="0" err="1"/>
              <a:t>Traumagenic</a:t>
            </a:r>
            <a:r>
              <a:rPr lang="en-GB" altLang="en-US" sz="1200" dirty="0"/>
              <a:t> Dynamics Model (</a:t>
            </a:r>
            <a:r>
              <a:rPr lang="en-GB" altLang="en-US" sz="1200" dirty="0" err="1"/>
              <a:t>Finkelhor</a:t>
            </a:r>
            <a:r>
              <a:rPr lang="en-GB" altLang="en-US" sz="1200" dirty="0"/>
              <a:t>, 1985, 1987)</a:t>
            </a:r>
            <a:r>
              <a:rPr lang="en-GB" b="1" i="0" dirty="0">
                <a:solidFill>
                  <a:srgbClr val="000000"/>
                </a:solidFill>
                <a:effectLst/>
                <a:latin typeface="Times New Roman" panose="02020603050405020304" pitchFamily="18" charset="0"/>
              </a:rPr>
              <a:t>:</a:t>
            </a:r>
          </a:p>
          <a:p>
            <a:endParaRPr lang="en-GB" b="1" i="0" dirty="0">
              <a:solidFill>
                <a:srgbClr val="000000"/>
              </a:solidFill>
              <a:effectLst/>
              <a:latin typeface="Times New Roman" panose="02020603050405020304" pitchFamily="18" charset="0"/>
            </a:endParaRPr>
          </a:p>
          <a:p>
            <a:r>
              <a:rPr lang="en-GB" sz="1200" b="1" kern="1200" dirty="0">
                <a:solidFill>
                  <a:schemeClr val="tx1"/>
                </a:solidFill>
                <a:effectLst/>
                <a:latin typeface="+mn-lt"/>
                <a:ea typeface="+mn-ea"/>
                <a:cs typeface="+mn-cs"/>
              </a:rPr>
              <a:t>Traumatic Sexualisation</a:t>
            </a:r>
            <a:r>
              <a:rPr lang="en-GB" sz="1200" kern="1200" dirty="0">
                <a:solidFill>
                  <a:schemeClr val="tx1"/>
                </a:solidFill>
                <a:effectLst/>
                <a:latin typeface="+mn-lt"/>
                <a:ea typeface="+mn-ea"/>
                <a:cs typeface="+mn-cs"/>
              </a:rPr>
              <a:t> – Experience of developmentally inappropriate sexual behaviours.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Powerlessness</a:t>
            </a:r>
            <a:r>
              <a:rPr lang="en-GB" sz="1200" kern="1200" dirty="0">
                <a:solidFill>
                  <a:schemeClr val="tx1"/>
                </a:solidFill>
                <a:effectLst/>
                <a:latin typeface="+mn-lt"/>
                <a:ea typeface="+mn-ea"/>
                <a:cs typeface="+mn-cs"/>
              </a:rPr>
              <a:t> – Feelings resulting from the contravention of the child’s will and determination by the abuser.  Can promote victimisation, depression or suicidal behaviour.  May lead to internalisation of victim-persecutor internal working model for relationships, sewing the seed for child becoming a perpetrator when in a position to exert power over another.</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Stigmatisation</a:t>
            </a:r>
            <a:r>
              <a:rPr lang="en-GB" sz="1200" kern="1200" dirty="0">
                <a:solidFill>
                  <a:schemeClr val="tx1"/>
                </a:solidFill>
                <a:effectLst/>
                <a:latin typeface="+mn-lt"/>
                <a:ea typeface="+mn-ea"/>
                <a:cs typeface="+mn-cs"/>
              </a:rPr>
              <a:t> – Internalisation of shame and self-blame.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Betrayal</a:t>
            </a:r>
            <a:r>
              <a:rPr lang="en-GB" sz="1200" kern="1200" dirty="0">
                <a:solidFill>
                  <a:schemeClr val="tx1"/>
                </a:solidFill>
                <a:effectLst/>
                <a:latin typeface="+mn-lt"/>
                <a:ea typeface="+mn-ea"/>
                <a:cs typeface="+mn-cs"/>
              </a:rPr>
              <a:t> – Trust in adults is violated so suspicion of others’ intentions intrude.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err="1">
                <a:solidFill>
                  <a:srgbClr val="000000"/>
                </a:solidFill>
                <a:effectLst/>
                <a:latin typeface="Times New Roman" panose="02020603050405020304" pitchFamily="18" charset="0"/>
              </a:rPr>
              <a:t>Trowell</a:t>
            </a:r>
            <a:r>
              <a:rPr lang="en-GB" b="1" i="0" dirty="0">
                <a:solidFill>
                  <a:srgbClr val="000000"/>
                </a:solidFill>
                <a:effectLst/>
                <a:latin typeface="Times New Roman" panose="02020603050405020304" pitchFamily="18" charset="0"/>
              </a:rPr>
              <a:t> et al, (2002) added:</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Secrecy</a:t>
            </a:r>
            <a:r>
              <a:rPr lang="en-GB" sz="1200" kern="1200" dirty="0">
                <a:solidFill>
                  <a:schemeClr val="tx1"/>
                </a:solidFill>
                <a:effectLst/>
                <a:latin typeface="+mn-lt"/>
                <a:ea typeface="+mn-ea"/>
                <a:cs typeface="+mn-cs"/>
              </a:rPr>
              <a:t> – The need to deal with the secrecy surrounding the abuse prior to disclosure and the consequent extreme fear and isolation this engenders.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Confusion</a:t>
            </a:r>
            <a:r>
              <a:rPr lang="en-GB" sz="1200" kern="1200" dirty="0">
                <a:solidFill>
                  <a:schemeClr val="tx1"/>
                </a:solidFill>
                <a:effectLst/>
                <a:latin typeface="+mn-lt"/>
                <a:ea typeface="+mn-ea"/>
                <a:cs typeface="+mn-cs"/>
              </a:rPr>
              <a:t> – Arising from a child partaking in possibly pleasurable behaviour which is “naughty” and being invoked by trusted adults.  Many dichotomies within the abuse – hating the abuse, but loving the person; being told you are loved and yet being hurt; not wanting to be abused, but wanting to experience some of the feelings (e.g. intimacy, care, attention).</a:t>
            </a:r>
          </a:p>
          <a:p>
            <a:endParaRPr lang="en-GB"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Small group activity – 10 mins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Divide the group into smaller groups using breakout rooms. Ask each group to think about the above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Ask each group to nominate someone to feedback to the wider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Trainer note –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following slides give some information about how children may experience impacts – depending on what is covered by the groups, you may not need to go into detail in the following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354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through slide and pick up any points not raised in the exercise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8B93C-7F79-4621-8A4D-5647C91E6E6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0897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Main points: </a:t>
            </a:r>
          </a:p>
          <a:p>
            <a:endParaRPr lang="en-GB"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What might be the particular impact for Victims in Ethnic Minority Communities?</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Simple read through of slide.</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Additional information: </a:t>
            </a:r>
          </a:p>
          <a:p>
            <a:r>
              <a:rPr lang="en-GB" sz="1200" kern="1200" dirty="0">
                <a:solidFill>
                  <a:schemeClr val="tx1"/>
                </a:solidFill>
                <a:effectLst/>
                <a:latin typeface="+mn-lt"/>
                <a:ea typeface="+mn-ea"/>
                <a:cs typeface="+mn-cs"/>
              </a:rPr>
              <a:t>Further reading offer link to </a:t>
            </a:r>
          </a:p>
          <a:p>
            <a:r>
              <a:rPr lang="en-GB" sz="1200" b="1" u="sng" kern="1200" dirty="0">
                <a:solidFill>
                  <a:schemeClr val="tx1"/>
                </a:solidFill>
                <a:effectLst/>
                <a:latin typeface="+mn-lt"/>
                <a:ea typeface="+mn-ea"/>
                <a:cs typeface="+mn-cs"/>
                <a:hlinkClick r:id="rId3"/>
              </a:rPr>
              <a:t>https://www.iicsa.org.uk/publications/research/child-sexual-abuse-ethnic-minority-communities</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CB6F6-F26A-4DD2-895E-7721F58AAD4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7064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Main points:</a:t>
            </a:r>
          </a:p>
          <a:p>
            <a:pPr>
              <a:lnSpc>
                <a:spcPct val="115000"/>
              </a:lnSpc>
              <a:spcAft>
                <a:spcPts val="800"/>
              </a:spcAft>
              <a:buNone/>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Taken from the research People Don’t Talk About it: ‘The research considered three areas: barriers to disclosure; experiences of institutions; and support for victims and survivors. As context to these areas we also considered understandings of what constitutes child sexual abuse and wider attitudes to child sexual abuse among ethnic minority communities. The research findings are set out under these four headings below. In reality, we found these areas to be strongly linked together by underlying themes that we have characterised as relating to society and institutions, and to communities and culture. These reinforce each other and influence how child sexual abuse in ethnic minority communities is identified, disclosed and responded to and how victims and survivors are supported’.</a:t>
            </a:r>
          </a:p>
          <a:p>
            <a:pPr>
              <a:lnSpc>
                <a:spcPct val="115000"/>
              </a:lnSpc>
              <a:spcAft>
                <a:spcPts val="800"/>
              </a:spcAft>
              <a:buNone/>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r>
              <a:rPr lang="en-GB" sz="1200" b="1" kern="100" dirty="0">
                <a:effectLst/>
                <a:latin typeface="Aptos" panose="020B0004020202020204" pitchFamily="34" charset="0"/>
                <a:ea typeface="Aptos" panose="020B0004020202020204" pitchFamily="34" charset="0"/>
                <a:cs typeface="Times New Roman" panose="02020603050405020304" pitchFamily="18" charset="0"/>
              </a:rPr>
              <a:t>Additional information:</a:t>
            </a:r>
          </a:p>
          <a:p>
            <a:pPr>
              <a:lnSpc>
                <a:spcPct val="115000"/>
              </a:lnSpc>
              <a:spcAft>
                <a:spcPts val="800"/>
              </a:spcAft>
              <a:buNone/>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read </a:t>
            </a:r>
            <a:r>
              <a:rPr lang="en-GB" sz="12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“People don’t talk about it”: Child sexual abuse in ethnic minority communities - Executive summary | IICSA Independent Inquiry into Child Sexual Abuse</a:t>
            </a:r>
            <a:endParaRPr lang="en-GB" sz="12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endParaRPr lang="en-GB" sz="12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GB" sz="1200" u="none"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rPr>
              <a:t>Quote from the research ‘the </a:t>
            </a:r>
            <a:r>
              <a:rPr lang="en-GB" u="none" dirty="0"/>
              <a:t>social worker was white, okay, and she said to me, ‘This is not sexual abuse. This is your culture’. Even today, I’m so traumatised by this.” Female focus group participant.</a:t>
            </a:r>
            <a:r>
              <a:rPr lang="en-GB" sz="1200" u="none"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rPr>
              <a:t> </a:t>
            </a:r>
            <a:endParaRPr lang="en-GB" sz="1200" u="none" kern="100" dirty="0">
              <a:effectLst/>
              <a:latin typeface="Aptos" panose="020B0004020202020204" pitchFamily="34" charset="0"/>
              <a:ea typeface="Aptos" panose="020B0004020202020204" pitchFamily="34" charset="0"/>
              <a:cs typeface="Times New Roman" panose="02020603050405020304" pitchFamily="18" charset="0"/>
            </a:endParaRPr>
          </a:p>
          <a:p>
            <a:pPr defTabSz="966338">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96BBF-C060-4E46-BD3C-13A72FC621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214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F9B69-9AB7-CE1C-B9C4-ED82CA5F7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6AEDC1-3DA7-496A-534D-F46022A22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D379E-76E1-5AEC-B27E-F7916510A2CC}"/>
              </a:ext>
            </a:extLst>
          </p:cNvPr>
          <p:cNvSpPr>
            <a:spLocks noGrp="1"/>
          </p:cNvSpPr>
          <p:nvPr>
            <p:ph type="body" idx="1"/>
          </p:nvPr>
        </p:nvSpPr>
        <p:spPr/>
        <p:txBody>
          <a:bodyPr/>
          <a:lstStyle/>
          <a:p>
            <a:r>
              <a:rPr lang="en-GB" dirty="0"/>
              <a:t>Read though slide</a:t>
            </a:r>
          </a:p>
        </p:txBody>
      </p:sp>
      <p:sp>
        <p:nvSpPr>
          <p:cNvPr id="4" name="Slide Number Placeholder 3">
            <a:extLst>
              <a:ext uri="{FF2B5EF4-FFF2-40B4-BE49-F238E27FC236}">
                <a16:creationId xmlns:a16="http://schemas.microsoft.com/office/drawing/2014/main" id="{23FE4097-91D6-AE45-AD2B-571DC3A74F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2EC349-4156-49FE-A872-00938B987C96}"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024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panose="020B0604020202020204" pitchFamily="34" charset="0"/>
              <a:buNone/>
            </a:pPr>
            <a:r>
              <a:rPr lang="en-GB" b="1" i="0" dirty="0">
                <a:effectLst/>
                <a:latin typeface="Graphik-Medium"/>
              </a:rPr>
              <a:t>Main points:</a:t>
            </a:r>
          </a:p>
          <a:p>
            <a:pPr marL="0" indent="0" fontAlgn="base">
              <a:buFont typeface="Arial" panose="020B0604020202020204" pitchFamily="34" charset="0"/>
              <a:buNone/>
            </a:pPr>
            <a:endParaRPr lang="en-GB" b="0" i="0" dirty="0">
              <a:effectLst/>
              <a:latin typeface="Graphik-Medium"/>
            </a:endParaRPr>
          </a:p>
          <a:p>
            <a:pPr marL="0" indent="0" fontAlgn="base">
              <a:buFont typeface="Arial" panose="020B0604020202020204" pitchFamily="34" charset="0"/>
              <a:buNone/>
            </a:pPr>
            <a:r>
              <a:rPr lang="en-GB" b="0" i="0" dirty="0">
                <a:effectLst/>
                <a:latin typeface="Graphik-Medium"/>
              </a:rPr>
              <a:t>The context in which children and families live important in addressing child sexual abuse ;</a:t>
            </a:r>
          </a:p>
          <a:p>
            <a:pPr marL="0" indent="0" fontAlgn="base">
              <a:buFont typeface="Arial" panose="020B0604020202020204" pitchFamily="34" charset="0"/>
              <a:buNone/>
            </a:pPr>
            <a:r>
              <a:rPr lang="en-GB" b="0" i="0" dirty="0">
                <a:effectLst/>
                <a:latin typeface="Graphik-Medium"/>
              </a:rPr>
              <a:t>Cultural stereotypes and racism can lead to institutions and professionals failing to identify and respond appropriately to </a:t>
            </a:r>
            <a:r>
              <a:rPr kumimoji="0" lang="en-GB" sz="1200" b="0" i="0" u="none" strike="noStrike" kern="1200" cap="none" spc="0" normalizeH="0" baseline="0" noProof="0" dirty="0">
                <a:ln>
                  <a:noFill/>
                </a:ln>
                <a:solidFill>
                  <a:prstClr val="black"/>
                </a:solidFill>
                <a:effectLst/>
                <a:uLnTx/>
                <a:uFillTx/>
                <a:latin typeface="Graphik-Medium"/>
                <a:ea typeface="+mn-ea"/>
                <a:cs typeface="+mn-cs"/>
              </a:rPr>
              <a:t>child sexual abuse.</a:t>
            </a:r>
            <a:r>
              <a:rPr lang="en-GB" b="0" i="0" dirty="0">
                <a:effectLst/>
                <a:latin typeface="Graphik-Medium"/>
              </a:rPr>
              <a:t> They can also make it more difficult for individuals from ethnic minority communities to disclose and speak up about such abuse; </a:t>
            </a:r>
            <a:r>
              <a:rPr lang="en-GB" b="0" i="0" dirty="0">
                <a:solidFill>
                  <a:srgbClr val="303232"/>
                </a:solidFill>
                <a:effectLst/>
                <a:latin typeface="SangBleuSans-Light"/>
              </a:rPr>
              <a:t>IICSA’s research: “People don’t talk about it”;</a:t>
            </a:r>
          </a:p>
          <a:p>
            <a:pPr defTabSz="966338">
              <a:defRPr/>
            </a:pPr>
            <a:endParaRPr lang="en-US" sz="1100" dirty="0">
              <a:latin typeface="Arial" panose="020B0604020202020204" pitchFamily="34" charset="0"/>
              <a:ea typeface="Arial" panose="020B0604020202020204" pitchFamily="34" charset="0"/>
              <a:cs typeface="Arial" panose="020B0604020202020204" pitchFamily="34" charset="0"/>
            </a:endParaRPr>
          </a:p>
          <a:p>
            <a:pPr defTabSz="966338">
              <a:defRPr/>
            </a:pPr>
            <a:r>
              <a:rPr lang="en-US" sz="1100" dirty="0">
                <a:latin typeface="Arial" panose="020B0604020202020204" pitchFamily="34" charset="0"/>
                <a:ea typeface="Arial" panose="020B0604020202020204" pitchFamily="34" charset="0"/>
                <a:cs typeface="Arial" panose="020B0604020202020204" pitchFamily="34" charset="0"/>
              </a:rPr>
              <a:t>Intersectionality – example:</a:t>
            </a:r>
          </a:p>
          <a:p>
            <a:pPr>
              <a:spcBef>
                <a:spcPts val="634"/>
              </a:spcBef>
              <a:spcAft>
                <a:spcPts val="634"/>
              </a:spcAft>
            </a:pPr>
            <a:r>
              <a:rPr lang="en-GB" sz="1300" dirty="0">
                <a:latin typeface="Arial" panose="020B0604020202020204" pitchFamily="34" charset="0"/>
                <a:ea typeface="Arial" panose="020B0604020202020204" pitchFamily="34" charset="0"/>
                <a:cs typeface="Arial" panose="020B0604020202020204" pitchFamily="34" charset="0"/>
              </a:rPr>
              <a:t>We understand the interconnected nature of social categorisations such as race, class and gender and the interdependent systems of discrimination that exist between them. For example:</a:t>
            </a:r>
          </a:p>
          <a:p>
            <a:pPr>
              <a:spcBef>
                <a:spcPts val="634"/>
              </a:spcBef>
              <a:spcAft>
                <a:spcPts val="634"/>
              </a:spcAft>
            </a:pPr>
            <a:endParaRPr lang="en-GB" sz="1300" dirty="0">
              <a:latin typeface="Arial" panose="020B0604020202020204" pitchFamily="34" charset="0"/>
              <a:ea typeface="Arial" panose="020B0604020202020204" pitchFamily="34" charset="0"/>
              <a:cs typeface="Arial" panose="020B0604020202020204" pitchFamily="34" charset="0"/>
            </a:endParaRPr>
          </a:p>
          <a:p>
            <a:pPr>
              <a:spcBef>
                <a:spcPts val="634"/>
              </a:spcBef>
              <a:spcAft>
                <a:spcPts val="634"/>
              </a:spcAft>
            </a:pPr>
            <a:r>
              <a:rPr lang="en-GB" sz="1300" dirty="0">
                <a:latin typeface="Arial" panose="020B0604020202020204" pitchFamily="34" charset="0"/>
                <a:ea typeface="Arial" panose="020B0604020202020204" pitchFamily="34" charset="0"/>
                <a:cs typeface="Arial" panose="020B0604020202020204" pitchFamily="34" charset="0"/>
              </a:rPr>
              <a:t>Tia is a 15-year-old girl with a learning disability, living in a Traveller community. Tia identifies as Lesbian.  Tia has been sexually abused by her uncle for 3 years.  </a:t>
            </a:r>
          </a:p>
          <a:p>
            <a:pPr>
              <a:spcBef>
                <a:spcPts val="634"/>
              </a:spcBef>
              <a:spcAft>
                <a:spcPts val="634"/>
              </a:spcAft>
            </a:pPr>
            <a:r>
              <a:rPr lang="en-GB" sz="1300" dirty="0">
                <a:latin typeface="Arial" panose="020B0604020202020204" pitchFamily="34" charset="0"/>
                <a:ea typeface="Arial" panose="020B0604020202020204" pitchFamily="34" charset="0"/>
                <a:cs typeface="Arial" panose="020B0604020202020204" pitchFamily="34" charset="0"/>
              </a:rPr>
              <a:t> </a:t>
            </a:r>
          </a:p>
          <a:p>
            <a:pPr marL="285750" indent="-285750">
              <a:spcBef>
                <a:spcPts val="634"/>
              </a:spcBef>
              <a:spcAft>
                <a:spcPts val="634"/>
              </a:spcAft>
              <a:buFont typeface="Courier New" panose="02070309020205020404" pitchFamily="49" charset="0"/>
              <a:buChar char="o"/>
            </a:pPr>
            <a:r>
              <a:rPr lang="en-GB" sz="1300" dirty="0">
                <a:latin typeface="Arial" panose="020B0604020202020204" pitchFamily="34" charset="0"/>
                <a:ea typeface="Times New Roman" panose="02020603050405020304" pitchFamily="18" charset="0"/>
                <a:cs typeface="Arial" panose="020B0604020202020204" pitchFamily="34" charset="0"/>
              </a:rPr>
              <a:t>Tia lives in a </a:t>
            </a:r>
            <a:r>
              <a:rPr lang="en-GB" sz="1300" b="1" dirty="0">
                <a:latin typeface="Arial" panose="020B0604020202020204" pitchFamily="34" charset="0"/>
                <a:ea typeface="Times New Roman" panose="02020603050405020304" pitchFamily="18" charset="0"/>
                <a:cs typeface="Arial" panose="020B0604020202020204" pitchFamily="34" charset="0"/>
              </a:rPr>
              <a:t>Traveller community</a:t>
            </a:r>
            <a:r>
              <a:rPr lang="en-GB" sz="1300" dirty="0">
                <a:latin typeface="Arial" panose="020B0604020202020204" pitchFamily="34" charset="0"/>
                <a:ea typeface="Times New Roman" panose="02020603050405020304" pitchFamily="18" charset="0"/>
                <a:cs typeface="Arial" panose="020B0604020202020204" pitchFamily="34" charset="0"/>
              </a:rPr>
              <a:t> which are often Closed Communities (i.e. insulated from wider mainstream society with strong social ties based on culture, heritage, religion and language).  The IICSA engagement report (2021) report that groups such as the Romany, Irish Traveller, Ultra-Orthodox Jewish and some South Asian diaspora communities experience additional barriers to disclosure, particularly around separate religious and internal support and justice systems. They also report that community leaders sometimes restrict access to external support services in order to protect the community and culture from outside influence or harm.</a:t>
            </a:r>
            <a:endParaRPr lang="en-GB" sz="1300" dirty="0">
              <a:latin typeface="Arial" panose="020B0604020202020204" pitchFamily="34" charset="0"/>
              <a:ea typeface="Arial" panose="020B0604020202020204" pitchFamily="34" charset="0"/>
              <a:cs typeface="Arial" panose="020B0604020202020204" pitchFamily="34" charset="0"/>
            </a:endParaRPr>
          </a:p>
          <a:p>
            <a:pPr marL="285750" indent="-285750">
              <a:spcBef>
                <a:spcPts val="634"/>
              </a:spcBef>
              <a:spcAft>
                <a:spcPts val="634"/>
              </a:spcAft>
              <a:buFont typeface="Courier New" panose="02070309020205020404" pitchFamily="49" charset="0"/>
              <a:buChar char="o"/>
            </a:pPr>
            <a:r>
              <a:rPr lang="en-GB" sz="1300" dirty="0">
                <a:latin typeface="Arial" panose="020B0604020202020204" pitchFamily="34" charset="0"/>
                <a:ea typeface="Arial" panose="020B0604020202020204" pitchFamily="34" charset="0"/>
                <a:cs typeface="Arial" panose="020B0604020202020204" pitchFamily="34" charset="0"/>
              </a:rPr>
              <a:t>Travelling communities often opt out of sending their children to school, preferring to home educate children. Those children who do attend school do not always attend regularly and/or are removed from school at a young age (IICSA, 2021). Consequently, these children may have limited opportunity to learn about sexual development and healthy relationships within a school environment. Furthermore, as a child with </a:t>
            </a:r>
            <a:r>
              <a:rPr lang="en-GB" sz="1300" b="1" dirty="0">
                <a:latin typeface="Arial" panose="020B0604020202020204" pitchFamily="34" charset="0"/>
                <a:ea typeface="Arial" panose="020B0604020202020204" pitchFamily="34" charset="0"/>
                <a:cs typeface="Arial" panose="020B0604020202020204" pitchFamily="34" charset="0"/>
              </a:rPr>
              <a:t>a learning disability</a:t>
            </a:r>
            <a:r>
              <a:rPr lang="en-GB" sz="1300" dirty="0">
                <a:latin typeface="Arial" panose="020B0604020202020204" pitchFamily="34" charset="0"/>
                <a:ea typeface="Arial" panose="020B0604020202020204" pitchFamily="34" charset="0"/>
                <a:cs typeface="Arial" panose="020B0604020202020204" pitchFamily="34" charset="0"/>
              </a:rPr>
              <a:t> in a ‘closed community’, she may have less access to services who often fail to reach out to disabled children in marginalised groups, compounding a sense of isolation.</a:t>
            </a:r>
          </a:p>
          <a:p>
            <a:pPr marL="285750" indent="-285750">
              <a:spcBef>
                <a:spcPts val="634"/>
              </a:spcBef>
              <a:spcAft>
                <a:spcPts val="634"/>
              </a:spcAft>
              <a:buFont typeface="Courier New" panose="02070309020205020404" pitchFamily="49" charset="0"/>
              <a:buChar char="o"/>
            </a:pPr>
            <a:r>
              <a:rPr lang="en-GB" sz="1300" dirty="0">
                <a:latin typeface="Arial" panose="020B0604020202020204" pitchFamily="34" charset="0"/>
                <a:ea typeface="Arial" panose="020B0604020202020204" pitchFamily="34" charset="0"/>
                <a:cs typeface="Arial" panose="020B0604020202020204" pitchFamily="34" charset="0"/>
              </a:rPr>
              <a:t>Professionals who are not from the traveller community may have preconceived ideas and biases about how children will behave and present.  For example, if Tia is behaving in a highly sexualised manner towards adults, which is a potential indicator of sexual abuse, professionals may assume that she is doing this because of the community she is from, rather than because she is being sexually abused.</a:t>
            </a:r>
          </a:p>
          <a:p>
            <a:pPr marL="285750" indent="-285750">
              <a:spcBef>
                <a:spcPts val="634"/>
              </a:spcBef>
              <a:spcAft>
                <a:spcPts val="634"/>
              </a:spcAft>
              <a:buFont typeface="Courier New" panose="02070309020205020404" pitchFamily="49" charset="0"/>
              <a:buChar char="o"/>
            </a:pPr>
            <a:r>
              <a:rPr lang="en-GB" sz="1300" dirty="0">
                <a:latin typeface="Arial" panose="020B0604020202020204" pitchFamily="34" charset="0"/>
                <a:ea typeface="Times New Roman" panose="02020603050405020304" pitchFamily="18" charset="0"/>
                <a:cs typeface="Arial" panose="020B0604020202020204" pitchFamily="34" charset="0"/>
              </a:rPr>
              <a:t>Tia is </a:t>
            </a:r>
            <a:r>
              <a:rPr lang="en-GB" sz="1300" b="1" dirty="0">
                <a:latin typeface="Arial" panose="020B0604020202020204" pitchFamily="34" charset="0"/>
                <a:ea typeface="Times New Roman" panose="02020603050405020304" pitchFamily="18" charset="0"/>
                <a:cs typeface="Arial" panose="020B0604020202020204" pitchFamily="34" charset="0"/>
              </a:rPr>
              <a:t>female - </a:t>
            </a:r>
            <a:r>
              <a:rPr lang="en-GB" sz="1300" dirty="0">
                <a:latin typeface="Arial" panose="020B0604020202020204" pitchFamily="34" charset="0"/>
                <a:ea typeface="Arial" panose="020B0604020202020204" pitchFamily="34" charset="0"/>
                <a:cs typeface="Arial" panose="020B0604020202020204" pitchFamily="34" charset="0"/>
              </a:rPr>
              <a:t>Girls from travelling communities rarely talk about sexual abuse as sexual activity outside of marriage would be considered to make the girl ‘impure’ and no longer suitable for marriage. This creates an additional barrier to Tia telling professionals what is going on for her.</a:t>
            </a:r>
          </a:p>
          <a:p>
            <a:pPr marL="285750" indent="-285750">
              <a:spcBef>
                <a:spcPts val="634"/>
              </a:spcBef>
              <a:spcAft>
                <a:spcPts val="634"/>
              </a:spcAft>
              <a:buFont typeface="Courier New" panose="02070309020205020404" pitchFamily="49" charset="0"/>
              <a:buChar char="o"/>
            </a:pPr>
            <a:r>
              <a:rPr lang="en-GB" sz="1300" dirty="0">
                <a:latin typeface="Arial" panose="020B0604020202020204" pitchFamily="34" charset="0"/>
                <a:ea typeface="Times New Roman" panose="02020603050405020304" pitchFamily="18" charset="0"/>
                <a:cs typeface="Arial" panose="020B0604020202020204" pitchFamily="34" charset="0"/>
              </a:rPr>
              <a:t>Tia identifies as </a:t>
            </a:r>
            <a:r>
              <a:rPr lang="en-GB" sz="1300" b="1" dirty="0">
                <a:latin typeface="Arial" panose="020B0604020202020204" pitchFamily="34" charset="0"/>
                <a:ea typeface="Times New Roman" panose="02020603050405020304" pitchFamily="18" charset="0"/>
                <a:cs typeface="Arial" panose="020B0604020202020204" pitchFamily="34" charset="0"/>
              </a:rPr>
              <a:t>Lesbian</a:t>
            </a:r>
            <a:r>
              <a:rPr lang="en-GB" sz="1300" dirty="0">
                <a:latin typeface="Arial" panose="020B0604020202020204" pitchFamily="34" charset="0"/>
                <a:ea typeface="Times New Roman" panose="02020603050405020304" pitchFamily="18" charset="0"/>
                <a:cs typeface="Arial" panose="020B0604020202020204" pitchFamily="34" charset="0"/>
              </a:rPr>
              <a:t> – the traveller movement </a:t>
            </a:r>
            <a:r>
              <a:rPr lang="en-GB" sz="1300" dirty="0">
                <a:latin typeface="Arial" panose="020B0604020202020204" pitchFamily="34" charset="0"/>
                <a:ea typeface="Arial" panose="020B0604020202020204" pitchFamily="34" charset="0"/>
                <a:cs typeface="Arial" panose="020B0604020202020204" pitchFamily="34" charset="0"/>
              </a:rPr>
              <a:t>recognise that many people in travelling communities hide their sexuality for fear of rejection from their family and/or their community.</a:t>
            </a:r>
          </a:p>
          <a:p>
            <a:pPr marL="285750" indent="-285750">
              <a:spcBef>
                <a:spcPts val="634"/>
              </a:spcBef>
              <a:spcAft>
                <a:spcPts val="634"/>
              </a:spcAft>
              <a:buFont typeface="Courier New" panose="02070309020205020404" pitchFamily="49" charset="0"/>
              <a:buChar char="o"/>
            </a:pPr>
            <a:r>
              <a:rPr lang="en-GB" sz="1300" dirty="0">
                <a:latin typeface="Arial" panose="020B0604020202020204" pitchFamily="34" charset="0"/>
                <a:ea typeface="Arial" panose="020B0604020202020204" pitchFamily="34" charset="0"/>
                <a:cs typeface="Arial" panose="020B0604020202020204" pitchFamily="34" charset="0"/>
              </a:rPr>
              <a:t>As you can see, Tia faces a number of interconnected barriers to talking about sexual abuse. </a:t>
            </a:r>
          </a:p>
          <a:p>
            <a:pPr marL="301981" indent="-301981" fontAlgn="base">
              <a:buFont typeface="Arial" panose="020B0604020202020204" pitchFamily="34" charset="0"/>
              <a:buChar char="•"/>
            </a:pPr>
            <a:endParaRPr lang="en-GB" b="0" i="0" dirty="0">
              <a:solidFill>
                <a:srgbClr val="303232"/>
              </a:solidFill>
              <a:effectLst/>
              <a:latin typeface="SangBleuSans-Light"/>
            </a:endParaRPr>
          </a:p>
          <a:p>
            <a:pPr marL="301981" indent="-301981" fontAlgn="base">
              <a:buFont typeface="Arial" panose="020B0604020202020204" pitchFamily="34" charset="0"/>
              <a:buChar char="•"/>
            </a:pPr>
            <a:endParaRPr lang="en-GB" b="0" i="0" dirty="0">
              <a:solidFill>
                <a:srgbClr val="303232"/>
              </a:solidFill>
              <a:effectLst/>
              <a:latin typeface="SangBleuSans-Light"/>
            </a:endParaRPr>
          </a:p>
          <a:p>
            <a:pPr marL="301981" indent="-301981" fontAlgn="base">
              <a:buFont typeface="Arial" panose="020B0604020202020204" pitchFamily="34" charset="0"/>
              <a:buChar char="•"/>
            </a:pPr>
            <a:r>
              <a:rPr lang="en-GB" b="0" i="0" dirty="0" err="1">
                <a:solidFill>
                  <a:srgbClr val="303232"/>
                </a:solidFill>
                <a:effectLst/>
                <a:latin typeface="SangBleuSans-Light"/>
              </a:rPr>
              <a:t>Adultification</a:t>
            </a:r>
            <a:r>
              <a:rPr lang="en-GB" b="0" i="0" dirty="0">
                <a:solidFill>
                  <a:srgbClr val="303232"/>
                </a:solidFill>
                <a:effectLst/>
                <a:latin typeface="SangBleuSans-Light"/>
              </a:rPr>
              <a:t> as an issue – Social, developmental and contextual processes that expose youths to inappropriate adult knowledge and assuming of extensive adult roles and responsibilities.</a:t>
            </a:r>
          </a:p>
          <a:p>
            <a:pPr marL="301981" indent="-301981" fontAlgn="base">
              <a:buFont typeface="Arial" panose="020B0604020202020204" pitchFamily="34" charset="0"/>
              <a:buChar char="•"/>
            </a:pPr>
            <a:r>
              <a:rPr lang="en-GB" dirty="0">
                <a:solidFill>
                  <a:srgbClr val="303232"/>
                </a:solidFill>
                <a:latin typeface="SangBleuSans-Light"/>
              </a:rPr>
              <a:t>Disabled children 3.4 times more likely to be abused, but less likely to be subject to safeguarding processes; institutions have not worked out what 3.4 times more protection looks like;</a:t>
            </a:r>
          </a:p>
          <a:p>
            <a:pPr marL="301981" indent="-301981" fontAlgn="base">
              <a:buFont typeface="Arial" panose="020B0604020202020204" pitchFamily="34" charset="0"/>
              <a:buChar char="•"/>
            </a:pPr>
            <a:r>
              <a:rPr lang="en-GB" b="0" i="0" dirty="0">
                <a:solidFill>
                  <a:srgbClr val="303232"/>
                </a:solidFill>
                <a:effectLst/>
                <a:latin typeface="SangBleuSans-Light"/>
              </a:rPr>
              <a:t>Little research regarding LGBT+ children and their families affected by CSA but do know discrimination in statutory services exists;</a:t>
            </a:r>
          </a:p>
          <a:p>
            <a:pPr marL="301981" indent="-301981" fontAlgn="base">
              <a:buFont typeface="Arial" panose="020B0604020202020204" pitchFamily="34" charset="0"/>
              <a:buChar char="•"/>
            </a:pPr>
            <a:r>
              <a:rPr lang="en-GB" dirty="0">
                <a:solidFill>
                  <a:srgbClr val="303232"/>
                </a:solidFill>
                <a:latin typeface="SangBleuSans-Light"/>
              </a:rPr>
              <a:t>Do know that gender and discrimination is an important factor in CSA which needs addressing; boys under represented for example;</a:t>
            </a:r>
          </a:p>
          <a:p>
            <a:pPr marL="301981" indent="-301981" fontAlgn="base">
              <a:buFont typeface="Arial" panose="020B0604020202020204" pitchFamily="34" charset="0"/>
              <a:buChar char="•"/>
            </a:pPr>
            <a:r>
              <a:rPr lang="en-GB" dirty="0">
                <a:solidFill>
                  <a:srgbClr val="303232"/>
                </a:solidFill>
                <a:latin typeface="SangBleuSans-Light"/>
              </a:rPr>
              <a:t>What is also important is to consider how these experiences of discrimination and oppression overlap and compound each other in the context of service provision and best practice.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96BBF-C060-4E46-BD3C-13A72FC621D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4324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Main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Small group activity – 10 mins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Divide the group into smaller groups using breakout rooms.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Ask each group to nominate someone to feedback to the wider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Trainer note – the following slides give some information about how children may experience impacts – depending on what is covered by the groups, you may not need to go into detail in the following slides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Discussion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Impact of Online Abuse.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Trainer Note - Start a discussion about whether people think online abuse has more or less impact than abuse in the real world.</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Then go through some of the differences: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the Room.</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Ask about impact online and contact offices. Maybe give an example of 13 year old girl abused by uncle and 13 year old girl abused online by touching self and sending photos. Remember the online means the images are then out there for ever, the contact one is made safe once tells, the online on it will always be there. For a lot of young people it happens in their bedroom which should be safe. Sometimes people think online sexual abuse is less impactful but we need to be thinking about this more.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 person - committed by another’s hand.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Online - Committed by own hand.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 person - physically and/ or emotionally forced by another.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Online - Emotionally persuaded/ threats by another.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 person - you can see who is abusing you and there is a context to the relationship.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Online - you do not know who is abusing you.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 person - definitive timelines, at a time and place.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Online - exists online forever, abuse continues by others, at any time and any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 person perception – they were harmed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Online perception – they did it to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794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Main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 of ‘everyday’ objects – the person abusing the child may encourage them to use objects in their bedroom to penetrate themselves. This then means there is a constant physical reminder around the child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Usual environmental restrictions do not apply. This may allow the person abusing the child to push boundaries even further - as they are not in the room, the person abusing the child may push boundaries much more, take more risks and engage in more paraphilia/harm. They may also encourage the child may engage in much riskier behaviour</a:t>
            </a:r>
          </a:p>
          <a:p>
            <a:pPr lvl="0" rtl="0"/>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perceived distance created by the online world can lead the person abusing the child to switch off from what is actually happening much more easily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893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142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908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effectLst/>
                <a:latin typeface="Arial" panose="020B0604020202020204" pitchFamily="34" charset="0"/>
              </a:rPr>
              <a:t>Main points: </a:t>
            </a:r>
          </a:p>
          <a:p>
            <a:endParaRPr lang="en-GB" b="0" i="0" dirty="0">
              <a:effectLst/>
              <a:latin typeface="Arial" panose="020B0604020202020204" pitchFamily="34" charset="0"/>
            </a:endParaRPr>
          </a:p>
          <a:p>
            <a:r>
              <a:rPr lang="en-GB" b="0" i="0" dirty="0">
                <a:effectLst/>
                <a:latin typeface="Arial" panose="020B0604020202020204" pitchFamily="34" charset="0"/>
              </a:rPr>
              <a:t>Talk through Ella’s story from National Centre for Missing and Exploited children (NCMEC):</a:t>
            </a:r>
          </a:p>
          <a:p>
            <a:endParaRPr lang="en-GB" b="0" i="0" dirty="0">
              <a:effectLst/>
              <a:latin typeface="Arial" panose="020B0604020202020204" pitchFamily="34" charset="0"/>
            </a:endParaRPr>
          </a:p>
          <a:p>
            <a:r>
              <a:rPr lang="en-GB" b="0" i="0" dirty="0">
                <a:effectLst/>
                <a:latin typeface="Arial" panose="020B0604020202020204" pitchFamily="34" charset="0"/>
              </a:rPr>
              <a:t>Ella* was sexually abused by a family member from the age of five, for a period of seven years. Ella’s abuser took images and videos of the abuse and distributed them online. NCMEC traced the location of the abuse to an area in the Western United States and referred the case to local law enforcement. Police located and rescued Ella, and the person who harmed  was convicted and sentenced. </a:t>
            </a:r>
          </a:p>
          <a:p>
            <a:endParaRPr lang="en-GB" b="0" i="0" dirty="0">
              <a:effectLst/>
              <a:latin typeface="Arial" panose="020B0604020202020204" pitchFamily="34" charset="0"/>
            </a:endParaRPr>
          </a:p>
          <a:p>
            <a:r>
              <a:rPr lang="en-GB" b="0" i="0" dirty="0">
                <a:effectLst/>
                <a:latin typeface="Arial" panose="020B0604020202020204" pitchFamily="34" charset="0"/>
              </a:rPr>
              <a:t>Although the person who caused the harm is now in prison, images and videos of Ella continue to circulate, and other people who sexually harm children continue to harass her online. Her caregiver described the trauma created by resharing: “There’s this sense that the offender going to prison is the end but it’s not...At first, I was oddly grateful for the photos because that’s what got them caught. But the images are still out there, they don’t go away. Tens of thousands of people have seen her... even 10 years later.” Over the years, Ella has received thousands of victim notifications from the government about cases involving her images and videos. </a:t>
            </a:r>
          </a:p>
          <a:p>
            <a:r>
              <a:rPr lang="en-GB" b="0" i="0" dirty="0">
                <a:effectLst/>
                <a:latin typeface="Arial" panose="020B0604020202020204" pitchFamily="34" charset="0"/>
              </a:rPr>
              <a:t>Even in adulthood, this re-victimisation has left Ella in need of continuous therapy. Ella is now drawing on her experience to help others. She serves as a survivor consultant, helping to inform the development of NCMEC’s support resources and building new programme services for other survivors.</a:t>
            </a:r>
            <a:endParaRPr lang="en-GB" dirty="0"/>
          </a:p>
          <a:p>
            <a:endParaRPr lang="en-GB" sz="1200" b="1" u="none"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This story serves as a stark reminder of the ongoing impact for children and adult victim- survivors of online abuse. It captures the continuing loss of control and agency over their body and the exposure and humiliation of the knowledge that thousands of other people may be viewing their abuse. </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Additional information: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National Centre for Missing and Exploited Children (NCMEC) is a private, non-profit corporation. </a:t>
            </a:r>
          </a:p>
          <a:p>
            <a:r>
              <a:rPr lang="en-GB" sz="1200" kern="1200" dirty="0">
                <a:solidFill>
                  <a:schemeClr val="tx1"/>
                </a:solidFill>
                <a:effectLst/>
                <a:latin typeface="+mn-lt"/>
                <a:ea typeface="+mn-ea"/>
                <a:cs typeface="+mn-cs"/>
              </a:rPr>
              <a:t>Its mission is to find missing children, reduce child sexual exploitation, and prevent child victimisation. </a:t>
            </a:r>
          </a:p>
          <a:p>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3"/>
              </a:rPr>
              <a:t>https://www.missingkids.org/HOME</a:t>
            </a:r>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362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Main points: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through slide - </a:t>
            </a:r>
            <a:r>
              <a:rPr lang="en-US" sz="1200" b="0" kern="1200" dirty="0">
                <a:solidFill>
                  <a:schemeClr val="tx1"/>
                </a:solidFill>
                <a:effectLst/>
                <a:latin typeface="+mn-lt"/>
                <a:ea typeface="+mn-ea"/>
                <a:cs typeface="+mn-cs"/>
              </a:rPr>
              <a:t>The Dynamics of institutional sexual Abuse.</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Additional information:</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hlinkClick r:id="rId3"/>
              </a:rPr>
              <a:t>https://www.csacentre.org.uk/resources/key-messages/institutional-csa/</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8B93C-7F79-4621-8A4D-5647C91E6E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17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Main points:</a:t>
            </a:r>
          </a:p>
          <a:p>
            <a:endParaRPr lang="en-GB"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dynamics of institutional sexual Abuse - s</a:t>
            </a:r>
            <a:r>
              <a:rPr lang="en-US" sz="1200" kern="1200" dirty="0">
                <a:solidFill>
                  <a:schemeClr val="tx1"/>
                </a:solidFill>
                <a:effectLst/>
                <a:latin typeface="+mn-lt"/>
                <a:ea typeface="+mn-ea"/>
                <a:cs typeface="+mn-cs"/>
              </a:rPr>
              <a:t>imple read through of slide.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Additional information:</a:t>
            </a:r>
          </a:p>
          <a:p>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hlinkClick r:id="rId3"/>
              </a:rPr>
              <a:t>https://www.csacentre.org.uk/resources/key-messages/institutional-csa/</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8B93C-7F79-4621-8A4D-5647C91E6E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287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points:</a:t>
            </a:r>
          </a:p>
          <a:p>
            <a:endParaRPr lang="en-US" dirty="0"/>
          </a:p>
          <a:p>
            <a:r>
              <a:rPr lang="en-US" dirty="0"/>
              <a:t>Read through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8B93C-7F79-4621-8A4D-5647C91E6E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959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Additional information:</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specific issues for understanding the impacts of institutional abuse include the following: </a:t>
            </a:r>
          </a:p>
          <a:p>
            <a:endParaRPr lang="en-GB"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Impact on help-seeking:</a:t>
            </a:r>
            <a:endParaRPr lang="en-GB"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sense of betrayal and mistrust of </a:t>
            </a:r>
            <a:r>
              <a:rPr lang="en-US" sz="1200" kern="1200" dirty="0" err="1">
                <a:solidFill>
                  <a:schemeClr val="tx1"/>
                </a:solidFill>
                <a:effectLst/>
                <a:latin typeface="+mn-lt"/>
                <a:ea typeface="+mn-ea"/>
                <a:cs typeface="+mn-cs"/>
              </a:rPr>
              <a:t>organisations</a:t>
            </a:r>
            <a:r>
              <a:rPr lang="en-US" sz="1200" kern="1200" dirty="0">
                <a:solidFill>
                  <a:schemeClr val="tx1"/>
                </a:solidFill>
                <a:effectLst/>
                <a:latin typeface="+mn-lt"/>
                <a:ea typeface="+mn-ea"/>
                <a:cs typeface="+mn-cs"/>
              </a:rPr>
              <a:t> and authorities may make some survivors unwilling to seek support from other </a:t>
            </a:r>
            <a:r>
              <a:rPr lang="en-US" sz="1200" kern="1200" dirty="0" err="1">
                <a:solidFill>
                  <a:schemeClr val="tx1"/>
                </a:solidFill>
                <a:effectLst/>
                <a:latin typeface="+mn-lt"/>
                <a:ea typeface="+mn-ea"/>
                <a:cs typeface="+mn-cs"/>
              </a:rPr>
              <a:t>organisations</a:t>
            </a:r>
            <a:r>
              <a:rPr lang="en-US" sz="1200" kern="1200" dirty="0">
                <a:solidFill>
                  <a:schemeClr val="tx1"/>
                </a:solidFill>
                <a:effectLst/>
                <a:latin typeface="+mn-lt"/>
                <a:ea typeface="+mn-ea"/>
                <a:cs typeface="+mn-cs"/>
              </a:rPr>
              <a:t> (Breckenridge et al, 2008; Kantor et al, 2017). </a:t>
            </a:r>
          </a:p>
          <a:p>
            <a:pPr lvl="0"/>
            <a:endParaRPr lang="en-GB"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Concepts of masculinity:</a:t>
            </a:r>
            <a:endParaRPr lang="en-GB"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Many survivors of institutional abuse are male, and this has implications for both the abuse’s impact on them and the availability of appropriate support (Brackenridge, 2001; </a:t>
            </a:r>
            <a:r>
              <a:rPr lang="en-US" sz="1200" kern="1200" dirty="0" err="1">
                <a:solidFill>
                  <a:schemeClr val="tx1"/>
                </a:solidFill>
                <a:effectLst/>
                <a:latin typeface="+mn-lt"/>
                <a:ea typeface="+mn-ea"/>
                <a:cs typeface="+mn-cs"/>
              </a:rPr>
              <a:t>Hartill</a:t>
            </a:r>
            <a:r>
              <a:rPr lang="en-US" sz="1200" kern="1200" dirty="0">
                <a:solidFill>
                  <a:schemeClr val="tx1"/>
                </a:solidFill>
                <a:effectLst/>
                <a:latin typeface="+mn-lt"/>
                <a:ea typeface="+mn-ea"/>
                <a:cs typeface="+mn-cs"/>
              </a:rPr>
              <a:t>, 2014).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Dominant concepts of masculinity portray men as ‘naturally’ strong, active, autonomous beings, so male survivors may feel extreme shame over their </a:t>
            </a:r>
            <a:r>
              <a:rPr lang="en-US" sz="1200" kern="1200" dirty="0" err="1">
                <a:solidFill>
                  <a:schemeClr val="tx1"/>
                </a:solidFill>
                <a:effectLst/>
                <a:latin typeface="+mn-lt"/>
                <a:ea typeface="+mn-ea"/>
                <a:cs typeface="+mn-cs"/>
              </a:rPr>
              <a:t>victimisation</a:t>
            </a:r>
            <a:r>
              <a:rPr lang="en-US" sz="1200" kern="1200" dirty="0">
                <a:solidFill>
                  <a:schemeClr val="tx1"/>
                </a:solidFill>
                <a:effectLst/>
                <a:latin typeface="+mn-lt"/>
                <a:ea typeface="+mn-ea"/>
                <a:cs typeface="+mn-cs"/>
              </a:rPr>
              <a:t> – making them reluctant to disclose or seek support, and affecting their self-image, mental health and relationships (</a:t>
            </a:r>
            <a:r>
              <a:rPr lang="en-US" sz="1200" kern="1200" dirty="0" err="1">
                <a:solidFill>
                  <a:schemeClr val="tx1"/>
                </a:solidFill>
                <a:effectLst/>
                <a:latin typeface="+mn-lt"/>
                <a:ea typeface="+mn-ea"/>
                <a:cs typeface="+mn-cs"/>
              </a:rPr>
              <a:t>Fogler</a:t>
            </a:r>
            <a:r>
              <a:rPr lang="en-US" sz="1200" kern="1200" dirty="0">
                <a:solidFill>
                  <a:schemeClr val="tx1"/>
                </a:solidFill>
                <a:effectLst/>
                <a:latin typeface="+mn-lt"/>
                <a:ea typeface="+mn-ea"/>
                <a:cs typeface="+mn-cs"/>
              </a:rPr>
              <a:t> et al, 2008; Easton et al, 2014). </a:t>
            </a:r>
          </a:p>
          <a:p>
            <a:pPr lvl="0"/>
            <a:endParaRPr lang="en-GB"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Impacts on people close to the victim:</a:t>
            </a:r>
            <a:endParaRPr lang="en-GB"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Blakemore et al (2017) describe institutional CSA’s ‘vicarious impacts’ on the lives and wellbeing of those connected to victims/survivors, such as family members, friends, partners and children (Roberts et al, 2004).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impacts can be experienced both in the immediate aftermath of abuse and many years later (Morrison et al, 2007). For example, victims’ family members may experience grief, guilt, shame, and rage at having been unable to prevent abuse, having not </a:t>
            </a:r>
            <a:r>
              <a:rPr lang="en-US" sz="1200" kern="1200" dirty="0" err="1">
                <a:solidFill>
                  <a:schemeClr val="tx1"/>
                </a:solidFill>
                <a:effectLst/>
                <a:latin typeface="+mn-lt"/>
                <a:ea typeface="+mn-ea"/>
                <a:cs typeface="+mn-cs"/>
              </a:rPr>
              <a:t>recognised</a:t>
            </a:r>
            <a:r>
              <a:rPr lang="en-US" sz="1200" kern="1200" dirty="0">
                <a:solidFill>
                  <a:schemeClr val="tx1"/>
                </a:solidFill>
                <a:effectLst/>
                <a:latin typeface="+mn-lt"/>
                <a:ea typeface="+mn-ea"/>
                <a:cs typeface="+mn-cs"/>
              </a:rPr>
              <a:t> its occurrence, or having contributed to the victim’s engagement in the institutional context where the abuse occurred (Bennett et al, 2000). </a:t>
            </a:r>
          </a:p>
          <a:p>
            <a:pPr lvl="0"/>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Prior experience of non-institutional abuse. Some children (e.g. those in residential care or custody) may previously have been abused in other contexts, such as within the family (Sayer et al, 2018).</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FC6B0-0CDA-4A07-BA4F-D107CCF512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144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228E1-1009-F615-241E-2D6400940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75504-118E-9FC0-C15B-6F6970A0C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279FE-E6B3-5BA1-D3D9-6823997FF94E}"/>
              </a:ext>
            </a:extLst>
          </p:cNvPr>
          <p:cNvSpPr>
            <a:spLocks noGrp="1"/>
          </p:cNvSpPr>
          <p:nvPr>
            <p:ph type="body" idx="1"/>
          </p:nvPr>
        </p:nvSpPr>
        <p:spPr/>
        <p:txBody>
          <a:bodyPr/>
          <a:lstStyle/>
          <a:p>
            <a:r>
              <a:rPr lang="en-GB" dirty="0"/>
              <a:t>Ask the group to make a note of one thing they have learnt from the session, one thing they will share with colleagues, and one thing they will take forward in their own practice</a:t>
            </a:r>
          </a:p>
          <a:p>
            <a:endParaRPr lang="en-GB" dirty="0"/>
          </a:p>
          <a:p>
            <a:r>
              <a:rPr lang="en-GB" dirty="0"/>
              <a:t>Ask them to pick one of these to share in the chat</a:t>
            </a:r>
          </a:p>
          <a:p>
            <a:endParaRPr lang="en-GB" dirty="0"/>
          </a:p>
          <a:p>
            <a:r>
              <a:rPr lang="en-GB" dirty="0"/>
              <a:t>Give everyone 5 mins for this </a:t>
            </a:r>
          </a:p>
        </p:txBody>
      </p:sp>
      <p:sp>
        <p:nvSpPr>
          <p:cNvPr id="4" name="Slide Number Placeholder 3">
            <a:extLst>
              <a:ext uri="{FF2B5EF4-FFF2-40B4-BE49-F238E27FC236}">
                <a16:creationId xmlns:a16="http://schemas.microsoft.com/office/drawing/2014/main" id="{45FB90BC-E958-7328-1E14-178678F1B8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378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through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965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60587-A967-4EDD-8DF9-AED98A387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864B84-DB87-06D0-3C20-09DDB1AE1C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0D1A1-B9E5-BBA6-D428-5C065810D888}"/>
              </a:ext>
            </a:extLst>
          </p:cNvPr>
          <p:cNvSpPr>
            <a:spLocks noGrp="1"/>
          </p:cNvSpPr>
          <p:nvPr>
            <p:ph type="body" idx="1"/>
          </p:nvPr>
        </p:nvSpPr>
        <p:spPr/>
        <p:txBody>
          <a:bodyPr/>
          <a:lstStyle/>
          <a:p>
            <a:pPr lvl="0">
              <a:spcBef>
                <a:spcPts val="300"/>
              </a:spcBef>
              <a:spcAft>
                <a:spcPts val="600"/>
              </a:spcAft>
              <a:buClr>
                <a:srgbClr val="702474"/>
              </a:buCl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People can search by location, or by clicking on a region on the map. It contains support services for all those who may be impacted by child sexual abuse, including children and young people, parents and carers, and adult victims and survivors of child sexual abuse.  </a:t>
            </a:r>
          </a:p>
          <a:p>
            <a:pPr lvl="0">
              <a:spcBef>
                <a:spcPts val="300"/>
              </a:spcBef>
              <a:spcAft>
                <a:spcPts val="600"/>
              </a:spcAft>
              <a:buClr>
                <a:srgbClr val="702474"/>
              </a:buClr>
            </a:pPr>
            <a:endPar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pPr lvl="0">
              <a:spcBef>
                <a:spcPts val="300"/>
              </a:spcBef>
              <a:spcAft>
                <a:spcPts val="600"/>
              </a:spcAft>
              <a:buClr>
                <a:srgbClr val="702474"/>
              </a:buCl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It is completely confidential to access - no sign-up is required, and no information is saved when people search for support.</a:t>
            </a:r>
          </a:p>
          <a:p>
            <a:pPr lvl="0">
              <a:spcBef>
                <a:spcPts val="300"/>
              </a:spcBef>
              <a:spcAft>
                <a:spcPts val="600"/>
              </a:spcAft>
              <a:buClr>
                <a:srgbClr val="702474"/>
              </a:buClr>
            </a:pPr>
            <a:endPar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pPr marL="0" marR="0" lvl="0" indent="0" algn="l" defTabSz="914400" rtl="0" eaLnBrk="1" fontAlgn="auto" latinLnBrk="0" hangingPunct="1">
              <a:lnSpc>
                <a:spcPct val="100000"/>
              </a:lnSpc>
              <a:spcBef>
                <a:spcPts val="300"/>
              </a:spcBef>
              <a:spcAft>
                <a:spcPts val="600"/>
              </a:spcAft>
              <a:buClr>
                <a:srgbClr val="702474"/>
              </a:buClr>
              <a:buSzTx/>
              <a:buFontTx/>
              <a:buNone/>
              <a:tabLst/>
              <a:defRP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Those seeking help can also find local and national services offering focused support for women and girls, men and boys, LGBTQ+ people, disabled people and for people specifically from ethnic minority backgrounds.</a:t>
            </a:r>
          </a:p>
          <a:p>
            <a:pPr marL="0" marR="0" lvl="0" indent="0" algn="l" defTabSz="914400" rtl="0" eaLnBrk="1" fontAlgn="auto" latinLnBrk="0" hangingPunct="1">
              <a:lnSpc>
                <a:spcPct val="100000"/>
              </a:lnSpc>
              <a:spcBef>
                <a:spcPts val="300"/>
              </a:spcBef>
              <a:spcAft>
                <a:spcPts val="600"/>
              </a:spcAft>
              <a:buClr>
                <a:srgbClr val="702474"/>
              </a:buClr>
              <a:buSzTx/>
              <a:buFontTx/>
              <a:buNone/>
              <a:tabLst/>
              <a:defRPr/>
            </a:pPr>
            <a:endPar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pPr lvl="0">
              <a:spcBef>
                <a:spcPts val="300"/>
              </a:spcBef>
              <a:spcAft>
                <a:spcPts val="600"/>
              </a:spcAft>
              <a:buClr>
                <a:srgbClr val="702474"/>
              </a:buCl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It’s a particularly valuable tool for professionals working with those affected by childhood sexual abuse to quickly find and recommend support for the children and adults they work with.</a:t>
            </a:r>
          </a:p>
          <a:p>
            <a:pPr lvl="0">
              <a:spcBef>
                <a:spcPts val="300"/>
              </a:spcBef>
              <a:spcAft>
                <a:spcPts val="600"/>
              </a:spcAft>
              <a:buClr>
                <a:srgbClr val="702474"/>
              </a:buClr>
            </a:pPr>
            <a:endPar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pPr lvl="0">
              <a:spcBef>
                <a:spcPts val="300"/>
              </a:spcBef>
              <a:spcAft>
                <a:spcPts val="600"/>
              </a:spcAft>
              <a:buClr>
                <a:srgbClr val="702474"/>
              </a:buCl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Sadly, as evidenced in the CSA Centre’s Support Matters report, there remains a shortage of support services for those who have experienced child sexual abuse.</a:t>
            </a:r>
          </a:p>
          <a:p>
            <a:pPr lvl="0">
              <a:spcBef>
                <a:spcPts val="300"/>
              </a:spcBef>
              <a:spcAft>
                <a:spcPts val="600"/>
              </a:spcAft>
              <a:buClr>
                <a:srgbClr val="702474"/>
              </a:buClr>
            </a:pPr>
            <a:endPar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pPr lvl="0">
              <a:spcBef>
                <a:spcPts val="300"/>
              </a:spcBef>
              <a:spcAft>
                <a:spcPts val="600"/>
              </a:spcAft>
              <a:buClr>
                <a:srgbClr val="702474"/>
              </a:buCl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Whilst getting support can play a large role in victims and survivors feeling able to move forward from sexual abuse in childhood, </a:t>
            </a:r>
            <a:r>
              <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children and adults are still waiting too long to receive help. </a:t>
            </a:r>
          </a:p>
          <a:p>
            <a:pPr lvl="0">
              <a:spcBef>
                <a:spcPts val="300"/>
              </a:spcBef>
              <a:spcAft>
                <a:spcPts val="600"/>
              </a:spcAft>
              <a:buClr>
                <a:srgbClr val="702474"/>
              </a:buClr>
            </a:pPr>
            <a:endPar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pPr lvl="0">
              <a:spcBef>
                <a:spcPts val="300"/>
              </a:spcBef>
              <a:spcAft>
                <a:spcPts val="600"/>
              </a:spcAft>
              <a:buClr>
                <a:srgbClr val="702474"/>
              </a:buCl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In addressing this, the new support services directory can also be used, </a:t>
            </a:r>
            <a:r>
              <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alongside our Data Insights Hub, </a:t>
            </a: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to better understand the support landscape in England and Wales, for commissioners of services and those seeking change.</a:t>
            </a:r>
            <a:endPar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endParaRPr lang="en-GB" dirty="0"/>
          </a:p>
        </p:txBody>
      </p:sp>
      <p:sp>
        <p:nvSpPr>
          <p:cNvPr id="4" name="Slide Number Placeholder 3">
            <a:extLst>
              <a:ext uri="{FF2B5EF4-FFF2-40B4-BE49-F238E27FC236}">
                <a16:creationId xmlns:a16="http://schemas.microsoft.com/office/drawing/2014/main" id="{3F090C88-E315-D977-F5A3-31208C551A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780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605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COPY INTO CHAT IF UNABLE TO USE QR CODE: Practice Leads Programme (PLP) Participant Sessional Survey: </a:t>
            </a:r>
            <a:r>
              <a:rPr lang="fr-FR" u="sng" dirty="0">
                <a:hlinkClick r:id="rId3" tooltip="https://www.surveymonkey.com/r/PLPParticipantsurvey"/>
              </a:rPr>
              <a:t>https://www.surveymonkey.com/r/PLPParticipantsurvey</a:t>
            </a:r>
            <a:endParaRPr lang="en-GB" sz="1400" dirty="0"/>
          </a:p>
          <a:p>
            <a:endParaRPr lang="en-GB" dirty="0"/>
          </a:p>
          <a:p>
            <a:endParaRPr lang="en-GB" dirty="0"/>
          </a:p>
          <a:p>
            <a:pPr fontAlgn="base"/>
            <a:r>
              <a:rPr lang="en-GB" b="1" u="sng" dirty="0"/>
              <a:t>FACILITATORS!  </a:t>
            </a:r>
            <a:r>
              <a:rPr lang="en-GB" dirty="0"/>
              <a:t>Don’t forget your survey too: </a:t>
            </a:r>
            <a:r>
              <a:rPr lang="en-GB" sz="1200" kern="1200" dirty="0">
                <a:solidFill>
                  <a:schemeClr val="tx1"/>
                </a:solidFill>
                <a:effectLst/>
                <a:latin typeface="+mn-lt"/>
                <a:ea typeface="+mn-ea"/>
                <a:cs typeface="+mn-cs"/>
              </a:rPr>
              <a:t>Practice Leads Programme (PLP) Facilitator Sessional Survey: </a:t>
            </a:r>
            <a:r>
              <a:rPr lang="en-GB" sz="1200" u="sng" kern="1200" dirty="0">
                <a:solidFill>
                  <a:schemeClr val="tx1"/>
                </a:solidFill>
                <a:effectLst/>
                <a:latin typeface="+mn-lt"/>
                <a:ea typeface="+mn-ea"/>
                <a:cs typeface="+mn-cs"/>
                <a:hlinkClick r:id="rId4" tooltip="https://www.surveymonkey.com/r/PLPFacilitatorsurvey"/>
              </a:rPr>
              <a:t>https://www.surveymonkey.com/r/PLPFacilitatorsurvey</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806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Susan – note – see separate trainer notes</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641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Main points:</a:t>
            </a:r>
          </a:p>
          <a:p>
            <a:endParaRPr lang="en-GB"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Impact for Victims in Ethnic Minority Communities - </a:t>
            </a:r>
            <a:r>
              <a:rPr lang="en-US" sz="1200" kern="1200" dirty="0">
                <a:solidFill>
                  <a:schemeClr val="tx1"/>
                </a:solidFill>
                <a:effectLst/>
                <a:latin typeface="+mn-lt"/>
                <a:ea typeface="+mn-ea"/>
                <a:cs typeface="+mn-cs"/>
              </a:rPr>
              <a:t>Simple read through of slide.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Additional information: </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hlinkClick r:id="rId3"/>
              </a:rPr>
              <a:t>https://www.iicsa.org.uk/publications/research/child-sexual-abuse-ethnic-minority-communities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8B93C-7F79-4621-8A4D-5647C91E6E6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9623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Main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Use this slide to pick up on the points the group have noted watching the video of Susan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Note – read out the quote at the top of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quote is taken from the rapid evidence assessment on the impact of child sexual abuse and explains the interaction between direct impacts, how victims and survivors live and cope with the impacts, and resulting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Get some impacts and responses to Susans story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379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Main Points:</a:t>
            </a:r>
          </a:p>
          <a:p>
            <a:pPr eaLnBrk="1" hangingPunct="1">
              <a:spcBef>
                <a:spcPct val="0"/>
              </a:spcBef>
            </a:pPr>
            <a:endParaRPr lang="en-US" altLang="en-US" b="1" dirty="0"/>
          </a:p>
          <a:p>
            <a:r>
              <a:rPr lang="en-GB" sz="1200" b="0" dirty="0"/>
              <a:t>Aim: t</a:t>
            </a:r>
            <a:r>
              <a:rPr lang="en-GB" sz="1200" dirty="0"/>
              <a:t>o help people to think about how the impacts of abuse can be different for different children, depending on the factors listed.  When we think of sexual abuse and the impact of it, we can feel overwhelmed by its effects – however, sexual abuse is a spectrum of experiences – from, for example, being touched once over clothes to being chronically sexually abused over a period of years.  </a:t>
            </a:r>
          </a:p>
          <a:p>
            <a:r>
              <a:rPr lang="en-GB" sz="1200" dirty="0"/>
              <a:t> </a:t>
            </a:r>
          </a:p>
          <a:p>
            <a:r>
              <a:rPr lang="en-GB" sz="1200" dirty="0"/>
              <a:t>Most importantly, while it can affect every area of a child’s development, abuse is not destiny.  Children, young people and adults want us to have hope in their recovery.  People can and do recover from abuse.</a:t>
            </a:r>
          </a:p>
          <a:p>
            <a:r>
              <a:rPr lang="en-GB" sz="1200" dirty="0"/>
              <a:t> </a:t>
            </a:r>
          </a:p>
          <a:p>
            <a:r>
              <a:rPr lang="en-GB" sz="1200" dirty="0"/>
              <a:t>Some key indicators of level of impact are: </a:t>
            </a:r>
          </a:p>
          <a:p>
            <a:r>
              <a:rPr lang="en-GB" sz="1200" dirty="0"/>
              <a:t> </a:t>
            </a:r>
          </a:p>
          <a:p>
            <a:pPr marL="171450" lvl="0" indent="-171450">
              <a:buFont typeface="Arial" panose="020B0604020202020204" pitchFamily="34" charset="0"/>
              <a:buChar char="•"/>
            </a:pPr>
            <a:r>
              <a:rPr lang="en-GB" sz="1200" dirty="0"/>
              <a:t>The nature of the </a:t>
            </a:r>
            <a:r>
              <a:rPr lang="en-GB" sz="1200" i="0" dirty="0"/>
              <a:t>abuse – penetrative abuse is found to be more harmful to longer term mental health than non-penetrative abuse</a:t>
            </a:r>
          </a:p>
          <a:p>
            <a:pPr marL="171450" lvl="0" indent="-171450">
              <a:buFont typeface="Arial" panose="020B0604020202020204" pitchFamily="34" charset="0"/>
              <a:buChar char="•"/>
            </a:pPr>
            <a:endParaRPr lang="en-GB" sz="1200" i="0" dirty="0"/>
          </a:p>
          <a:p>
            <a:pPr marL="171450" lvl="0" indent="-171450">
              <a:buFont typeface="Arial" panose="020B0604020202020204" pitchFamily="34" charset="0"/>
              <a:buChar char="•"/>
            </a:pPr>
            <a:r>
              <a:rPr lang="en-GB" sz="1200" i="0" dirty="0"/>
              <a:t>Whether the abuse is chronic – being abused repeatedly over time is likely to cause more harm than being abuse on 1 or a few occasions.</a:t>
            </a:r>
          </a:p>
          <a:p>
            <a:pPr marL="171450" lvl="0" indent="-171450">
              <a:buFont typeface="Arial" panose="020B0604020202020204" pitchFamily="34" charset="0"/>
              <a:buChar char="•"/>
            </a:pPr>
            <a:endParaRPr lang="en-GB" sz="1200" dirty="0"/>
          </a:p>
          <a:p>
            <a:pPr marL="171450" lvl="0" indent="-171450">
              <a:buFont typeface="Arial" panose="020B0604020202020204" pitchFamily="34" charset="0"/>
              <a:buChar char="•"/>
            </a:pPr>
            <a:r>
              <a:rPr lang="en-GB" sz="1200" dirty="0"/>
              <a:t>The relationship between child and person who has harmed – being abused by someone who should be loving and caring for you is more likely to have a bigger impact on mental health outcomes than being abused by someone who is not in this role.  So, abuse by a main carer, such as a parent, is a particularly harmful experience.  Confusion around sex and intimacy is common in these situations.  Abuse by siblings can, however, be as impactful as abuse by a parent.  </a:t>
            </a:r>
          </a:p>
          <a:p>
            <a:pPr marL="171450" lvl="0" indent="-171450">
              <a:buFont typeface="Arial" panose="020B0604020202020204" pitchFamily="34" charset="0"/>
              <a:buChar char="•"/>
            </a:pPr>
            <a:endParaRPr lang="en-GB" sz="1200" dirty="0"/>
          </a:p>
          <a:p>
            <a:pPr marL="171450" lvl="0" indent="-171450">
              <a:buFont typeface="Arial" panose="020B0604020202020204" pitchFamily="34" charset="0"/>
              <a:buChar char="•"/>
            </a:pPr>
            <a:r>
              <a:rPr lang="en-GB" sz="1200" dirty="0"/>
              <a:t>The nature of the child’s previous life experiences – if a child’s life prior to the abuse has been fairly supportive – no other abuse or neglect within the family, positive friendships and schooling, then they are likely to fare better than if they have already experienced abuse, difficulties and other adversities.</a:t>
            </a:r>
          </a:p>
          <a:p>
            <a:pPr marL="171450" lvl="0" indent="-171450">
              <a:buFont typeface="Arial" panose="020B0604020202020204" pitchFamily="34" charset="0"/>
              <a:buChar char="•"/>
            </a:pPr>
            <a:endParaRPr lang="en-GB" sz="1200" dirty="0"/>
          </a:p>
          <a:p>
            <a:pPr marL="171450" lvl="0" indent="-171450">
              <a:buFont typeface="Arial" panose="020B0604020202020204" pitchFamily="34" charset="0"/>
              <a:buChar char="•"/>
            </a:pPr>
            <a:r>
              <a:rPr lang="en-GB" sz="1200" dirty="0"/>
              <a:t>The support within the family and wider support networks – being believed by your main care giver is thought to be one of, if not the most, important factors for recovery from sexual abuse.  It is as reparative as a positive criminal justice outcome, or indeed therapy.  As such, we need to focus our efforts on helping non-abusing parents believe their children in those situations where they do not yet believe – this will be our best chance of reducing the longer-term impact on mental health.  Not being believed is particularly harmful</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This point in particular can be useful to talk to non-abusing parents about – when abuse happens in a family it is like a bomb going off, and parents often feels like they have failed their child in the worst way possible.  Being able to say to parents that by believing their children they have already done the most important thing in helping their child’s recovery, can be empowering for those parents</a:t>
            </a:r>
          </a:p>
          <a:p>
            <a:pPr marL="171450" indent="-171450">
              <a:buFont typeface="Arial" panose="020B0604020202020204" pitchFamily="34" charset="0"/>
              <a:buChar char="•"/>
            </a:pPr>
            <a:endParaRPr lang="en-GB" sz="1200" dirty="0"/>
          </a:p>
          <a:p>
            <a:pPr marL="171450" lvl="0" indent="-171450">
              <a:buFont typeface="Arial" panose="020B0604020202020204" pitchFamily="34" charset="0"/>
              <a:buChar char="•"/>
            </a:pPr>
            <a:r>
              <a:rPr lang="en-GB" sz="1200" dirty="0"/>
              <a:t>The child’s inherent resilience – resilience is an interesting concept in that we are all resilient or not at different times in our lives.  However, research indicates that some children have more ‘resilience’ than others. We need to ensure we are talking about resilience and not stoicism. True resilience is the ability to cope with, adapt to and move on from an experience of stress or adversity, some people have been described as resilient when they were being stoic and really wanted the opportunity to not be </a:t>
            </a:r>
          </a:p>
          <a:p>
            <a:r>
              <a:rPr lang="en-GB" sz="1200" dirty="0"/>
              <a:t> </a:t>
            </a:r>
          </a:p>
          <a:p>
            <a:r>
              <a:rPr lang="en-GB" sz="1200" dirty="0"/>
              <a:t>This framework can help us think about the impact on the particular child we are working with and the level of service they may need.</a:t>
            </a:r>
          </a:p>
          <a:p>
            <a:r>
              <a:rPr lang="en-GB" sz="1200" dirty="0"/>
              <a:t> </a:t>
            </a:r>
          </a:p>
          <a:p>
            <a:r>
              <a:rPr lang="en-GB" sz="1200" dirty="0"/>
              <a:t>End this slide by highlighting again </a:t>
            </a:r>
            <a:r>
              <a:rPr lang="en-GB" sz="1200" b="0" dirty="0"/>
              <a:t>that abuse is not destiny, we hold a sense of hope for all victim- survivors </a:t>
            </a:r>
          </a:p>
          <a:p>
            <a:endParaRPr lang="en-GB" dirty="0"/>
          </a:p>
          <a:p>
            <a:pPr eaLnBrk="1" hangingPunct="1">
              <a:spcBef>
                <a:spcPct val="0"/>
              </a:spcBef>
            </a:pPr>
            <a:endParaRPr lang="en-US" alt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297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Main points:</a:t>
            </a:r>
          </a:p>
          <a:p>
            <a:r>
              <a:rPr lang="en-GB" sz="1200" dirty="0"/>
              <a:t>When we think about sexual abuse and its impact, we often think about the impact of the abuse on the individual child – and as a result if we do anything with the family, we send the child off for individual intervention.  Actually, what many victims- survivors tell us is that they were able to recover from the physical instances of the abuse, but not the impact the abuse had on every family relationship.  </a:t>
            </a:r>
          </a:p>
          <a:p>
            <a:r>
              <a:rPr lang="en-GB" sz="1200" dirty="0"/>
              <a:t> </a:t>
            </a:r>
          </a:p>
          <a:p>
            <a:r>
              <a:rPr lang="en-GB" sz="1200" dirty="0"/>
              <a:t>When abuse has taken place it is an absolute corruption of family relationships – non-abusing parents can feel so guilty they can no longer offer their children physical affection; parents can be angry with one another for not protecting their child; the parent whose own parent or family member has abused their child feeling guilty, or being blamed by association by the other parent; siblings who may already feel jealous of the attention the victim was getting and who now cannot see the person who has allegedly harmed feeling angry with the victim; siblings feeling guilty about not recognising the abuse or stopping it if they were aware of it; siblings who were made to be the ‘lookout’.  Many different ways in which family relationships are harmed significantly.  </a:t>
            </a:r>
          </a:p>
          <a:p>
            <a:r>
              <a:rPr lang="en-GB" sz="1200" dirty="0"/>
              <a:t> </a:t>
            </a:r>
          </a:p>
          <a:p>
            <a:r>
              <a:rPr lang="en-GB" sz="1200" dirty="0"/>
              <a:t>If we as professionals find it difficult to talk about sexual abuse, then we can pretty much guarantee that families will not be talking about it either.  We can be good at talking to children on their own, or talking to parents on their own, but we need to get better at facilitating them to talk to one another.  So, for example, enabling a non-abusing parent to tell their child they did not know the abuse was happening (remember the person who harmed may have told the child their other parent knew), and that they are sorry.</a:t>
            </a:r>
          </a:p>
          <a:p>
            <a:r>
              <a:rPr lang="en-GB" sz="1200" dirty="0"/>
              <a:t> </a:t>
            </a:r>
          </a:p>
          <a:p>
            <a:r>
              <a:rPr lang="en-GB" sz="1200" dirty="0"/>
              <a:t>As abuse has harmed family relationships, we need to support families to heal family relationships. Sexual abuse comes under relational trauma and so needs relational repair.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1021226" rtl="0" eaLnBrk="1" fontAlgn="auto" latinLnBrk="0" hangingPunct="1">
              <a:lnSpc>
                <a:spcPct val="100000"/>
              </a:lnSpc>
              <a:spcBef>
                <a:spcPts val="0"/>
              </a:spcBef>
              <a:spcAft>
                <a:spcPts val="0"/>
              </a:spcAft>
              <a:buClrTx/>
              <a:buSzTx/>
              <a:buFontTx/>
              <a:buNone/>
              <a:tabLst/>
              <a:defRPr/>
            </a:pPr>
            <a:fld id="{558D09DC-2FAF-4942-B6B5-AFF929D3D350}" type="slidenum">
              <a:rPr kumimoji="0" lang="en-GB" sz="1400" b="0" i="0" u="none" strike="noStrike" kern="1200" cap="none" spc="0" normalizeH="0" baseline="0" noProof="0">
                <a:ln>
                  <a:noFill/>
                </a:ln>
                <a:solidFill>
                  <a:prstClr val="black"/>
                </a:solidFill>
                <a:effectLst/>
                <a:uLnTx/>
                <a:uFillTx/>
                <a:latin typeface="Calibri"/>
                <a:ea typeface="+mn-ea"/>
                <a:cs typeface="+mn-cs"/>
              </a:rPr>
              <a:pPr marL="0" marR="0" lvl="0" indent="0" algn="r" defTabSz="1021226" rtl="0" eaLnBrk="1" fontAlgn="auto" latinLnBrk="0" hangingPunct="1">
                <a:lnSpc>
                  <a:spcPct val="100000"/>
                </a:lnSpc>
                <a:spcBef>
                  <a:spcPts val="0"/>
                </a:spcBef>
                <a:spcAft>
                  <a:spcPts val="0"/>
                </a:spcAft>
                <a:buClrTx/>
                <a:buSzTx/>
                <a:buFontTx/>
                <a:buNone/>
                <a:tabLst/>
                <a:defRPr/>
              </a:pPr>
              <a:t>7</a:t>
            </a:fld>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5926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dirty="0"/>
          </a:p>
          <a:p>
            <a:r>
              <a:rPr lang="en-GB" sz="1200" b="1" dirty="0"/>
              <a:t>Main Points: </a:t>
            </a:r>
          </a:p>
          <a:p>
            <a:endParaRPr lang="en-GB" sz="1200" b="1" dirty="0"/>
          </a:p>
          <a:p>
            <a:r>
              <a:rPr lang="en-GB" sz="1200" dirty="0"/>
              <a:t>Aim: to help the group understand all the different ways in which victims feel responsible for what has happened to them.</a:t>
            </a:r>
          </a:p>
          <a:p>
            <a:r>
              <a:rPr lang="en-GB" sz="1200" dirty="0"/>
              <a:t> </a:t>
            </a:r>
          </a:p>
          <a:p>
            <a:r>
              <a:rPr lang="en-GB" sz="1200" dirty="0"/>
              <a:t>One of the biggest factors impacting on children is their sense of responsibility for what happened.  The whole grooming process is about giving the child responsibility for what is happening to them, for example:</a:t>
            </a:r>
          </a:p>
          <a:p>
            <a:pPr marL="171450" lvl="0" indent="-171450">
              <a:buFont typeface="Arial" panose="020B0604020202020204" pitchFamily="34" charset="0"/>
              <a:buChar char="•"/>
            </a:pPr>
            <a:r>
              <a:rPr lang="en-GB" sz="1200" dirty="0"/>
              <a:t>It is because you are good/bad/beautiful/naughty</a:t>
            </a:r>
          </a:p>
          <a:p>
            <a:pPr marL="171450" lvl="0" indent="-171450">
              <a:buFont typeface="Arial" panose="020B0604020202020204" pitchFamily="34" charset="0"/>
              <a:buChar char="•"/>
            </a:pPr>
            <a:r>
              <a:rPr lang="en-GB" sz="1200" dirty="0"/>
              <a:t>You make me do these things to you</a:t>
            </a:r>
          </a:p>
          <a:p>
            <a:pPr marL="171450" lvl="0" indent="-171450">
              <a:buFont typeface="Arial" panose="020B0604020202020204" pitchFamily="34" charset="0"/>
              <a:buChar char="•"/>
            </a:pPr>
            <a:r>
              <a:rPr lang="en-GB" sz="1200" dirty="0"/>
              <a:t>If you did not like it, you would be sexually aroused</a:t>
            </a:r>
          </a:p>
          <a:p>
            <a:pPr marL="171450" lvl="0" indent="-171450">
              <a:buFont typeface="Arial" panose="020B0604020202020204" pitchFamily="34" charset="0"/>
              <a:buChar char="•"/>
            </a:pPr>
            <a:r>
              <a:rPr lang="en-GB" sz="1200" dirty="0"/>
              <a:t>If you did not want it, you would have told someone</a:t>
            </a:r>
          </a:p>
          <a:p>
            <a:pPr marL="171450" lvl="0" indent="-171450">
              <a:buFont typeface="Arial" panose="020B0604020202020204" pitchFamily="34" charset="0"/>
              <a:buChar char="•"/>
            </a:pPr>
            <a:r>
              <a:rPr lang="en-GB" sz="1200" dirty="0"/>
              <a:t>If you did not want it, you would not have taken the toy/phone/gift etc.</a:t>
            </a:r>
          </a:p>
          <a:p>
            <a:r>
              <a:rPr lang="en-GB" sz="1200" dirty="0"/>
              <a:t> </a:t>
            </a:r>
          </a:p>
          <a:p>
            <a:r>
              <a:rPr lang="en-GB" sz="1200" dirty="0"/>
              <a:t>Many victims will feel these things – and as such you can assume that they do so.  So, for example, you can say to children:  “other children I have worked with feel bad because there were parts of the abuse they enjoyed.  This may be the case for you.  But it is important you understand that that did not mean you wanted to be abused or that you were responsible for that abuse”.  </a:t>
            </a:r>
          </a:p>
          <a:p>
            <a:r>
              <a:rPr lang="en-GB" sz="1200" dirty="0"/>
              <a:t> </a:t>
            </a:r>
          </a:p>
          <a:p>
            <a:r>
              <a:rPr lang="en-US" sz="1200" dirty="0"/>
              <a:t>Feeling sexually aroused during sexual abuse is very common, and yet it is probably one of the most difficult things for victims- survivors to talk about.  As a worker, you can use this knowledge to assume someone may have experienced sexual arousal (i.e. erection or vaginal lubrication) – so, saying for </a:t>
            </a:r>
            <a:r>
              <a:rPr lang="en-US" sz="1200" i="0" dirty="0"/>
              <a:t>example “other boys I have worked with have worried about the fact they were sexually aroused during their abuse – sexual arousal happens as a physiological response to sexual behavior, it is not evidence that someone wanted to be abused, is gay or is responsible for what happened to them”.  </a:t>
            </a:r>
            <a:r>
              <a:rPr lang="en-US" sz="1200" dirty="0"/>
              <a:t>The sexual arousal response can also be reframed as a survival strategy, for example, becoming sexually lubricated can reduce the likelihood of physical harm.  </a:t>
            </a:r>
            <a:endParaRPr lang="en-GB" sz="1200" dirty="0"/>
          </a:p>
          <a:p>
            <a:r>
              <a:rPr lang="en-US" sz="1200" dirty="0"/>
              <a:t> </a:t>
            </a:r>
            <a:endParaRPr lang="en-GB" sz="1200" dirty="0"/>
          </a:p>
          <a:p>
            <a:r>
              <a:rPr lang="en-GB" altLang="en-US" sz="1200" dirty="0"/>
              <a:t>And all of this, leads to all of this:  guilt, shame, self-hatred, self-punishing feelings, thoughts and behaviours, Deserving of abuse.</a:t>
            </a:r>
          </a:p>
          <a:p>
            <a:r>
              <a:rPr lang="en-GB" altLang="en-US" sz="1200" dirty="0"/>
              <a:t>Particular issues for boys:  </a:t>
            </a:r>
          </a:p>
          <a:p>
            <a:pPr marL="362377" indent="-362377">
              <a:buFont typeface="Arial" panose="020B0604020202020204" pitchFamily="34" charset="0"/>
              <a:buChar char="•"/>
            </a:pPr>
            <a:r>
              <a:rPr lang="en-GB" altLang="en-US" sz="1200" dirty="0"/>
              <a:t>Believe they are not allowed to be victims </a:t>
            </a:r>
          </a:p>
          <a:p>
            <a:pPr marL="362377" indent="-362377">
              <a:buFont typeface="Arial" panose="020B0604020202020204" pitchFamily="34" charset="0"/>
              <a:buChar char="•"/>
            </a:pPr>
            <a:r>
              <a:rPr lang="en-GB" altLang="en-US" sz="1200" dirty="0"/>
              <a:t>More prone to act out and express anger – ‘boys don’t cry’ </a:t>
            </a:r>
          </a:p>
          <a:p>
            <a:pPr marL="362377" indent="-362377">
              <a:buFont typeface="Arial" panose="020B0604020202020204" pitchFamily="34" charset="0"/>
              <a:buChar char="•"/>
            </a:pPr>
            <a:r>
              <a:rPr lang="en-GB" altLang="en-US" sz="1200" dirty="0"/>
              <a:t>Believe they should have been able to fight off the person who sexually harmed them - may be proof they are physically and emotionally weak</a:t>
            </a:r>
          </a:p>
          <a:p>
            <a:pPr marL="362377" indent="-362377">
              <a:buFont typeface="Arial" panose="020B0604020202020204" pitchFamily="34" charset="0"/>
              <a:buChar char="•"/>
            </a:pPr>
            <a:r>
              <a:rPr lang="en-GB" altLang="en-US" sz="1200" dirty="0"/>
              <a:t>May pick fights with other boys to prove their masculinity or compensate for own insecurities</a:t>
            </a:r>
          </a:p>
          <a:p>
            <a:pPr marL="362377" indent="-362377">
              <a:buFont typeface="Arial" panose="020B0604020202020204" pitchFamily="34" charset="0"/>
              <a:buChar char="•"/>
            </a:pPr>
            <a:r>
              <a:rPr lang="en-GB" altLang="en-US" sz="1200" dirty="0"/>
              <a:t>Abuse by a female may increase their confusion – should have enjoyed it</a:t>
            </a:r>
          </a:p>
          <a:p>
            <a:pPr marL="362377" indent="-362377">
              <a:buFont typeface="Arial" panose="020B0604020202020204" pitchFamily="34" charset="0"/>
              <a:buChar char="•"/>
            </a:pPr>
            <a:r>
              <a:rPr lang="en-GB" altLang="en-US" sz="1200" dirty="0"/>
              <a:t>Sexual identity confusion </a:t>
            </a:r>
          </a:p>
          <a:p>
            <a:pPr marL="362377" indent="-362377">
              <a:buFont typeface="Arial" panose="020B0604020202020204" pitchFamily="34" charset="0"/>
              <a:buChar char="•"/>
            </a:pPr>
            <a:r>
              <a:rPr lang="en-GB" altLang="en-US" sz="1200" dirty="0"/>
              <a:t>Homophobia if the person who sexually harmed them was male</a:t>
            </a:r>
          </a:p>
          <a:p>
            <a:endParaRPr lang="en-GB" alt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D09DC-2FAF-4942-B6B5-AFF929D3D35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247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Main points: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Guilt – I  have done something bad, I am responsible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Shame – I am bad, I am a bad etc person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Self- Hatred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8B93C-7F79-4621-8A4D-5647C91E6E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64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25701"/>
            <a:ext cx="10363200" cy="1541463"/>
          </a:xfrm>
        </p:spPr>
        <p:txBody>
          <a:bodyPr anchor="b">
            <a:normAutofit/>
          </a:bodyPr>
          <a:lstStyle>
            <a:lvl1pPr algn="l">
              <a:defRPr sz="4000"/>
            </a:lvl1pPr>
          </a:lstStyle>
          <a:p>
            <a:r>
              <a:rPr lang="en-US"/>
              <a:t>Click to edit Master title style</a:t>
            </a:r>
            <a:endParaRPr lang="en-US" dirty="0"/>
          </a:p>
        </p:txBody>
      </p:sp>
      <p:sp>
        <p:nvSpPr>
          <p:cNvPr id="3" name="Subtitle 2"/>
          <p:cNvSpPr>
            <a:spLocks noGrp="1"/>
          </p:cNvSpPr>
          <p:nvPr>
            <p:ph type="subTitle" idx="1"/>
          </p:nvPr>
        </p:nvSpPr>
        <p:spPr>
          <a:xfrm>
            <a:off x="914400" y="4059237"/>
            <a:ext cx="10363200" cy="1477963"/>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914400" y="5800727"/>
            <a:ext cx="2743200" cy="365125"/>
          </a:xfrm>
          <a:prstGeom prst="rect">
            <a:avLst/>
          </a:prstGeom>
        </p:spPr>
        <p:txBody>
          <a:bodyPr/>
          <a:lstStyle>
            <a:lvl1pPr>
              <a:defRPr>
                <a:solidFill>
                  <a:schemeClr val="tx2"/>
                </a:solidFill>
              </a:defRPr>
            </a:lvl1pPr>
          </a:lstStyle>
          <a:p>
            <a:fld id="{DA22B642-3B70-DE4E-94CF-75503C8C16D6}" type="datetime4">
              <a:rPr lang="en-GB" smtClean="0"/>
              <a:t>29 January 2026</a:t>
            </a:fld>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pic>
        <p:nvPicPr>
          <p:cNvPr id="8" name="Picture 7">
            <a:extLst>
              <a:ext uri="{FF2B5EF4-FFF2-40B4-BE49-F238E27FC236}">
                <a16:creationId xmlns:a16="http://schemas.microsoft.com/office/drawing/2014/main" id="{AAB8EAC8-72CA-4F4C-B60D-5122FB5AB3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868" t="6637" r="16794" b="5546"/>
          <a:stretch/>
        </p:blipFill>
        <p:spPr>
          <a:xfrm>
            <a:off x="1048396" y="-1"/>
            <a:ext cx="2149307" cy="2162175"/>
          </a:xfrm>
          <a:prstGeom prst="rect">
            <a:avLst/>
          </a:prstGeom>
        </p:spPr>
      </p:pic>
    </p:spTree>
    <p:extLst>
      <p:ext uri="{BB962C8B-B14F-4D97-AF65-F5344CB8AC3E}">
        <p14:creationId xmlns:p14="http://schemas.microsoft.com/office/powerpoint/2010/main" val="3881620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C11CBED-4DDC-AC4E-9915-6DA92D84706F}"/>
              </a:ext>
            </a:extLst>
          </p:cNvPr>
          <p:cNvSpPr>
            <a:spLocks noGrp="1"/>
          </p:cNvSpPr>
          <p:nvPr>
            <p:ph sz="half" idx="14"/>
          </p:nvPr>
        </p:nvSpPr>
        <p:spPr>
          <a:xfrm>
            <a:off x="6181608" y="1461477"/>
            <a:ext cx="5181600" cy="4351339"/>
          </a:xfrm>
        </p:spPr>
        <p:txBody>
          <a:bodyPr>
            <a:normAutofit/>
          </a:bodyPr>
          <a:lstStyle>
            <a:lvl1pPr>
              <a:defRPr sz="1600"/>
            </a:lvl1pPr>
            <a:lvl2pPr marL="212395" indent="-212395">
              <a:defRPr sz="1600"/>
            </a:lvl2pPr>
            <a:lvl3pPr marL="572386" indent="-212395">
              <a:defRPr sz="1600"/>
            </a:lvl3pPr>
            <a:lvl4pPr marL="932377" indent="-212395">
              <a:defRPr sz="1600"/>
            </a:lvl4pPr>
            <a:lvl5pPr marL="1292368" indent="-212395">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461477"/>
            <a:ext cx="5181600" cy="4351339"/>
          </a:xfrm>
        </p:spPr>
        <p:txBody>
          <a:bodyPr>
            <a:normAutofit/>
          </a:bodyPr>
          <a:lstStyle>
            <a:lvl1pPr>
              <a:defRPr sz="1600"/>
            </a:lvl1pPr>
            <a:lvl2pPr marL="212395" indent="-212395">
              <a:defRPr sz="1600"/>
            </a:lvl2pPr>
            <a:lvl3pPr marL="572386" indent="-212395">
              <a:defRPr sz="1600"/>
            </a:lvl3pPr>
            <a:lvl4pPr marL="932377" indent="-212395">
              <a:defRPr sz="1600"/>
            </a:lvl4pPr>
            <a:lvl5pPr marL="1292368" indent="-212395">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9" name="TextBox 8">
            <a:extLst>
              <a:ext uri="{FF2B5EF4-FFF2-40B4-BE49-F238E27FC236}">
                <a16:creationId xmlns:a16="http://schemas.microsoft.com/office/drawing/2014/main" id="{CA27B72E-16E2-AF4B-98AA-257736C98E02}"/>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2858669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18599"/>
            <a:ext cx="10320581" cy="84832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417692"/>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24160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417692"/>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24160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512AD5A-2C28-1D42-B971-4292A709C8F6}" type="slidenum">
              <a:rPr lang="en-US" smtClean="0"/>
              <a:t>‹#›</a:t>
            </a:fld>
            <a:endParaRPr lang="en-US"/>
          </a:p>
        </p:txBody>
      </p:sp>
      <p:sp>
        <p:nvSpPr>
          <p:cNvPr id="14" name="TextBox 13">
            <a:extLst>
              <a:ext uri="{FF2B5EF4-FFF2-40B4-BE49-F238E27FC236}">
                <a16:creationId xmlns:a16="http://schemas.microsoft.com/office/drawing/2014/main" id="{19B14DE5-8ABB-6A46-ACC8-25D20D95F6CC}"/>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10" name="TextBox 9">
            <a:extLst>
              <a:ext uri="{FF2B5EF4-FFF2-40B4-BE49-F238E27FC236}">
                <a16:creationId xmlns:a16="http://schemas.microsoft.com/office/drawing/2014/main" id="{1CDB5494-B8E0-2F4A-A1FB-235B053BCB6B}"/>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2788032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hart &amp; diagram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512AD5A-2C28-1D42-B971-4292A709C8F6}" type="slidenum">
              <a:rPr lang="en-US" smtClean="0"/>
              <a:t>‹#›</a:t>
            </a:fld>
            <a:endParaRPr lang="en-US"/>
          </a:p>
        </p:txBody>
      </p:sp>
      <p:sp>
        <p:nvSpPr>
          <p:cNvPr id="7" name="TextBox 6">
            <a:extLst>
              <a:ext uri="{FF2B5EF4-FFF2-40B4-BE49-F238E27FC236}">
                <a16:creationId xmlns:a16="http://schemas.microsoft.com/office/drawing/2014/main" id="{521F4ADD-9203-8A41-8628-E841BA5FD0E4}"/>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9" name="Content Placeholder 2">
            <a:extLst>
              <a:ext uri="{FF2B5EF4-FFF2-40B4-BE49-F238E27FC236}">
                <a16:creationId xmlns:a16="http://schemas.microsoft.com/office/drawing/2014/main" id="{E7292226-EC88-AC48-BEC5-3D29C7647384}"/>
              </a:ext>
            </a:extLst>
          </p:cNvPr>
          <p:cNvSpPr>
            <a:spLocks noGrp="1"/>
          </p:cNvSpPr>
          <p:nvPr>
            <p:ph idx="13"/>
          </p:nvPr>
        </p:nvSpPr>
        <p:spPr>
          <a:xfrm>
            <a:off x="838202" y="1461478"/>
            <a:ext cx="10515599" cy="4487767"/>
          </a:xfrm>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p:txBody>
      </p:sp>
      <p:sp>
        <p:nvSpPr>
          <p:cNvPr id="6" name="TextBox 5">
            <a:extLst>
              <a:ext uri="{FF2B5EF4-FFF2-40B4-BE49-F238E27FC236}">
                <a16:creationId xmlns:a16="http://schemas.microsoft.com/office/drawing/2014/main" id="{833E60FA-16C1-F741-ABA5-287A0F0189E0}"/>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2447068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2AD5A-2C28-1D42-B971-4292A709C8F6}" type="slidenum">
              <a:rPr lang="en-US" smtClean="0"/>
              <a:t>‹#›</a:t>
            </a:fld>
            <a:endParaRPr lang="en-US"/>
          </a:p>
        </p:txBody>
      </p:sp>
      <p:sp>
        <p:nvSpPr>
          <p:cNvPr id="6" name="TextBox 5">
            <a:extLst>
              <a:ext uri="{FF2B5EF4-FFF2-40B4-BE49-F238E27FC236}">
                <a16:creationId xmlns:a16="http://schemas.microsoft.com/office/drawing/2014/main" id="{C0F77B8E-943B-C349-BA13-ACE051C28835}"/>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5" name="TextBox 4">
            <a:extLst>
              <a:ext uri="{FF2B5EF4-FFF2-40B4-BE49-F238E27FC236}">
                <a16:creationId xmlns:a16="http://schemas.microsoft.com/office/drawing/2014/main" id="{5AE240E5-84EC-1C4B-8020-AA28CDAEC501}"/>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1202073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2E05D63C-6A68-8241-8E91-FF5ECD26414F}"/>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8" name="TextBox 7">
            <a:extLst>
              <a:ext uri="{FF2B5EF4-FFF2-40B4-BE49-F238E27FC236}">
                <a16:creationId xmlns:a16="http://schemas.microsoft.com/office/drawing/2014/main" id="{AC6B21F5-F2B1-634D-9F80-07B32A0E3C1C}"/>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2730543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CEBA9D34-3FD9-4A4B-8B30-695ABCD3449C}"/>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8" name="TextBox 7">
            <a:extLst>
              <a:ext uri="{FF2B5EF4-FFF2-40B4-BE49-F238E27FC236}">
                <a16:creationId xmlns:a16="http://schemas.microsoft.com/office/drawing/2014/main" id="{9897661E-0C21-FE48-B815-A7B9DAD303A9}"/>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261306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FFD8E567-7F32-D24C-A402-337B62206995}"/>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7" name="TextBox 6">
            <a:extLst>
              <a:ext uri="{FF2B5EF4-FFF2-40B4-BE49-F238E27FC236}">
                <a16:creationId xmlns:a16="http://schemas.microsoft.com/office/drawing/2014/main" id="{5AAB65B4-3C6D-A94D-AA98-0370962E54C7}"/>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3203726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7D919947-BD8B-084F-9C86-27A373071C04}"/>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7" name="TextBox 6">
            <a:extLst>
              <a:ext uri="{FF2B5EF4-FFF2-40B4-BE49-F238E27FC236}">
                <a16:creationId xmlns:a16="http://schemas.microsoft.com/office/drawing/2014/main" id="{FE808252-DBE1-3946-B411-B81ECA1D6D7B}"/>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546185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18599"/>
            <a:ext cx="10363200" cy="1541463"/>
          </a:xfrm>
        </p:spPr>
        <p:txBody>
          <a:bodyPr anchor="b">
            <a:norm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2193471"/>
            <a:ext cx="10363200" cy="1477963"/>
          </a:xfrm>
        </p:spPr>
        <p:txBody>
          <a:bodyPr>
            <a:normAutofit/>
          </a:bodyPr>
          <a:lstStyle>
            <a:lvl1pPr marL="0" indent="0" algn="l">
              <a:lnSpc>
                <a:spcPct val="100000"/>
              </a:lnSpc>
              <a:spcBef>
                <a:spcPts val="0"/>
              </a:spcBef>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cxnSp>
        <p:nvCxnSpPr>
          <p:cNvPr id="18" name="Straight Connector 17">
            <a:extLst>
              <a:ext uri="{FF2B5EF4-FFF2-40B4-BE49-F238E27FC236}">
                <a16:creationId xmlns:a16="http://schemas.microsoft.com/office/drawing/2014/main" id="{F7CB45E8-2563-8044-ADA9-7EF7E98B475E}"/>
              </a:ext>
            </a:extLst>
          </p:cNvPr>
          <p:cNvCxnSpPr/>
          <p:nvPr/>
        </p:nvCxnSpPr>
        <p:spPr>
          <a:xfrm>
            <a:off x="1048395" y="5182785"/>
            <a:ext cx="102292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Footer Placeholder 3">
            <a:extLst>
              <a:ext uri="{FF2B5EF4-FFF2-40B4-BE49-F238E27FC236}">
                <a16:creationId xmlns:a16="http://schemas.microsoft.com/office/drawing/2014/main" id="{D225F92D-823C-974F-8DC5-86221D18E5AF}"/>
              </a:ext>
            </a:extLst>
          </p:cNvPr>
          <p:cNvSpPr txBox="1">
            <a:spLocks/>
          </p:cNvSpPr>
          <p:nvPr userDrawn="1"/>
        </p:nvSpPr>
        <p:spPr>
          <a:xfrm>
            <a:off x="2232526" y="5305121"/>
            <a:ext cx="2178804" cy="1131895"/>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GB" sz="1100" b="1" dirty="0">
                <a:solidFill>
                  <a:schemeClr val="bg1"/>
                </a:solidFill>
              </a:rPr>
              <a:t>Centre of expertise</a:t>
            </a:r>
          </a:p>
          <a:p>
            <a:pPr>
              <a:spcBef>
                <a:spcPts val="0"/>
              </a:spcBef>
            </a:pPr>
            <a:r>
              <a:rPr lang="en-GB" sz="1100" b="1" dirty="0">
                <a:solidFill>
                  <a:schemeClr val="bg1"/>
                </a:solidFill>
              </a:rPr>
              <a:t>on child sexual abuse</a:t>
            </a:r>
          </a:p>
          <a:p>
            <a:pPr>
              <a:spcBef>
                <a:spcPts val="600"/>
              </a:spcBef>
            </a:pPr>
            <a:r>
              <a:rPr lang="en-GB" sz="1100" dirty="0">
                <a:solidFill>
                  <a:schemeClr val="bg1"/>
                </a:solidFill>
              </a:rPr>
              <a:t>Tanners Lane</a:t>
            </a:r>
          </a:p>
          <a:p>
            <a:pPr>
              <a:spcBef>
                <a:spcPts val="0"/>
              </a:spcBef>
            </a:pPr>
            <a:r>
              <a:rPr lang="en-GB" sz="1100" dirty="0">
                <a:solidFill>
                  <a:schemeClr val="bg1"/>
                </a:solidFill>
              </a:rPr>
              <a:t>Barkingside, </a:t>
            </a:r>
            <a:r>
              <a:rPr lang="en-GB" sz="1100" dirty="0" err="1">
                <a:solidFill>
                  <a:schemeClr val="bg1"/>
                </a:solidFill>
              </a:rPr>
              <a:t>Illford</a:t>
            </a:r>
            <a:endParaRPr lang="en-GB" sz="1100" dirty="0">
              <a:solidFill>
                <a:schemeClr val="bg1"/>
              </a:solidFill>
            </a:endParaRPr>
          </a:p>
          <a:p>
            <a:pPr>
              <a:spcBef>
                <a:spcPts val="0"/>
              </a:spcBef>
            </a:pPr>
            <a:r>
              <a:rPr lang="en-GB" sz="1100" dirty="0">
                <a:solidFill>
                  <a:schemeClr val="bg1"/>
                </a:solidFill>
              </a:rPr>
              <a:t>Essex IG6 1QG</a:t>
            </a:r>
          </a:p>
        </p:txBody>
      </p:sp>
      <p:sp>
        <p:nvSpPr>
          <p:cNvPr id="4" name="Rectangle 3">
            <a:extLst>
              <a:ext uri="{FF2B5EF4-FFF2-40B4-BE49-F238E27FC236}">
                <a16:creationId xmlns:a16="http://schemas.microsoft.com/office/drawing/2014/main" id="{0A972BEE-8832-F448-A1D9-6C7532D69224}"/>
              </a:ext>
            </a:extLst>
          </p:cNvPr>
          <p:cNvSpPr/>
          <p:nvPr userDrawn="1"/>
        </p:nvSpPr>
        <p:spPr>
          <a:xfrm>
            <a:off x="5361361" y="5629819"/>
            <a:ext cx="1595309" cy="261610"/>
          </a:xfrm>
          <a:prstGeom prst="rect">
            <a:avLst/>
          </a:prstGeom>
        </p:spPr>
        <p:txBody>
          <a:bodyPr wrap="none">
            <a:sp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GB" sz="1100" dirty="0" err="1">
                <a:solidFill>
                  <a:schemeClr val="bg1"/>
                </a:solidFill>
              </a:rPr>
              <a:t>info@csacentre.org.uk</a:t>
            </a:r>
            <a:endParaRPr lang="en-GB" sz="1100" dirty="0">
              <a:solidFill>
                <a:schemeClr val="bg1"/>
              </a:solidFill>
            </a:endParaRPr>
          </a:p>
        </p:txBody>
      </p:sp>
      <p:sp>
        <p:nvSpPr>
          <p:cNvPr id="12" name="Rectangle 11">
            <a:extLst>
              <a:ext uri="{FF2B5EF4-FFF2-40B4-BE49-F238E27FC236}">
                <a16:creationId xmlns:a16="http://schemas.microsoft.com/office/drawing/2014/main" id="{32794204-B20B-5C45-A215-2192CB8FAD28}"/>
              </a:ext>
            </a:extLst>
          </p:cNvPr>
          <p:cNvSpPr/>
          <p:nvPr userDrawn="1"/>
        </p:nvSpPr>
        <p:spPr>
          <a:xfrm>
            <a:off x="5361360" y="5869858"/>
            <a:ext cx="1313180" cy="261610"/>
          </a:xfrm>
          <a:prstGeom prst="rect">
            <a:avLst/>
          </a:prstGeom>
        </p:spPr>
        <p:txBody>
          <a:bodyPr wrap="none">
            <a:sp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GB" sz="1100" b="1" dirty="0" err="1">
                <a:solidFill>
                  <a:schemeClr val="bg1"/>
                </a:solidFill>
              </a:rPr>
              <a:t>csacentre.org.uk</a:t>
            </a:r>
            <a:endParaRPr lang="en-GB" sz="1100" b="1" dirty="0">
              <a:solidFill>
                <a:schemeClr val="bg1"/>
              </a:solidFill>
            </a:endParaRPr>
          </a:p>
        </p:txBody>
      </p:sp>
      <p:sp>
        <p:nvSpPr>
          <p:cNvPr id="13" name="Rectangle 12">
            <a:extLst>
              <a:ext uri="{FF2B5EF4-FFF2-40B4-BE49-F238E27FC236}">
                <a16:creationId xmlns:a16="http://schemas.microsoft.com/office/drawing/2014/main" id="{2EE8B051-8657-5544-9F7A-3EF1A45F9041}"/>
              </a:ext>
            </a:extLst>
          </p:cNvPr>
          <p:cNvSpPr/>
          <p:nvPr userDrawn="1"/>
        </p:nvSpPr>
        <p:spPr>
          <a:xfrm>
            <a:off x="9432367" y="5394428"/>
            <a:ext cx="1977984" cy="261610"/>
          </a:xfrm>
          <a:prstGeom prst="rect">
            <a:avLst/>
          </a:prstGeom>
        </p:spPr>
        <p:txBody>
          <a:bodyPr wrap="square">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9C6657E-FFAE-7C44-9B10-1BCF08975DAB}" type="datetime4">
              <a:rPr lang="en-GB" sz="1100" smtClean="0">
                <a:solidFill>
                  <a:schemeClr val="bg1"/>
                </a:solidFill>
              </a:rPr>
              <a:pPr marL="0" marR="0" indent="0" algn="r" defTabSz="914377" rtl="0" eaLnBrk="1" fontAlgn="auto" latinLnBrk="0" hangingPunct="1">
                <a:lnSpc>
                  <a:spcPct val="100000"/>
                </a:lnSpc>
                <a:spcBef>
                  <a:spcPts val="0"/>
                </a:spcBef>
                <a:spcAft>
                  <a:spcPts val="0"/>
                </a:spcAft>
                <a:buClrTx/>
                <a:buSzTx/>
                <a:buFontTx/>
                <a:buNone/>
                <a:tabLst/>
                <a:defRPr/>
              </a:pPr>
              <a:t>29 January 2026</a:t>
            </a:fld>
            <a:endParaRPr lang="en-GB" sz="1100" dirty="0">
              <a:solidFill>
                <a:schemeClr val="bg1"/>
              </a:solidFill>
            </a:endParaRPr>
          </a:p>
        </p:txBody>
      </p:sp>
      <p:cxnSp>
        <p:nvCxnSpPr>
          <p:cNvPr id="15" name="Straight Connector 14">
            <a:extLst>
              <a:ext uri="{FF2B5EF4-FFF2-40B4-BE49-F238E27FC236}">
                <a16:creationId xmlns:a16="http://schemas.microsoft.com/office/drawing/2014/main" id="{58A0CBF7-D876-A748-A61D-285C23200F1A}"/>
              </a:ext>
            </a:extLst>
          </p:cNvPr>
          <p:cNvCxnSpPr/>
          <p:nvPr userDrawn="1"/>
        </p:nvCxnSpPr>
        <p:spPr>
          <a:xfrm>
            <a:off x="1048395" y="5182785"/>
            <a:ext cx="102292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2A1CCFD-EE39-0D45-99A0-48AFEDEB44FF}"/>
              </a:ext>
            </a:extLst>
          </p:cNvPr>
          <p:cNvGrpSpPr/>
          <p:nvPr userDrawn="1"/>
        </p:nvGrpSpPr>
        <p:grpSpPr>
          <a:xfrm>
            <a:off x="5483436" y="5385967"/>
            <a:ext cx="1409733" cy="244804"/>
            <a:chOff x="4112577" y="4039475"/>
            <a:chExt cx="1057300" cy="183603"/>
          </a:xfrm>
        </p:grpSpPr>
        <p:sp>
          <p:nvSpPr>
            <p:cNvPr id="11" name="Footer Placeholder 3">
              <a:extLst>
                <a:ext uri="{FF2B5EF4-FFF2-40B4-BE49-F238E27FC236}">
                  <a16:creationId xmlns:a16="http://schemas.microsoft.com/office/drawing/2014/main" id="{6656B8E7-CA59-5E46-8A83-B802A77F0E08}"/>
                </a:ext>
              </a:extLst>
            </p:cNvPr>
            <p:cNvSpPr txBox="1">
              <a:spLocks/>
            </p:cNvSpPr>
            <p:nvPr/>
          </p:nvSpPr>
          <p:spPr>
            <a:xfrm>
              <a:off x="4262512" y="4039475"/>
              <a:ext cx="907365" cy="169534"/>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600"/>
                </a:spcBef>
              </a:pPr>
              <a:r>
                <a:rPr lang="en-GB" sz="1100" dirty="0">
                  <a:solidFill>
                    <a:schemeClr val="bg1"/>
                  </a:solidFill>
                </a:rPr>
                <a:t>@</a:t>
              </a:r>
              <a:r>
                <a:rPr lang="en-GB" sz="1100" dirty="0" err="1">
                  <a:solidFill>
                    <a:schemeClr val="bg1"/>
                  </a:solidFill>
                </a:rPr>
                <a:t>CSACentre</a:t>
              </a:r>
              <a:endParaRPr lang="en-GB" sz="1100" dirty="0">
                <a:solidFill>
                  <a:schemeClr val="bg1"/>
                </a:solidFill>
              </a:endParaRPr>
            </a:p>
          </p:txBody>
        </p:sp>
        <p:pic>
          <p:nvPicPr>
            <p:cNvPr id="34" name="Picture 33">
              <a:extLst>
                <a:ext uri="{FF2B5EF4-FFF2-40B4-BE49-F238E27FC236}">
                  <a16:creationId xmlns:a16="http://schemas.microsoft.com/office/drawing/2014/main" id="{EEFA74B1-8F36-BD44-BBD9-CB33B55D68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577" y="4063842"/>
              <a:ext cx="193261" cy="159236"/>
            </a:xfrm>
            <a:prstGeom prst="rect">
              <a:avLst/>
            </a:prstGeom>
          </p:spPr>
        </p:pic>
      </p:grpSp>
      <p:pic>
        <p:nvPicPr>
          <p:cNvPr id="35" name="Picture 34">
            <a:extLst>
              <a:ext uri="{FF2B5EF4-FFF2-40B4-BE49-F238E27FC236}">
                <a16:creationId xmlns:a16="http://schemas.microsoft.com/office/drawing/2014/main" id="{9C6E6089-4395-0C48-A099-74371A04DA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4868" t="6637" r="16794" b="5546"/>
          <a:stretch/>
        </p:blipFill>
        <p:spPr>
          <a:xfrm>
            <a:off x="1048399" y="5376872"/>
            <a:ext cx="1069664" cy="1076069"/>
          </a:xfrm>
          <a:prstGeom prst="rect">
            <a:avLst/>
          </a:prstGeom>
        </p:spPr>
      </p:pic>
    </p:spTree>
    <p:extLst>
      <p:ext uri="{BB962C8B-B14F-4D97-AF65-F5344CB8AC3E}">
        <p14:creationId xmlns:p14="http://schemas.microsoft.com/office/powerpoint/2010/main" val="1596513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a:t>Click to edit Master title style</a:t>
            </a:r>
            <a:endParaRPr lang="en-GB"/>
          </a:p>
        </p:txBody>
      </p:sp>
      <p:sp>
        <p:nvSpPr>
          <p:cNvPr id="3" name="SmartArt Placeholder 2"/>
          <p:cNvSpPr>
            <a:spLocks noGrp="1"/>
          </p:cNvSpPr>
          <p:nvPr>
            <p:ph type="dgm" idx="1"/>
          </p:nvPr>
        </p:nvSpPr>
        <p:spPr>
          <a:xfrm>
            <a:off x="1826684" y="1827213"/>
            <a:ext cx="9751483" cy="4114800"/>
          </a:xfrm>
        </p:spPr>
        <p:txBody>
          <a:bodyPr>
            <a:normAutofit/>
          </a:bodyPr>
          <a:lstStyle/>
          <a:p>
            <a:pPr lvl="0"/>
            <a:endParaRPr lang="en-GB" noProof="0"/>
          </a:p>
        </p:txBody>
      </p:sp>
      <p:sp>
        <p:nvSpPr>
          <p:cNvPr id="4" name="Date Placeholder 3"/>
          <p:cNvSpPr>
            <a:spLocks noGrp="1"/>
          </p:cNvSpPr>
          <p:nvPr>
            <p:ph type="dt" sz="half" idx="10"/>
          </p:nvPr>
        </p:nvSpPr>
        <p:spPr>
          <a:xfrm>
            <a:off x="609600" y="6248400"/>
            <a:ext cx="2844800" cy="457200"/>
          </a:xfrm>
          <a:prstGeom prst="rect">
            <a:avLst/>
          </a:prstGeom>
        </p:spPr>
        <p:txBody>
          <a:bodyPr/>
          <a:lstStyle>
            <a:lvl1pPr>
              <a:defRPr/>
            </a:lvl1pPr>
          </a:lstStyle>
          <a:p>
            <a:pPr>
              <a:defRPr/>
            </a:pPr>
            <a:endParaRPr lang="en-GB" altLang="en-US">
              <a:solidFill>
                <a:srgbClr val="555859"/>
              </a:solidFill>
            </a:endParaRPr>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defRPr/>
            </a:lvl1pPr>
          </a:lstStyle>
          <a:p>
            <a:pPr>
              <a:defRPr/>
            </a:pPr>
            <a:endParaRPr lang="en-GB" altLang="en-US">
              <a:solidFill>
                <a:srgbClr val="555859"/>
              </a:solidFill>
            </a:endParaRPr>
          </a:p>
        </p:txBody>
      </p:sp>
      <p:sp>
        <p:nvSpPr>
          <p:cNvPr id="6" name="Slide Number Placeholder 5"/>
          <p:cNvSpPr>
            <a:spLocks noGrp="1"/>
          </p:cNvSpPr>
          <p:nvPr>
            <p:ph type="sldNum" sz="quarter" idx="12"/>
          </p:nvPr>
        </p:nvSpPr>
        <p:spPr>
          <a:xfrm>
            <a:off x="8737600" y="6248400"/>
            <a:ext cx="2844800" cy="457200"/>
          </a:xfrm>
        </p:spPr>
        <p:txBody>
          <a:bodyPr/>
          <a:lstStyle>
            <a:lvl1pPr>
              <a:defRPr/>
            </a:lvl1pPr>
          </a:lstStyle>
          <a:p>
            <a:pPr>
              <a:defRPr/>
            </a:pPr>
            <a:fld id="{DC4C1B46-459F-4783-816C-A7E646307DBB}" type="slidenum">
              <a:rPr lang="en-GB" altLang="en-US">
                <a:solidFill>
                  <a:srgbClr val="555859"/>
                </a:solidFill>
              </a:rPr>
              <a:pPr>
                <a:defRPr/>
              </a:pPr>
              <a:t>‹#›</a:t>
            </a:fld>
            <a:endParaRPr lang="en-GB" altLang="en-US">
              <a:solidFill>
                <a:srgbClr val="555859"/>
              </a:solidFill>
            </a:endParaRPr>
          </a:p>
        </p:txBody>
      </p:sp>
    </p:spTree>
    <p:extLst>
      <p:ext uri="{BB962C8B-B14F-4D97-AF65-F5344CB8AC3E}">
        <p14:creationId xmlns:p14="http://schemas.microsoft.com/office/powerpoint/2010/main" val="11762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720A1F9D-BAD7-B948-8C0F-9870613D4627}"/>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16771856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25701"/>
            <a:ext cx="10363200" cy="1541463"/>
          </a:xfrm>
        </p:spPr>
        <p:txBody>
          <a:bodyPr anchor="b">
            <a:normAutofit/>
          </a:bodyPr>
          <a:lstStyle>
            <a:lvl1pPr algn="l">
              <a:defRPr sz="4000"/>
            </a:lvl1pPr>
          </a:lstStyle>
          <a:p>
            <a:r>
              <a:rPr lang="en-US"/>
              <a:t>Click to edit Master title style</a:t>
            </a:r>
            <a:endParaRPr lang="en-US" dirty="0"/>
          </a:p>
        </p:txBody>
      </p:sp>
      <p:sp>
        <p:nvSpPr>
          <p:cNvPr id="3" name="Subtitle 2"/>
          <p:cNvSpPr>
            <a:spLocks noGrp="1"/>
          </p:cNvSpPr>
          <p:nvPr>
            <p:ph type="subTitle" idx="1"/>
          </p:nvPr>
        </p:nvSpPr>
        <p:spPr>
          <a:xfrm>
            <a:off x="914400" y="4059237"/>
            <a:ext cx="10363200" cy="1477963"/>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914400" y="5800727"/>
            <a:ext cx="2743200" cy="365125"/>
          </a:xfrm>
          <a:prstGeom prst="rect">
            <a:avLst/>
          </a:prstGeom>
        </p:spPr>
        <p:txBody>
          <a:bodyPr/>
          <a:lstStyle>
            <a:lvl1pPr>
              <a:defRPr>
                <a:solidFill>
                  <a:schemeClr val="tx2"/>
                </a:solidFill>
              </a:defRPr>
            </a:lvl1pPr>
          </a:lstStyle>
          <a:p>
            <a:fld id="{DA22B642-3B70-DE4E-94CF-75503C8C16D6}" type="datetime4">
              <a:rPr lang="en-GB" smtClean="0"/>
              <a:t>29 January 2026</a:t>
            </a:fld>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pic>
        <p:nvPicPr>
          <p:cNvPr id="8" name="Picture 7">
            <a:extLst>
              <a:ext uri="{FF2B5EF4-FFF2-40B4-BE49-F238E27FC236}">
                <a16:creationId xmlns:a16="http://schemas.microsoft.com/office/drawing/2014/main" id="{AAB8EAC8-72CA-4F4C-B60D-5122FB5AB3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868" t="6637" r="16794" b="5546"/>
          <a:stretch/>
        </p:blipFill>
        <p:spPr>
          <a:xfrm>
            <a:off x="1048396" y="-1"/>
            <a:ext cx="2149307" cy="2162175"/>
          </a:xfrm>
          <a:prstGeom prst="rect">
            <a:avLst/>
          </a:prstGeom>
        </p:spPr>
      </p:pic>
    </p:spTree>
    <p:extLst>
      <p:ext uri="{BB962C8B-B14F-4D97-AF65-F5344CB8AC3E}">
        <p14:creationId xmlns:p14="http://schemas.microsoft.com/office/powerpoint/2010/main" val="3224620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M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867"/>
            </a:lvl1pPr>
            <a:lvl2pPr>
              <a:buClr>
                <a:schemeClr val="tx1"/>
              </a:buClr>
              <a:defRPr sz="1867"/>
            </a:lvl2pPr>
            <a:lvl3pPr>
              <a:buClr>
                <a:schemeClr val="tx1"/>
              </a:buClr>
              <a:defRPr sz="1867"/>
            </a:lvl3pPr>
            <a:lvl4pPr>
              <a:buClr>
                <a:schemeClr val="tx1"/>
              </a:buClr>
              <a:defRPr sz="1867"/>
            </a:lvl4pPr>
            <a:lvl5pPr>
              <a:buClr>
                <a:schemeClr val="tx1"/>
              </a:buCl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720A1F9D-BAD7-B948-8C0F-9870613D4627}"/>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94545442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Break - Purp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6214AF-8275-5444-AA0F-3047F81E1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12192000" cy="6858000"/>
          </a:xfrm>
          <a:prstGeom prst="rect">
            <a:avLst/>
          </a:prstGeom>
        </p:spPr>
      </p:pic>
      <p:sp>
        <p:nvSpPr>
          <p:cNvPr id="2" name="Title 1"/>
          <p:cNvSpPr>
            <a:spLocks noGrp="1"/>
          </p:cNvSpPr>
          <p:nvPr>
            <p:ph type="title"/>
          </p:nvPr>
        </p:nvSpPr>
        <p:spPr>
          <a:xfrm>
            <a:off x="831851" y="1882291"/>
            <a:ext cx="10515600" cy="161130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3520587"/>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F9A5BEE6-BAF7-5E4F-8ADB-0888ABC457D1}"/>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spTree>
    <p:extLst>
      <p:ext uri="{BB962C8B-B14F-4D97-AF65-F5344CB8AC3E}">
        <p14:creationId xmlns:p14="http://schemas.microsoft.com/office/powerpoint/2010/main" val="418423648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Break -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81EB51-3B89-194F-85AD-A178FDCDED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12192000" cy="6858000"/>
          </a:xfrm>
          <a:prstGeom prst="rect">
            <a:avLst/>
          </a:prstGeom>
        </p:spPr>
      </p:pic>
      <p:sp>
        <p:nvSpPr>
          <p:cNvPr id="2" name="Title 1"/>
          <p:cNvSpPr>
            <a:spLocks noGrp="1"/>
          </p:cNvSpPr>
          <p:nvPr>
            <p:ph type="title"/>
          </p:nvPr>
        </p:nvSpPr>
        <p:spPr>
          <a:xfrm>
            <a:off x="831851" y="1882291"/>
            <a:ext cx="10515600" cy="161130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3520587"/>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82314A8C-2B71-FB43-B353-9974B39BFCBB}"/>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spTree>
    <p:extLst>
      <p:ext uri="{BB962C8B-B14F-4D97-AF65-F5344CB8AC3E}">
        <p14:creationId xmlns:p14="http://schemas.microsoft.com/office/powerpoint/2010/main" val="2182174209"/>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Break - Brigh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A72849-C09E-C74D-AB13-2D4F3C9FC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6349" y="0"/>
            <a:ext cx="12192000" cy="6858000"/>
          </a:xfrm>
          <a:prstGeom prst="rect">
            <a:avLst/>
          </a:prstGeom>
        </p:spPr>
      </p:pic>
      <p:sp>
        <p:nvSpPr>
          <p:cNvPr id="2" name="Title 1"/>
          <p:cNvSpPr>
            <a:spLocks noGrp="1"/>
          </p:cNvSpPr>
          <p:nvPr>
            <p:ph type="title"/>
          </p:nvPr>
        </p:nvSpPr>
        <p:spPr>
          <a:xfrm>
            <a:off x="831851" y="1882291"/>
            <a:ext cx="10515600" cy="161130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3520587"/>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BB060EF7-85EE-E947-BD14-C2C6175E02AD}"/>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spTree>
    <p:extLst>
      <p:ext uri="{BB962C8B-B14F-4D97-AF65-F5344CB8AC3E}">
        <p14:creationId xmlns:p14="http://schemas.microsoft.com/office/powerpoint/2010/main" val="2249258317"/>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Break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BE322A-3707-474A-A67D-F0DF114023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60203"/>
          <a:stretch/>
        </p:blipFill>
        <p:spPr>
          <a:xfrm>
            <a:off x="0" y="0"/>
            <a:ext cx="12192000" cy="6858000"/>
          </a:xfrm>
          <a:prstGeom prst="rect">
            <a:avLst/>
          </a:prstGeom>
        </p:spPr>
      </p:pic>
      <p:sp>
        <p:nvSpPr>
          <p:cNvPr id="2" name="Title 1"/>
          <p:cNvSpPr>
            <a:spLocks noGrp="1"/>
          </p:cNvSpPr>
          <p:nvPr>
            <p:ph type="title"/>
          </p:nvPr>
        </p:nvSpPr>
        <p:spPr>
          <a:xfrm>
            <a:off x="831851" y="1882291"/>
            <a:ext cx="10515600" cy="161130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3520587"/>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CC1F54D9-9865-4C46-BBF1-F39E31A67911}"/>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spTree>
    <p:extLst>
      <p:ext uri="{BB962C8B-B14F-4D97-AF65-F5344CB8AC3E}">
        <p14:creationId xmlns:p14="http://schemas.microsoft.com/office/powerpoint/2010/main" val="651321978"/>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Break - Turquois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9EFBA-1707-CE4A-A6C1-56B9E44982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12192000" cy="6858000"/>
          </a:xfrm>
          <a:prstGeom prst="rect">
            <a:avLst/>
          </a:prstGeom>
        </p:spPr>
      </p:pic>
      <p:sp>
        <p:nvSpPr>
          <p:cNvPr id="2" name="Title 1"/>
          <p:cNvSpPr>
            <a:spLocks noGrp="1"/>
          </p:cNvSpPr>
          <p:nvPr>
            <p:ph type="title"/>
          </p:nvPr>
        </p:nvSpPr>
        <p:spPr>
          <a:xfrm>
            <a:off x="831851" y="1882291"/>
            <a:ext cx="10515600" cy="161130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3520587"/>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28248F70-9C91-7743-813A-CA4A83F1F9F9}"/>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spTree>
    <p:extLst>
      <p:ext uri="{BB962C8B-B14F-4D97-AF65-F5344CB8AC3E}">
        <p14:creationId xmlns:p14="http://schemas.microsoft.com/office/powerpoint/2010/main" val="613416516"/>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plus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461477"/>
            <a:ext cx="5181600" cy="4351339"/>
          </a:xfrm>
        </p:spPr>
        <p:txBody>
          <a:bodyPr>
            <a:normAutofit/>
          </a:bodyPr>
          <a:lstStyle>
            <a:lvl1pPr>
              <a:defRPr sz="1867"/>
            </a:lvl1pPr>
            <a:lvl2pPr marL="212395" indent="-212395">
              <a:defRPr sz="1867"/>
            </a:lvl2pPr>
            <a:lvl3pPr marL="572386" indent="-212395">
              <a:defRPr sz="1867"/>
            </a:lvl3pPr>
            <a:lvl4pPr marL="932377" indent="-212395">
              <a:defRPr sz="1867"/>
            </a:lvl4pPr>
            <a:lvl5pPr marL="1292368" indent="-212395">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12" name="Picture Placeholder 11">
            <a:extLst>
              <a:ext uri="{FF2B5EF4-FFF2-40B4-BE49-F238E27FC236}">
                <a16:creationId xmlns:a16="http://schemas.microsoft.com/office/drawing/2014/main" id="{20C87A7F-1995-784B-8073-50A91DE6CFEF}"/>
              </a:ext>
            </a:extLst>
          </p:cNvPr>
          <p:cNvSpPr>
            <a:spLocks noGrp="1"/>
          </p:cNvSpPr>
          <p:nvPr>
            <p:ph type="pic" sz="quarter" idx="13"/>
          </p:nvPr>
        </p:nvSpPr>
        <p:spPr>
          <a:xfrm>
            <a:off x="6172200" y="1529211"/>
            <a:ext cx="5181600" cy="3888000"/>
          </a:xfrm>
        </p:spPr>
        <p:txBody>
          <a:bodyPr/>
          <a:lstStyle/>
          <a:p>
            <a:r>
              <a:rPr lang="en-US"/>
              <a:t>Click icon to add picture</a:t>
            </a:r>
            <a:endParaRPr lang="en-US" dirty="0"/>
          </a:p>
        </p:txBody>
      </p:sp>
      <p:sp>
        <p:nvSpPr>
          <p:cNvPr id="8" name="TextBox 7">
            <a:extLst>
              <a:ext uri="{FF2B5EF4-FFF2-40B4-BE49-F238E27FC236}">
                <a16:creationId xmlns:a16="http://schemas.microsoft.com/office/drawing/2014/main" id="{8BD648E6-6016-BC43-8CA3-C328B5FF1A07}"/>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4216402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C11CBED-4DDC-AC4E-9915-6DA92D84706F}"/>
              </a:ext>
            </a:extLst>
          </p:cNvPr>
          <p:cNvSpPr>
            <a:spLocks noGrp="1"/>
          </p:cNvSpPr>
          <p:nvPr>
            <p:ph sz="half" idx="14"/>
          </p:nvPr>
        </p:nvSpPr>
        <p:spPr>
          <a:xfrm>
            <a:off x="6181608" y="1461477"/>
            <a:ext cx="5181600" cy="4351339"/>
          </a:xfrm>
        </p:spPr>
        <p:txBody>
          <a:bodyPr>
            <a:normAutofit/>
          </a:bodyPr>
          <a:lstStyle>
            <a:lvl1pPr>
              <a:defRPr sz="1600"/>
            </a:lvl1pPr>
            <a:lvl2pPr marL="212395" indent="-212395">
              <a:defRPr sz="1600"/>
            </a:lvl2pPr>
            <a:lvl3pPr marL="572386" indent="-212395">
              <a:defRPr sz="1600"/>
            </a:lvl3pPr>
            <a:lvl4pPr marL="932377" indent="-212395">
              <a:defRPr sz="1600"/>
            </a:lvl4pPr>
            <a:lvl5pPr marL="1292368" indent="-212395">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461477"/>
            <a:ext cx="5181600" cy="4351339"/>
          </a:xfrm>
        </p:spPr>
        <p:txBody>
          <a:bodyPr>
            <a:normAutofit/>
          </a:bodyPr>
          <a:lstStyle>
            <a:lvl1pPr>
              <a:defRPr sz="1600"/>
            </a:lvl1pPr>
            <a:lvl2pPr marL="212395" indent="-212395">
              <a:defRPr sz="1600"/>
            </a:lvl2pPr>
            <a:lvl3pPr marL="572386" indent="-212395">
              <a:defRPr sz="1600"/>
            </a:lvl3pPr>
            <a:lvl4pPr marL="932377" indent="-212395">
              <a:defRPr sz="1600"/>
            </a:lvl4pPr>
            <a:lvl5pPr marL="1292368" indent="-212395">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9" name="TextBox 8">
            <a:extLst>
              <a:ext uri="{FF2B5EF4-FFF2-40B4-BE49-F238E27FC236}">
                <a16:creationId xmlns:a16="http://schemas.microsoft.com/office/drawing/2014/main" id="{CA27B72E-16E2-AF4B-98AA-257736C98E02}"/>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4035312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18599"/>
            <a:ext cx="10320581" cy="84832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417692"/>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24160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417692"/>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24160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512AD5A-2C28-1D42-B971-4292A709C8F6}" type="slidenum">
              <a:rPr lang="en-US" smtClean="0"/>
              <a:t>‹#›</a:t>
            </a:fld>
            <a:endParaRPr lang="en-US"/>
          </a:p>
        </p:txBody>
      </p:sp>
      <p:sp>
        <p:nvSpPr>
          <p:cNvPr id="14" name="TextBox 13">
            <a:extLst>
              <a:ext uri="{FF2B5EF4-FFF2-40B4-BE49-F238E27FC236}">
                <a16:creationId xmlns:a16="http://schemas.microsoft.com/office/drawing/2014/main" id="{19B14DE5-8ABB-6A46-ACC8-25D20D95F6CC}"/>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10" name="TextBox 9">
            <a:extLst>
              <a:ext uri="{FF2B5EF4-FFF2-40B4-BE49-F238E27FC236}">
                <a16:creationId xmlns:a16="http://schemas.microsoft.com/office/drawing/2014/main" id="{1CDB5494-B8E0-2F4A-A1FB-235B053BCB6B}"/>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2561818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Break - Purp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6214AF-8275-5444-AA0F-3047F81E1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12192000" cy="6858000"/>
          </a:xfrm>
          <a:prstGeom prst="rect">
            <a:avLst/>
          </a:prstGeom>
        </p:spPr>
      </p:pic>
      <p:sp>
        <p:nvSpPr>
          <p:cNvPr id="2" name="Title 1"/>
          <p:cNvSpPr>
            <a:spLocks noGrp="1"/>
          </p:cNvSpPr>
          <p:nvPr>
            <p:ph type="title"/>
          </p:nvPr>
        </p:nvSpPr>
        <p:spPr>
          <a:xfrm>
            <a:off x="831851" y="1882291"/>
            <a:ext cx="10515600" cy="161130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3520587"/>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F9A5BEE6-BAF7-5E4F-8ADB-0888ABC457D1}"/>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spTree>
    <p:extLst>
      <p:ext uri="{BB962C8B-B14F-4D97-AF65-F5344CB8AC3E}">
        <p14:creationId xmlns:p14="http://schemas.microsoft.com/office/powerpoint/2010/main" val="41597572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hart &amp; diagram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512AD5A-2C28-1D42-B971-4292A709C8F6}" type="slidenum">
              <a:rPr lang="en-US" smtClean="0"/>
              <a:t>‹#›</a:t>
            </a:fld>
            <a:endParaRPr lang="en-US"/>
          </a:p>
        </p:txBody>
      </p:sp>
      <p:sp>
        <p:nvSpPr>
          <p:cNvPr id="7" name="TextBox 6">
            <a:extLst>
              <a:ext uri="{FF2B5EF4-FFF2-40B4-BE49-F238E27FC236}">
                <a16:creationId xmlns:a16="http://schemas.microsoft.com/office/drawing/2014/main" id="{521F4ADD-9203-8A41-8628-E841BA5FD0E4}"/>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9" name="Content Placeholder 2">
            <a:extLst>
              <a:ext uri="{FF2B5EF4-FFF2-40B4-BE49-F238E27FC236}">
                <a16:creationId xmlns:a16="http://schemas.microsoft.com/office/drawing/2014/main" id="{E7292226-EC88-AC48-BEC5-3D29C7647384}"/>
              </a:ext>
            </a:extLst>
          </p:cNvPr>
          <p:cNvSpPr>
            <a:spLocks noGrp="1"/>
          </p:cNvSpPr>
          <p:nvPr>
            <p:ph idx="13"/>
          </p:nvPr>
        </p:nvSpPr>
        <p:spPr>
          <a:xfrm>
            <a:off x="838202" y="1461478"/>
            <a:ext cx="10515599" cy="4487767"/>
          </a:xfrm>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p:txBody>
      </p:sp>
      <p:sp>
        <p:nvSpPr>
          <p:cNvPr id="6" name="TextBox 5">
            <a:extLst>
              <a:ext uri="{FF2B5EF4-FFF2-40B4-BE49-F238E27FC236}">
                <a16:creationId xmlns:a16="http://schemas.microsoft.com/office/drawing/2014/main" id="{833E60FA-16C1-F741-ABA5-287A0F0189E0}"/>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1839422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2AD5A-2C28-1D42-B971-4292A709C8F6}" type="slidenum">
              <a:rPr lang="en-US" smtClean="0"/>
              <a:t>‹#›</a:t>
            </a:fld>
            <a:endParaRPr lang="en-US"/>
          </a:p>
        </p:txBody>
      </p:sp>
      <p:sp>
        <p:nvSpPr>
          <p:cNvPr id="6" name="TextBox 5">
            <a:extLst>
              <a:ext uri="{FF2B5EF4-FFF2-40B4-BE49-F238E27FC236}">
                <a16:creationId xmlns:a16="http://schemas.microsoft.com/office/drawing/2014/main" id="{C0F77B8E-943B-C349-BA13-ACE051C28835}"/>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5" name="TextBox 4">
            <a:extLst>
              <a:ext uri="{FF2B5EF4-FFF2-40B4-BE49-F238E27FC236}">
                <a16:creationId xmlns:a16="http://schemas.microsoft.com/office/drawing/2014/main" id="{5AE240E5-84EC-1C4B-8020-AA28CDAEC501}"/>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2704843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2E05D63C-6A68-8241-8E91-FF5ECD26414F}"/>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8" name="TextBox 7">
            <a:extLst>
              <a:ext uri="{FF2B5EF4-FFF2-40B4-BE49-F238E27FC236}">
                <a16:creationId xmlns:a16="http://schemas.microsoft.com/office/drawing/2014/main" id="{AC6B21F5-F2B1-634D-9F80-07B32A0E3C1C}"/>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2352501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CEBA9D34-3FD9-4A4B-8B30-695ABCD3449C}"/>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8" name="TextBox 7">
            <a:extLst>
              <a:ext uri="{FF2B5EF4-FFF2-40B4-BE49-F238E27FC236}">
                <a16:creationId xmlns:a16="http://schemas.microsoft.com/office/drawing/2014/main" id="{9897661E-0C21-FE48-B815-A7B9DAD303A9}"/>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2344031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FFD8E567-7F32-D24C-A402-337B62206995}"/>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7" name="TextBox 6">
            <a:extLst>
              <a:ext uri="{FF2B5EF4-FFF2-40B4-BE49-F238E27FC236}">
                <a16:creationId xmlns:a16="http://schemas.microsoft.com/office/drawing/2014/main" id="{5AAB65B4-3C6D-A94D-AA98-0370962E54C7}"/>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236570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7D919947-BD8B-084F-9C86-27A373071C04}"/>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7" name="TextBox 6">
            <a:extLst>
              <a:ext uri="{FF2B5EF4-FFF2-40B4-BE49-F238E27FC236}">
                <a16:creationId xmlns:a16="http://schemas.microsoft.com/office/drawing/2014/main" id="{FE808252-DBE1-3946-B411-B81ECA1D6D7B}"/>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2434131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18599"/>
            <a:ext cx="10363200" cy="1541463"/>
          </a:xfrm>
        </p:spPr>
        <p:txBody>
          <a:bodyPr anchor="b">
            <a:norm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2193471"/>
            <a:ext cx="10363200" cy="1477963"/>
          </a:xfrm>
        </p:spPr>
        <p:txBody>
          <a:bodyPr>
            <a:normAutofit/>
          </a:bodyPr>
          <a:lstStyle>
            <a:lvl1pPr marL="0" indent="0" algn="l">
              <a:lnSpc>
                <a:spcPct val="100000"/>
              </a:lnSpc>
              <a:spcBef>
                <a:spcPts val="0"/>
              </a:spcBef>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cxnSp>
        <p:nvCxnSpPr>
          <p:cNvPr id="18" name="Straight Connector 17">
            <a:extLst>
              <a:ext uri="{FF2B5EF4-FFF2-40B4-BE49-F238E27FC236}">
                <a16:creationId xmlns:a16="http://schemas.microsoft.com/office/drawing/2014/main" id="{F7CB45E8-2563-8044-ADA9-7EF7E98B475E}"/>
              </a:ext>
            </a:extLst>
          </p:cNvPr>
          <p:cNvCxnSpPr/>
          <p:nvPr/>
        </p:nvCxnSpPr>
        <p:spPr>
          <a:xfrm>
            <a:off x="1048395" y="5182785"/>
            <a:ext cx="102292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Footer Placeholder 3">
            <a:extLst>
              <a:ext uri="{FF2B5EF4-FFF2-40B4-BE49-F238E27FC236}">
                <a16:creationId xmlns:a16="http://schemas.microsoft.com/office/drawing/2014/main" id="{D225F92D-823C-974F-8DC5-86221D18E5AF}"/>
              </a:ext>
            </a:extLst>
          </p:cNvPr>
          <p:cNvSpPr txBox="1">
            <a:spLocks/>
          </p:cNvSpPr>
          <p:nvPr userDrawn="1"/>
        </p:nvSpPr>
        <p:spPr>
          <a:xfrm>
            <a:off x="2232526" y="5305121"/>
            <a:ext cx="2178804" cy="1131895"/>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GB" sz="1100" b="1" dirty="0">
                <a:solidFill>
                  <a:schemeClr val="bg1"/>
                </a:solidFill>
              </a:rPr>
              <a:t>Centre of expertise</a:t>
            </a:r>
          </a:p>
          <a:p>
            <a:pPr>
              <a:spcBef>
                <a:spcPts val="0"/>
              </a:spcBef>
            </a:pPr>
            <a:r>
              <a:rPr lang="en-GB" sz="1100" b="1" dirty="0">
                <a:solidFill>
                  <a:schemeClr val="bg1"/>
                </a:solidFill>
              </a:rPr>
              <a:t>on child sexual abuse</a:t>
            </a:r>
          </a:p>
          <a:p>
            <a:pPr>
              <a:spcBef>
                <a:spcPts val="600"/>
              </a:spcBef>
            </a:pPr>
            <a:r>
              <a:rPr lang="en-GB" sz="1100" dirty="0">
                <a:solidFill>
                  <a:schemeClr val="bg1"/>
                </a:solidFill>
              </a:rPr>
              <a:t>Tanners Lane</a:t>
            </a:r>
          </a:p>
          <a:p>
            <a:pPr>
              <a:spcBef>
                <a:spcPts val="0"/>
              </a:spcBef>
            </a:pPr>
            <a:r>
              <a:rPr lang="en-GB" sz="1100" dirty="0">
                <a:solidFill>
                  <a:schemeClr val="bg1"/>
                </a:solidFill>
              </a:rPr>
              <a:t>Barkingside, </a:t>
            </a:r>
            <a:r>
              <a:rPr lang="en-GB" sz="1100" dirty="0" err="1">
                <a:solidFill>
                  <a:schemeClr val="bg1"/>
                </a:solidFill>
              </a:rPr>
              <a:t>Illford</a:t>
            </a:r>
            <a:endParaRPr lang="en-GB" sz="1100" dirty="0">
              <a:solidFill>
                <a:schemeClr val="bg1"/>
              </a:solidFill>
            </a:endParaRPr>
          </a:p>
          <a:p>
            <a:pPr>
              <a:spcBef>
                <a:spcPts val="0"/>
              </a:spcBef>
            </a:pPr>
            <a:r>
              <a:rPr lang="en-GB" sz="1100" dirty="0">
                <a:solidFill>
                  <a:schemeClr val="bg1"/>
                </a:solidFill>
              </a:rPr>
              <a:t>Essex IG6 1QG</a:t>
            </a:r>
          </a:p>
        </p:txBody>
      </p:sp>
      <p:sp>
        <p:nvSpPr>
          <p:cNvPr id="4" name="Rectangle 3">
            <a:extLst>
              <a:ext uri="{FF2B5EF4-FFF2-40B4-BE49-F238E27FC236}">
                <a16:creationId xmlns:a16="http://schemas.microsoft.com/office/drawing/2014/main" id="{0A972BEE-8832-F448-A1D9-6C7532D69224}"/>
              </a:ext>
            </a:extLst>
          </p:cNvPr>
          <p:cNvSpPr/>
          <p:nvPr userDrawn="1"/>
        </p:nvSpPr>
        <p:spPr>
          <a:xfrm>
            <a:off x="5361361" y="5629819"/>
            <a:ext cx="1595309" cy="261610"/>
          </a:xfrm>
          <a:prstGeom prst="rect">
            <a:avLst/>
          </a:prstGeom>
        </p:spPr>
        <p:txBody>
          <a:bodyPr wrap="none">
            <a:sp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GB" sz="1100" dirty="0" err="1">
                <a:solidFill>
                  <a:schemeClr val="bg1"/>
                </a:solidFill>
              </a:rPr>
              <a:t>info@csacentre.org.uk</a:t>
            </a:r>
            <a:endParaRPr lang="en-GB" sz="1100" dirty="0">
              <a:solidFill>
                <a:schemeClr val="bg1"/>
              </a:solidFill>
            </a:endParaRPr>
          </a:p>
        </p:txBody>
      </p:sp>
      <p:sp>
        <p:nvSpPr>
          <p:cNvPr id="12" name="Rectangle 11">
            <a:extLst>
              <a:ext uri="{FF2B5EF4-FFF2-40B4-BE49-F238E27FC236}">
                <a16:creationId xmlns:a16="http://schemas.microsoft.com/office/drawing/2014/main" id="{32794204-B20B-5C45-A215-2192CB8FAD28}"/>
              </a:ext>
            </a:extLst>
          </p:cNvPr>
          <p:cNvSpPr/>
          <p:nvPr userDrawn="1"/>
        </p:nvSpPr>
        <p:spPr>
          <a:xfrm>
            <a:off x="5361360" y="5869858"/>
            <a:ext cx="1313180" cy="261610"/>
          </a:xfrm>
          <a:prstGeom prst="rect">
            <a:avLst/>
          </a:prstGeom>
        </p:spPr>
        <p:txBody>
          <a:bodyPr wrap="none">
            <a:sp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GB" sz="1100" b="1" dirty="0" err="1">
                <a:solidFill>
                  <a:schemeClr val="bg1"/>
                </a:solidFill>
              </a:rPr>
              <a:t>csacentre.org.uk</a:t>
            </a:r>
            <a:endParaRPr lang="en-GB" sz="1100" b="1" dirty="0">
              <a:solidFill>
                <a:schemeClr val="bg1"/>
              </a:solidFill>
            </a:endParaRPr>
          </a:p>
        </p:txBody>
      </p:sp>
      <p:sp>
        <p:nvSpPr>
          <p:cNvPr id="13" name="Rectangle 12">
            <a:extLst>
              <a:ext uri="{FF2B5EF4-FFF2-40B4-BE49-F238E27FC236}">
                <a16:creationId xmlns:a16="http://schemas.microsoft.com/office/drawing/2014/main" id="{2EE8B051-8657-5544-9F7A-3EF1A45F9041}"/>
              </a:ext>
            </a:extLst>
          </p:cNvPr>
          <p:cNvSpPr/>
          <p:nvPr userDrawn="1"/>
        </p:nvSpPr>
        <p:spPr>
          <a:xfrm>
            <a:off x="9432367" y="5394428"/>
            <a:ext cx="1977984" cy="261610"/>
          </a:xfrm>
          <a:prstGeom prst="rect">
            <a:avLst/>
          </a:prstGeom>
        </p:spPr>
        <p:txBody>
          <a:bodyPr wrap="square">
            <a:spAutoFit/>
          </a:bodyPr>
          <a:lstStyle/>
          <a:p>
            <a:pPr marL="0" marR="0" indent="0" algn="r" defTabSz="914377" rtl="0" eaLnBrk="1" fontAlgn="auto" latinLnBrk="0" hangingPunct="1">
              <a:lnSpc>
                <a:spcPct val="100000"/>
              </a:lnSpc>
              <a:spcBef>
                <a:spcPts val="0"/>
              </a:spcBef>
              <a:spcAft>
                <a:spcPts val="0"/>
              </a:spcAft>
              <a:buClrTx/>
              <a:buSzTx/>
              <a:buFontTx/>
              <a:buNone/>
              <a:tabLst/>
              <a:defRPr/>
            </a:pPr>
            <a:fld id="{D9C6657E-FFAE-7C44-9B10-1BCF08975DAB}" type="datetime4">
              <a:rPr lang="en-GB" sz="1100" smtClean="0">
                <a:solidFill>
                  <a:schemeClr val="bg1"/>
                </a:solidFill>
              </a:rPr>
              <a:pPr marL="0" marR="0" indent="0" algn="r" defTabSz="914377" rtl="0" eaLnBrk="1" fontAlgn="auto" latinLnBrk="0" hangingPunct="1">
                <a:lnSpc>
                  <a:spcPct val="100000"/>
                </a:lnSpc>
                <a:spcBef>
                  <a:spcPts val="0"/>
                </a:spcBef>
                <a:spcAft>
                  <a:spcPts val="0"/>
                </a:spcAft>
                <a:buClrTx/>
                <a:buSzTx/>
                <a:buFontTx/>
                <a:buNone/>
                <a:tabLst/>
                <a:defRPr/>
              </a:pPr>
              <a:t>29 January 2026</a:t>
            </a:fld>
            <a:endParaRPr lang="en-GB" sz="1100" dirty="0">
              <a:solidFill>
                <a:schemeClr val="bg1"/>
              </a:solidFill>
            </a:endParaRPr>
          </a:p>
        </p:txBody>
      </p:sp>
      <p:cxnSp>
        <p:nvCxnSpPr>
          <p:cNvPr id="15" name="Straight Connector 14">
            <a:extLst>
              <a:ext uri="{FF2B5EF4-FFF2-40B4-BE49-F238E27FC236}">
                <a16:creationId xmlns:a16="http://schemas.microsoft.com/office/drawing/2014/main" id="{58A0CBF7-D876-A748-A61D-285C23200F1A}"/>
              </a:ext>
            </a:extLst>
          </p:cNvPr>
          <p:cNvCxnSpPr/>
          <p:nvPr userDrawn="1"/>
        </p:nvCxnSpPr>
        <p:spPr>
          <a:xfrm>
            <a:off x="1048395" y="5182785"/>
            <a:ext cx="102292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2A1CCFD-EE39-0D45-99A0-48AFEDEB44FF}"/>
              </a:ext>
            </a:extLst>
          </p:cNvPr>
          <p:cNvGrpSpPr/>
          <p:nvPr userDrawn="1"/>
        </p:nvGrpSpPr>
        <p:grpSpPr>
          <a:xfrm>
            <a:off x="5483436" y="5385967"/>
            <a:ext cx="1409733" cy="244804"/>
            <a:chOff x="4112577" y="4039475"/>
            <a:chExt cx="1057300" cy="183603"/>
          </a:xfrm>
        </p:grpSpPr>
        <p:sp>
          <p:nvSpPr>
            <p:cNvPr id="11" name="Footer Placeholder 3">
              <a:extLst>
                <a:ext uri="{FF2B5EF4-FFF2-40B4-BE49-F238E27FC236}">
                  <a16:creationId xmlns:a16="http://schemas.microsoft.com/office/drawing/2014/main" id="{6656B8E7-CA59-5E46-8A83-B802A77F0E08}"/>
                </a:ext>
              </a:extLst>
            </p:cNvPr>
            <p:cNvSpPr txBox="1">
              <a:spLocks/>
            </p:cNvSpPr>
            <p:nvPr/>
          </p:nvSpPr>
          <p:spPr>
            <a:xfrm>
              <a:off x="4262512" y="4039475"/>
              <a:ext cx="907365" cy="169534"/>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600"/>
                </a:spcBef>
              </a:pPr>
              <a:r>
                <a:rPr lang="en-GB" sz="1100" dirty="0">
                  <a:solidFill>
                    <a:schemeClr val="bg1"/>
                  </a:solidFill>
                </a:rPr>
                <a:t>@</a:t>
              </a:r>
              <a:r>
                <a:rPr lang="en-GB" sz="1100" dirty="0" err="1">
                  <a:solidFill>
                    <a:schemeClr val="bg1"/>
                  </a:solidFill>
                </a:rPr>
                <a:t>CSACentre</a:t>
              </a:r>
              <a:endParaRPr lang="en-GB" sz="1100" dirty="0">
                <a:solidFill>
                  <a:schemeClr val="bg1"/>
                </a:solidFill>
              </a:endParaRPr>
            </a:p>
          </p:txBody>
        </p:sp>
        <p:pic>
          <p:nvPicPr>
            <p:cNvPr id="34" name="Picture 33">
              <a:extLst>
                <a:ext uri="{FF2B5EF4-FFF2-40B4-BE49-F238E27FC236}">
                  <a16:creationId xmlns:a16="http://schemas.microsoft.com/office/drawing/2014/main" id="{EEFA74B1-8F36-BD44-BBD9-CB33B55D68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577" y="4063842"/>
              <a:ext cx="193261" cy="159236"/>
            </a:xfrm>
            <a:prstGeom prst="rect">
              <a:avLst/>
            </a:prstGeom>
          </p:spPr>
        </p:pic>
      </p:grpSp>
      <p:pic>
        <p:nvPicPr>
          <p:cNvPr id="35" name="Picture 34">
            <a:extLst>
              <a:ext uri="{FF2B5EF4-FFF2-40B4-BE49-F238E27FC236}">
                <a16:creationId xmlns:a16="http://schemas.microsoft.com/office/drawing/2014/main" id="{9C6E6089-4395-0C48-A099-74371A04DA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4868" t="6637" r="16794" b="5546"/>
          <a:stretch/>
        </p:blipFill>
        <p:spPr>
          <a:xfrm>
            <a:off x="1048399" y="5376872"/>
            <a:ext cx="1069664" cy="1076069"/>
          </a:xfrm>
          <a:prstGeom prst="rect">
            <a:avLst/>
          </a:prstGeom>
        </p:spPr>
      </p:pic>
    </p:spTree>
    <p:extLst>
      <p:ext uri="{BB962C8B-B14F-4D97-AF65-F5344CB8AC3E}">
        <p14:creationId xmlns:p14="http://schemas.microsoft.com/office/powerpoint/2010/main" val="3891456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Break -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81EB51-3B89-194F-85AD-A178FDCDED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12192000" cy="6858000"/>
          </a:xfrm>
          <a:prstGeom prst="rect">
            <a:avLst/>
          </a:prstGeom>
        </p:spPr>
      </p:pic>
      <p:sp>
        <p:nvSpPr>
          <p:cNvPr id="2" name="Title 1"/>
          <p:cNvSpPr>
            <a:spLocks noGrp="1"/>
          </p:cNvSpPr>
          <p:nvPr>
            <p:ph type="title"/>
          </p:nvPr>
        </p:nvSpPr>
        <p:spPr>
          <a:xfrm>
            <a:off x="831851" y="1882291"/>
            <a:ext cx="10515600" cy="161130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3520587"/>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82314A8C-2B71-FB43-B353-9974B39BFCBB}"/>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spTree>
    <p:extLst>
      <p:ext uri="{BB962C8B-B14F-4D97-AF65-F5344CB8AC3E}">
        <p14:creationId xmlns:p14="http://schemas.microsoft.com/office/powerpoint/2010/main" val="69656216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Break - Brigh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A72849-C09E-C74D-AB13-2D4F3C9FC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6349" y="0"/>
            <a:ext cx="12192000" cy="6858000"/>
          </a:xfrm>
          <a:prstGeom prst="rect">
            <a:avLst/>
          </a:prstGeom>
        </p:spPr>
      </p:pic>
      <p:sp>
        <p:nvSpPr>
          <p:cNvPr id="2" name="Title 1"/>
          <p:cNvSpPr>
            <a:spLocks noGrp="1"/>
          </p:cNvSpPr>
          <p:nvPr>
            <p:ph type="title"/>
          </p:nvPr>
        </p:nvSpPr>
        <p:spPr>
          <a:xfrm>
            <a:off x="831851" y="1882291"/>
            <a:ext cx="10515600" cy="161130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3520587"/>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BB060EF7-85EE-E947-BD14-C2C6175E02AD}"/>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spTree>
    <p:extLst>
      <p:ext uri="{BB962C8B-B14F-4D97-AF65-F5344CB8AC3E}">
        <p14:creationId xmlns:p14="http://schemas.microsoft.com/office/powerpoint/2010/main" val="308072561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Break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BE322A-3707-474A-A67D-F0DF114023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60203"/>
          <a:stretch/>
        </p:blipFill>
        <p:spPr>
          <a:xfrm>
            <a:off x="0" y="0"/>
            <a:ext cx="12192000" cy="6858000"/>
          </a:xfrm>
          <a:prstGeom prst="rect">
            <a:avLst/>
          </a:prstGeom>
        </p:spPr>
      </p:pic>
      <p:sp>
        <p:nvSpPr>
          <p:cNvPr id="2" name="Title 1"/>
          <p:cNvSpPr>
            <a:spLocks noGrp="1"/>
          </p:cNvSpPr>
          <p:nvPr>
            <p:ph type="title"/>
          </p:nvPr>
        </p:nvSpPr>
        <p:spPr>
          <a:xfrm>
            <a:off x="831851" y="1882291"/>
            <a:ext cx="10515600" cy="161130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3520587"/>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CC1F54D9-9865-4C46-BBF1-F39E31A67911}"/>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spTree>
    <p:extLst>
      <p:ext uri="{BB962C8B-B14F-4D97-AF65-F5344CB8AC3E}">
        <p14:creationId xmlns:p14="http://schemas.microsoft.com/office/powerpoint/2010/main" val="180218035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Break - Turquois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9EFBA-1707-CE4A-A6C1-56B9E44982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12192000" cy="6858000"/>
          </a:xfrm>
          <a:prstGeom prst="rect">
            <a:avLst/>
          </a:prstGeom>
        </p:spPr>
      </p:pic>
      <p:sp>
        <p:nvSpPr>
          <p:cNvPr id="2" name="Title 1"/>
          <p:cNvSpPr>
            <a:spLocks noGrp="1"/>
          </p:cNvSpPr>
          <p:nvPr>
            <p:ph type="title"/>
          </p:nvPr>
        </p:nvSpPr>
        <p:spPr>
          <a:xfrm>
            <a:off x="831851" y="1882291"/>
            <a:ext cx="10515600" cy="1611308"/>
          </a:xfrm>
        </p:spPr>
        <p:txBody>
          <a:bodyPr anchor="b">
            <a:normAutofit/>
          </a:bodyPr>
          <a:lstStyle>
            <a:lvl1pP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1" y="3520587"/>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28248F70-9C91-7743-813A-CA4A83F1F9F9}"/>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spTree>
    <p:extLst>
      <p:ext uri="{BB962C8B-B14F-4D97-AF65-F5344CB8AC3E}">
        <p14:creationId xmlns:p14="http://schemas.microsoft.com/office/powerpoint/2010/main" val="304400324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background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8D4D1-DA0F-2246-A5D9-D1BE2372B4D4}"/>
              </a:ext>
            </a:extLst>
          </p:cNvPr>
          <p:cNvPicPr>
            <a:picLocks noChangeAspect="1"/>
          </p:cNvPicPr>
          <p:nvPr/>
        </p:nvPicPr>
        <p:blipFill rotWithShape="1">
          <a:blip r:embed="rId2">
            <a:extLst>
              <a:ext uri="{28A0092B-C50C-407E-A947-70E740481C1C}">
                <a14:useLocalDpi xmlns:a14="http://schemas.microsoft.com/office/drawing/2010/main"/>
              </a:ext>
            </a:extLst>
          </a:blip>
          <a:srcRect l="25000"/>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876BA647-502F-7E42-B7CD-B17634255562}"/>
              </a:ext>
            </a:extLst>
          </p:cNvPr>
          <p:cNvSpPr>
            <a:spLocks noGrp="1"/>
          </p:cNvSpPr>
          <p:nvPr>
            <p:ph type="sldNum" sz="quarter" idx="10"/>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6" name="Content Placeholder 2">
            <a:extLst>
              <a:ext uri="{FF2B5EF4-FFF2-40B4-BE49-F238E27FC236}">
                <a16:creationId xmlns:a16="http://schemas.microsoft.com/office/drawing/2014/main" id="{643B7A77-8C9C-DA43-AF45-CF1832142FAF}"/>
              </a:ext>
            </a:extLst>
          </p:cNvPr>
          <p:cNvSpPr>
            <a:spLocks noGrp="1"/>
          </p:cNvSpPr>
          <p:nvPr>
            <p:ph sz="half" idx="1"/>
          </p:nvPr>
        </p:nvSpPr>
        <p:spPr>
          <a:xfrm>
            <a:off x="838199" y="554176"/>
            <a:ext cx="5757093" cy="4318289"/>
          </a:xfrm>
          <a:solidFill>
            <a:schemeClr val="bg1">
              <a:alpha val="85000"/>
            </a:schemeClr>
          </a:solidFill>
        </p:spPr>
        <p:txBody>
          <a:bodyPr lIns="144000" tIns="144000" rIns="144000" bIns="14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AFF39ACD-D71E-BB47-BBCF-F1C2CCCBC57C}"/>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pic>
        <p:nvPicPr>
          <p:cNvPr id="7" name="Picture 6">
            <a:extLst>
              <a:ext uri="{FF2B5EF4-FFF2-40B4-BE49-F238E27FC236}">
                <a16:creationId xmlns:a16="http://schemas.microsoft.com/office/drawing/2014/main" id="{594498BF-C9D9-9646-946E-B66D6B5402C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5000"/>
          <a:stretch/>
        </p:blipFill>
        <p:spPr>
          <a:xfrm>
            <a:off x="0" y="0"/>
            <a:ext cx="12192000" cy="6858000"/>
          </a:xfrm>
          <a:prstGeom prst="rect">
            <a:avLst/>
          </a:prstGeom>
        </p:spPr>
      </p:pic>
      <p:sp>
        <p:nvSpPr>
          <p:cNvPr id="10" name="TextBox 9">
            <a:extLst>
              <a:ext uri="{FF2B5EF4-FFF2-40B4-BE49-F238E27FC236}">
                <a16:creationId xmlns:a16="http://schemas.microsoft.com/office/drawing/2014/main" id="{32D6CD7E-A071-E841-B40D-C252487B4201}"/>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bg1"/>
                </a:solidFill>
              </a:rPr>
              <a:t>Centre of expertise</a:t>
            </a:r>
            <a:br>
              <a:rPr lang="en-GB" sz="1100" dirty="0">
                <a:solidFill>
                  <a:schemeClr val="bg1"/>
                </a:solidFill>
              </a:rPr>
            </a:br>
            <a:r>
              <a:rPr lang="en-GB" sz="1100" dirty="0">
                <a:solidFill>
                  <a:schemeClr val="bg1"/>
                </a:solidFill>
              </a:rPr>
              <a:t>on child sexual abuse</a:t>
            </a:r>
          </a:p>
        </p:txBody>
      </p:sp>
      <p:pic>
        <p:nvPicPr>
          <p:cNvPr id="16" name="Picture 15">
            <a:extLst>
              <a:ext uri="{FF2B5EF4-FFF2-40B4-BE49-F238E27FC236}">
                <a16:creationId xmlns:a16="http://schemas.microsoft.com/office/drawing/2014/main" id="{F569A3B6-600E-9C42-B64D-105F53397A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32000" y="4019239"/>
            <a:ext cx="5760000" cy="2814799"/>
          </a:xfrm>
          <a:prstGeom prst="rect">
            <a:avLst/>
          </a:prstGeom>
        </p:spPr>
      </p:pic>
    </p:spTree>
    <p:extLst>
      <p:ext uri="{BB962C8B-B14F-4D97-AF65-F5344CB8AC3E}">
        <p14:creationId xmlns:p14="http://schemas.microsoft.com/office/powerpoint/2010/main" val="249573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plus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461477"/>
            <a:ext cx="5181600" cy="4351339"/>
          </a:xfrm>
        </p:spPr>
        <p:txBody>
          <a:bodyPr>
            <a:normAutofit/>
          </a:bodyPr>
          <a:lstStyle>
            <a:lvl1pPr>
              <a:defRPr sz="1600"/>
            </a:lvl1pPr>
            <a:lvl2pPr marL="212395" indent="-212395">
              <a:defRPr sz="1600"/>
            </a:lvl2pPr>
            <a:lvl3pPr marL="572386" indent="-212395">
              <a:defRPr sz="1600"/>
            </a:lvl3pPr>
            <a:lvl4pPr marL="932377" indent="-212395">
              <a:defRPr sz="1600"/>
            </a:lvl4pPr>
            <a:lvl5pPr marL="1292368" indent="-212395">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838202" y="6229321"/>
            <a:ext cx="2178804" cy="43088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
        <p:nvSpPr>
          <p:cNvPr id="12" name="Picture Placeholder 11">
            <a:extLst>
              <a:ext uri="{FF2B5EF4-FFF2-40B4-BE49-F238E27FC236}">
                <a16:creationId xmlns:a16="http://schemas.microsoft.com/office/drawing/2014/main" id="{20C87A7F-1995-784B-8073-50A91DE6CFEF}"/>
              </a:ext>
            </a:extLst>
          </p:cNvPr>
          <p:cNvSpPr>
            <a:spLocks noGrp="1"/>
          </p:cNvSpPr>
          <p:nvPr>
            <p:ph type="pic" sz="quarter" idx="13"/>
          </p:nvPr>
        </p:nvSpPr>
        <p:spPr>
          <a:xfrm>
            <a:off x="6172200" y="1529211"/>
            <a:ext cx="5181600" cy="3888000"/>
          </a:xfrm>
        </p:spPr>
        <p:txBody>
          <a:bodyPr/>
          <a:lstStyle/>
          <a:p>
            <a:r>
              <a:rPr lang="en-US"/>
              <a:t>Click icon to add picture</a:t>
            </a:r>
            <a:endParaRPr lang="en-US" dirty="0"/>
          </a:p>
        </p:txBody>
      </p:sp>
      <p:sp>
        <p:nvSpPr>
          <p:cNvPr id="8" name="TextBox 7">
            <a:extLst>
              <a:ext uri="{FF2B5EF4-FFF2-40B4-BE49-F238E27FC236}">
                <a16:creationId xmlns:a16="http://schemas.microsoft.com/office/drawing/2014/main" id="{8BD648E6-6016-BC43-8CA3-C328B5FF1A07}"/>
              </a:ext>
            </a:extLst>
          </p:cNvPr>
          <p:cNvSpPr txBox="1"/>
          <p:nvPr userDrawn="1"/>
        </p:nvSpPr>
        <p:spPr>
          <a:xfrm>
            <a:off x="838207" y="6229323"/>
            <a:ext cx="2178804" cy="43088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1100" b="1" dirty="0">
                <a:solidFill>
                  <a:schemeClr val="tx2"/>
                </a:solidFill>
              </a:rPr>
              <a:t>Centre of expertise</a:t>
            </a:r>
            <a:br>
              <a:rPr lang="en-GB" sz="1100" dirty="0">
                <a:solidFill>
                  <a:schemeClr val="tx2"/>
                </a:solidFill>
              </a:rPr>
            </a:br>
            <a:r>
              <a:rPr lang="en-GB" sz="1100" dirty="0">
                <a:solidFill>
                  <a:schemeClr val="tx2"/>
                </a:solidFill>
              </a:rPr>
              <a:t>on child sexual abuse</a:t>
            </a:r>
          </a:p>
        </p:txBody>
      </p:sp>
    </p:spTree>
    <p:extLst>
      <p:ext uri="{BB962C8B-B14F-4D97-AF65-F5344CB8AC3E}">
        <p14:creationId xmlns:p14="http://schemas.microsoft.com/office/powerpoint/2010/main" val="640719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18599"/>
            <a:ext cx="10197123" cy="85371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461478"/>
            <a:ext cx="10515600" cy="4715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160371" y="318599"/>
            <a:ext cx="620671" cy="322263"/>
          </a:xfrm>
          <a:prstGeom prst="rect">
            <a:avLst/>
          </a:prstGeom>
        </p:spPr>
        <p:txBody>
          <a:bodyPr vert="horz" lIns="91440" tIns="45720" rIns="91440" bIns="45720" rtlCol="0" anchor="t"/>
          <a:lstStyle>
            <a:lvl1pPr algn="r">
              <a:defRPr sz="1000" b="1">
                <a:solidFill>
                  <a:schemeClr val="tx1"/>
                </a:solidFill>
              </a:defRPr>
            </a:lvl1pPr>
          </a:lstStyle>
          <a:p>
            <a:fld id="{5512AD5A-2C28-1D42-B971-4292A709C8F6}" type="slidenum">
              <a:rPr lang="en-US" smtClean="0"/>
              <a:pPr/>
              <a:t>‹#›</a:t>
            </a:fld>
            <a:endParaRPr lang="en-US" dirty="0"/>
          </a:p>
        </p:txBody>
      </p:sp>
    </p:spTree>
    <p:extLst>
      <p:ext uri="{BB962C8B-B14F-4D97-AF65-F5344CB8AC3E}">
        <p14:creationId xmlns:p14="http://schemas.microsoft.com/office/powerpoint/2010/main" val="1949357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marL="0" indent="0" algn="l" defTabSz="914377" rtl="0" eaLnBrk="1" latinLnBrk="0" hangingPunct="1">
        <a:lnSpc>
          <a:spcPct val="90000"/>
        </a:lnSpc>
        <a:spcBef>
          <a:spcPct val="0"/>
        </a:spcBef>
        <a:buFont typeface="+mj-lt"/>
        <a:buNone/>
        <a:defRPr sz="2800" kern="1200">
          <a:solidFill>
            <a:schemeClr val="tx2"/>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84393" indent="-284393"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644384" indent="-284393"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004375" indent="-284393"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64366" indent="-284393"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18599"/>
            <a:ext cx="10197123" cy="85371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461478"/>
            <a:ext cx="10515600" cy="4715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160371" y="318599"/>
            <a:ext cx="620671" cy="322263"/>
          </a:xfrm>
          <a:prstGeom prst="rect">
            <a:avLst/>
          </a:prstGeom>
        </p:spPr>
        <p:txBody>
          <a:bodyPr vert="horz" lIns="91440" tIns="45720" rIns="91440" bIns="45720" rtlCol="0" anchor="t"/>
          <a:lstStyle>
            <a:lvl1pPr algn="r">
              <a:defRPr sz="1000" b="1">
                <a:solidFill>
                  <a:schemeClr val="tx1"/>
                </a:solidFill>
              </a:defRPr>
            </a:lvl1pPr>
          </a:lstStyle>
          <a:p>
            <a:fld id="{5512AD5A-2C28-1D42-B971-4292A709C8F6}" type="slidenum">
              <a:rPr lang="en-US" smtClean="0"/>
              <a:pPr/>
              <a:t>‹#›</a:t>
            </a:fld>
            <a:endParaRPr lang="en-US" dirty="0"/>
          </a:p>
        </p:txBody>
      </p:sp>
    </p:spTree>
    <p:extLst>
      <p:ext uri="{BB962C8B-B14F-4D97-AF65-F5344CB8AC3E}">
        <p14:creationId xmlns:p14="http://schemas.microsoft.com/office/powerpoint/2010/main" val="139229503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hf hdr="0" ftr="0" dt="0"/>
  <p:txStyles>
    <p:titleStyle>
      <a:lvl1pPr marL="0" indent="0" algn="l" defTabSz="914377" rtl="0" eaLnBrk="1" latinLnBrk="0" hangingPunct="1">
        <a:lnSpc>
          <a:spcPct val="90000"/>
        </a:lnSpc>
        <a:spcBef>
          <a:spcPct val="0"/>
        </a:spcBef>
        <a:buFont typeface="+mj-lt"/>
        <a:buNone/>
        <a:defRPr sz="2800" b="1" kern="1200">
          <a:solidFill>
            <a:schemeClr val="tx2"/>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867" kern="1200">
          <a:solidFill>
            <a:schemeClr val="tx1"/>
          </a:solidFill>
          <a:latin typeface="+mn-lt"/>
          <a:ea typeface="+mn-ea"/>
          <a:cs typeface="+mn-cs"/>
        </a:defRPr>
      </a:lvl1pPr>
      <a:lvl2pPr marL="284393" indent="-284393"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2pPr>
      <a:lvl3pPr marL="644384" indent="-284393"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3pPr>
      <a:lvl4pPr marL="1004375" indent="-284393"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1364366" indent="-284393"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csacentre.org.uk/get-support/" TargetMode="External"/><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hyperlink" Target="mailto:info@csacentre.org.uk"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hyperlink" Target="mailto:plp@csacentre.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37125-2914-0D19-E5FE-0CCBCEF39C76}"/>
              </a:ext>
            </a:extLst>
          </p:cNvPr>
          <p:cNvSpPr>
            <a:spLocks noGrp="1"/>
          </p:cNvSpPr>
          <p:nvPr>
            <p:ph type="title"/>
          </p:nvPr>
        </p:nvSpPr>
        <p:spPr/>
        <p:txBody>
          <a:bodyPr/>
          <a:lstStyle/>
          <a:p>
            <a:r>
              <a:rPr lang="en-GB" b="1" dirty="0"/>
              <a:t>Susan</a:t>
            </a:r>
          </a:p>
        </p:txBody>
      </p:sp>
      <p:sp>
        <p:nvSpPr>
          <p:cNvPr id="3" name="Content Placeholder 2">
            <a:extLst>
              <a:ext uri="{FF2B5EF4-FFF2-40B4-BE49-F238E27FC236}">
                <a16:creationId xmlns:a16="http://schemas.microsoft.com/office/drawing/2014/main" id="{6EDD4E1F-8AF9-DAF5-8CCE-6958F5D99863}"/>
              </a:ext>
            </a:extLst>
          </p:cNvPr>
          <p:cNvSpPr>
            <a:spLocks noGrp="1"/>
          </p:cNvSpPr>
          <p:nvPr>
            <p:ph sz="half" idx="1"/>
          </p:nvPr>
        </p:nvSpPr>
        <p:spPr/>
        <p:txBody>
          <a:bodyPr/>
          <a:lstStyle/>
          <a:p>
            <a:pPr>
              <a:lnSpc>
                <a:spcPct val="100000"/>
              </a:lnSpc>
            </a:pPr>
            <a:r>
              <a:rPr lang="en-GB" sz="2133" dirty="0"/>
              <a:t>We will watch the video.</a:t>
            </a:r>
          </a:p>
          <a:p>
            <a:pPr>
              <a:lnSpc>
                <a:spcPct val="100000"/>
              </a:lnSpc>
            </a:pPr>
            <a:endParaRPr lang="en-GB" sz="2133" dirty="0"/>
          </a:p>
          <a:p>
            <a:pPr>
              <a:lnSpc>
                <a:spcPct val="100000"/>
              </a:lnSpc>
            </a:pPr>
            <a:r>
              <a:rPr lang="en-GB" sz="2133" dirty="0"/>
              <a:t>Please make notes of any thing that stands out for you during this.</a:t>
            </a:r>
          </a:p>
          <a:p>
            <a:pPr>
              <a:lnSpc>
                <a:spcPct val="100000"/>
              </a:lnSpc>
            </a:pPr>
            <a:endParaRPr lang="en-GB" sz="2133" b="1" dirty="0">
              <a:solidFill>
                <a:schemeClr val="accent5"/>
              </a:solidFill>
            </a:endParaRPr>
          </a:p>
          <a:p>
            <a:pPr>
              <a:lnSpc>
                <a:spcPct val="100000"/>
              </a:lnSpc>
            </a:pPr>
            <a:r>
              <a:rPr lang="en-GB" sz="2133" b="1" dirty="0">
                <a:solidFill>
                  <a:schemeClr val="accent5"/>
                </a:solidFill>
              </a:rPr>
              <a:t>Remember to look after yourself and step away if needed.  </a:t>
            </a:r>
          </a:p>
          <a:p>
            <a:endParaRPr lang="en-GB" dirty="0"/>
          </a:p>
        </p:txBody>
      </p:sp>
      <p:pic>
        <p:nvPicPr>
          <p:cNvPr id="6" name="Picture Placeholder 5">
            <a:extLst>
              <a:ext uri="{FF2B5EF4-FFF2-40B4-BE49-F238E27FC236}">
                <a16:creationId xmlns:a16="http://schemas.microsoft.com/office/drawing/2014/main" id="{A9E39C2F-E7F0-4C9A-5E6C-17933B506EE5}"/>
              </a:ext>
            </a:extLst>
          </p:cNvPr>
          <p:cNvPicPr>
            <a:picLocks noGrp="1" noChangeAspect="1"/>
          </p:cNvPicPr>
          <p:nvPr>
            <p:ph type="pic" sz="quarter" idx="13"/>
          </p:nvPr>
        </p:nvPicPr>
        <p:blipFill rotWithShape="1">
          <a:blip r:embed="rId3"/>
          <a:srcRect l="63558" t="30220" r="11900" b="32658"/>
          <a:stretch/>
        </p:blipFill>
        <p:spPr>
          <a:xfrm>
            <a:off x="7747820" y="318599"/>
            <a:ext cx="3287505" cy="3645731"/>
          </a:xfrm>
          <a:ln w="28575">
            <a:solidFill>
              <a:schemeClr val="tx2"/>
            </a:solidFill>
          </a:ln>
        </p:spPr>
      </p:pic>
      <p:pic>
        <p:nvPicPr>
          <p:cNvPr id="5" name="Picture 4">
            <a:extLst>
              <a:ext uri="{FF2B5EF4-FFF2-40B4-BE49-F238E27FC236}">
                <a16:creationId xmlns:a16="http://schemas.microsoft.com/office/drawing/2014/main" id="{7FF2BB31-552A-EE1F-7882-761B2E76B656}"/>
              </a:ext>
            </a:extLst>
          </p:cNvPr>
          <p:cNvPicPr>
            <a:picLocks noChangeAspect="1"/>
          </p:cNvPicPr>
          <p:nvPr/>
        </p:nvPicPr>
        <p:blipFill>
          <a:blip r:embed="rId4"/>
          <a:stretch>
            <a:fillRect/>
          </a:stretch>
        </p:blipFill>
        <p:spPr>
          <a:xfrm>
            <a:off x="8462323" y="4113725"/>
            <a:ext cx="2177968" cy="2530419"/>
          </a:xfrm>
          <a:prstGeom prst="rect">
            <a:avLst/>
          </a:prstGeom>
        </p:spPr>
      </p:pic>
    </p:spTree>
    <p:extLst>
      <p:ext uri="{BB962C8B-B14F-4D97-AF65-F5344CB8AC3E}">
        <p14:creationId xmlns:p14="http://schemas.microsoft.com/office/powerpoint/2010/main" val="2318538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C50AF-0037-4366-A28A-C63686328B21}"/>
              </a:ext>
            </a:extLst>
          </p:cNvPr>
          <p:cNvSpPr>
            <a:spLocks noGrp="1"/>
          </p:cNvSpPr>
          <p:nvPr>
            <p:ph type="title"/>
          </p:nvPr>
        </p:nvSpPr>
        <p:spPr/>
        <p:txBody>
          <a:bodyPr/>
          <a:lstStyle/>
          <a:p>
            <a:r>
              <a:rPr lang="en-GB" b="1" dirty="0"/>
              <a:t>The traumatic impact of child sexual abuse</a:t>
            </a:r>
          </a:p>
        </p:txBody>
      </p:sp>
      <p:graphicFrame>
        <p:nvGraphicFramePr>
          <p:cNvPr id="5" name="Content Placeholder 4">
            <a:extLst>
              <a:ext uri="{FF2B5EF4-FFF2-40B4-BE49-F238E27FC236}">
                <a16:creationId xmlns:a16="http://schemas.microsoft.com/office/drawing/2014/main" id="{609A0FD1-AEDB-4B96-B484-59D2116FDF49}"/>
              </a:ext>
            </a:extLst>
          </p:cNvPr>
          <p:cNvGraphicFramePr>
            <a:graphicFrameLocks noGrp="1"/>
          </p:cNvGraphicFramePr>
          <p:nvPr>
            <p:ph idx="1"/>
          </p:nvPr>
        </p:nvGraphicFramePr>
        <p:xfrm>
          <a:off x="838202" y="1403540"/>
          <a:ext cx="10744199" cy="4419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3970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D9A87-14AA-E130-6AB6-F3AD6A5B1C13}"/>
              </a:ext>
            </a:extLst>
          </p:cNvPr>
          <p:cNvSpPr>
            <a:spLocks noGrp="1"/>
          </p:cNvSpPr>
          <p:nvPr>
            <p:ph type="title"/>
          </p:nvPr>
        </p:nvSpPr>
        <p:spPr>
          <a:xfrm>
            <a:off x="831851" y="640862"/>
            <a:ext cx="10515600" cy="992996"/>
          </a:xfrm>
        </p:spPr>
        <p:txBody>
          <a:bodyPr/>
          <a:lstStyle/>
          <a:p>
            <a:r>
              <a:rPr lang="en-GB" b="1" dirty="0">
                <a:solidFill>
                  <a:srgbClr val="FFFFFF"/>
                </a:solidFill>
                <a:latin typeface="Arial" panose="020B0604020202020204"/>
              </a:rPr>
              <a:t>How impacts may differ</a:t>
            </a:r>
            <a:endParaRPr lang="en-GB" dirty="0"/>
          </a:p>
        </p:txBody>
      </p:sp>
      <p:sp>
        <p:nvSpPr>
          <p:cNvPr id="3" name="Text Placeholder 2">
            <a:extLst>
              <a:ext uri="{FF2B5EF4-FFF2-40B4-BE49-F238E27FC236}">
                <a16:creationId xmlns:a16="http://schemas.microsoft.com/office/drawing/2014/main" id="{E644AFDF-7C46-E801-E41D-2CC8E39093FB}"/>
              </a:ext>
            </a:extLst>
          </p:cNvPr>
          <p:cNvSpPr>
            <a:spLocks noGrp="1"/>
          </p:cNvSpPr>
          <p:nvPr>
            <p:ph type="body" idx="1"/>
          </p:nvPr>
        </p:nvSpPr>
        <p:spPr>
          <a:xfrm>
            <a:off x="955105" y="1956120"/>
            <a:ext cx="10515600" cy="3772949"/>
          </a:xfrm>
        </p:spPr>
        <p:txBody>
          <a:bodyPr>
            <a:normAutofit fontScale="92500" lnSpcReduction="20000"/>
          </a:bodyPr>
          <a:lstStyle/>
          <a:p>
            <a:pPr>
              <a:defRPr/>
            </a:pPr>
            <a:r>
              <a:rPr lang="en-GB" b="1" dirty="0">
                <a:solidFill>
                  <a:srgbClr val="FFFFFF"/>
                </a:solidFill>
                <a:latin typeface="Arial" panose="020B0604020202020204"/>
              </a:rPr>
              <a:t>Group activity</a:t>
            </a:r>
          </a:p>
          <a:p>
            <a:pPr>
              <a:defRPr/>
            </a:pPr>
            <a:r>
              <a:rPr lang="en-GB" b="1" dirty="0">
                <a:solidFill>
                  <a:srgbClr val="FFFFFF"/>
                </a:solidFill>
                <a:latin typeface="Arial" panose="020B0604020202020204"/>
              </a:rPr>
              <a:t>How might individual characteristics of a child on their experience of child sexual abuse?</a:t>
            </a:r>
          </a:p>
          <a:p>
            <a:pPr>
              <a:defRPr/>
            </a:pPr>
            <a:r>
              <a:rPr lang="en-GB" b="1" dirty="0">
                <a:solidFill>
                  <a:srgbClr val="FFFFFF"/>
                </a:solidFill>
                <a:latin typeface="Arial" panose="020B0604020202020204"/>
              </a:rPr>
              <a:t>Consider </a:t>
            </a:r>
          </a:p>
          <a:p>
            <a:pPr>
              <a:defRPr/>
            </a:pPr>
            <a:r>
              <a:rPr lang="en-GB" b="1" dirty="0">
                <a:solidFill>
                  <a:srgbClr val="FFFFFF"/>
                </a:solidFill>
                <a:latin typeface="Arial" panose="020B0604020202020204"/>
              </a:rPr>
              <a:t>- Gender</a:t>
            </a:r>
          </a:p>
          <a:p>
            <a:pPr>
              <a:defRPr/>
            </a:pPr>
            <a:r>
              <a:rPr lang="en-GB" b="1" dirty="0">
                <a:solidFill>
                  <a:srgbClr val="FFFFFF"/>
                </a:solidFill>
                <a:latin typeface="Arial" panose="020B0604020202020204"/>
              </a:rPr>
              <a:t>- Ethnicity</a:t>
            </a:r>
          </a:p>
          <a:p>
            <a:pPr>
              <a:defRPr/>
            </a:pPr>
            <a:r>
              <a:rPr lang="en-GB" b="1" dirty="0">
                <a:solidFill>
                  <a:srgbClr val="FFFFFF"/>
                </a:solidFill>
                <a:latin typeface="Arial" panose="020B0604020202020204"/>
              </a:rPr>
              <a:t>- Religion</a:t>
            </a:r>
          </a:p>
          <a:p>
            <a:pPr>
              <a:defRPr/>
            </a:pPr>
            <a:r>
              <a:rPr lang="en-GB" b="1" dirty="0">
                <a:solidFill>
                  <a:srgbClr val="FFFFFF"/>
                </a:solidFill>
                <a:latin typeface="Arial" panose="020B0604020202020204"/>
              </a:rPr>
              <a:t>- Disability</a:t>
            </a:r>
          </a:p>
          <a:p>
            <a:pPr>
              <a:defRPr/>
            </a:pPr>
            <a:r>
              <a:rPr lang="en-GB" b="1">
                <a:solidFill>
                  <a:srgbClr val="FFFFFF"/>
                </a:solidFill>
                <a:latin typeface="Arial" panose="020B0604020202020204"/>
              </a:rPr>
              <a:t>- Sexuality </a:t>
            </a:r>
            <a:endParaRPr lang="en-GB" b="1" dirty="0">
              <a:solidFill>
                <a:srgbClr val="FFFFFF"/>
              </a:solidFill>
              <a:latin typeface="Arial" panose="020B0604020202020204"/>
            </a:endParaRPr>
          </a:p>
          <a:p>
            <a:pPr>
              <a:defRPr/>
            </a:pPr>
            <a:r>
              <a:rPr lang="en-GB" b="1" dirty="0">
                <a:solidFill>
                  <a:srgbClr val="FFFFFF"/>
                </a:solidFill>
                <a:latin typeface="Arial" panose="020B0604020202020204"/>
              </a:rPr>
              <a:t>- Any other characteristics?</a:t>
            </a:r>
          </a:p>
          <a:p>
            <a:endParaRPr lang="en-GB" dirty="0"/>
          </a:p>
        </p:txBody>
      </p:sp>
      <p:sp>
        <p:nvSpPr>
          <p:cNvPr id="4" name="Slide Number Placeholder 3">
            <a:extLst>
              <a:ext uri="{FF2B5EF4-FFF2-40B4-BE49-F238E27FC236}">
                <a16:creationId xmlns:a16="http://schemas.microsoft.com/office/drawing/2014/main" id="{7F3DDD2B-C22D-834C-0FF5-A73382A54EB3}"/>
              </a:ext>
            </a:extLst>
          </p:cNvPr>
          <p:cNvSpPr>
            <a:spLocks noGrp="1"/>
          </p:cNvSpPr>
          <p:nvPr>
            <p:ph type="sldNum" sz="quarter" idx="12"/>
          </p:nvPr>
        </p:nvSpPr>
        <p:spPr/>
        <p:txBody>
          <a:bodyPr/>
          <a:lstStyle/>
          <a:p>
            <a:pPr defTabSz="1219170"/>
            <a:fld id="{5512AD5A-2C28-1D42-B971-4292A709C8F6}" type="slidenum">
              <a:rPr lang="en-US">
                <a:solidFill>
                  <a:srgbClr val="FFFFFF"/>
                </a:solidFill>
                <a:latin typeface="Arial" panose="020B0604020202020204"/>
              </a:rPr>
              <a:pPr defTabSz="1219170"/>
              <a:t>11</a:t>
            </a:fld>
            <a:endParaRPr lang="en-US" dirty="0">
              <a:solidFill>
                <a:srgbClr val="FFFFFF"/>
              </a:solidFill>
              <a:latin typeface="Arial" panose="020B0604020202020204"/>
            </a:endParaRPr>
          </a:p>
        </p:txBody>
      </p:sp>
    </p:spTree>
    <p:extLst>
      <p:ext uri="{BB962C8B-B14F-4D97-AF65-F5344CB8AC3E}">
        <p14:creationId xmlns:p14="http://schemas.microsoft.com/office/powerpoint/2010/main" val="403188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fontScale="90000"/>
          </a:bodyPr>
          <a:lstStyle/>
          <a:p>
            <a:r>
              <a:rPr lang="en-GB" altLang="en-US" sz="3067" b="1" dirty="0"/>
              <a:t>What might be the particular impacts for boys?</a:t>
            </a:r>
            <a:br>
              <a:rPr lang="en-GB" altLang="en-US" b="1" dirty="0"/>
            </a:br>
            <a:endParaRPr lang="en-GB" altLang="en-US" sz="2667" dirty="0"/>
          </a:p>
        </p:txBody>
      </p:sp>
      <p:sp>
        <p:nvSpPr>
          <p:cNvPr id="45059" name="Content Placeholder 2"/>
          <p:cNvSpPr>
            <a:spLocks noGrp="1"/>
          </p:cNvSpPr>
          <p:nvPr>
            <p:ph sz="half" idx="1"/>
          </p:nvPr>
        </p:nvSpPr>
        <p:spPr>
          <a:xfrm>
            <a:off x="829733" y="1435468"/>
            <a:ext cx="6191177" cy="4351339"/>
          </a:xfrm>
        </p:spPr>
        <p:txBody>
          <a:bodyPr>
            <a:noAutofit/>
          </a:bodyPr>
          <a:lstStyle/>
          <a:p>
            <a:pPr marL="380990" indent="-380990">
              <a:lnSpc>
                <a:spcPct val="110000"/>
              </a:lnSpc>
              <a:buFont typeface="Arial" panose="020B0604020202020204" pitchFamily="34" charset="0"/>
              <a:buChar char="•"/>
            </a:pPr>
            <a:r>
              <a:rPr lang="en-GB" altLang="en-US" sz="1867" dirty="0"/>
              <a:t>Believe they are not allowed to be victims </a:t>
            </a:r>
          </a:p>
          <a:p>
            <a:pPr marL="380990" indent="-380990">
              <a:lnSpc>
                <a:spcPct val="110000"/>
              </a:lnSpc>
              <a:buFont typeface="Arial" panose="020B0604020202020204" pitchFamily="34" charset="0"/>
              <a:buChar char="•"/>
            </a:pPr>
            <a:r>
              <a:rPr lang="en-GB" altLang="en-US" sz="1867" dirty="0"/>
              <a:t>More prone to act out and express anger – ‘boys don’t cry’ </a:t>
            </a:r>
          </a:p>
          <a:p>
            <a:pPr marL="380990" indent="-380990">
              <a:lnSpc>
                <a:spcPct val="110000"/>
              </a:lnSpc>
              <a:buFont typeface="Arial" panose="020B0604020202020204" pitchFamily="34" charset="0"/>
              <a:buChar char="•"/>
            </a:pPr>
            <a:r>
              <a:rPr lang="en-GB" altLang="en-US" sz="1867" dirty="0"/>
              <a:t>Believe they should have been able to fight off the abuser – may be proof they are physically and emotionally weak</a:t>
            </a:r>
          </a:p>
          <a:p>
            <a:pPr marL="380990" indent="-380990">
              <a:lnSpc>
                <a:spcPct val="110000"/>
              </a:lnSpc>
              <a:buFont typeface="Arial" panose="020B0604020202020204" pitchFamily="34" charset="0"/>
              <a:buChar char="•"/>
            </a:pPr>
            <a:r>
              <a:rPr lang="en-GB" altLang="en-US" sz="1867" dirty="0"/>
              <a:t>May pick fights with other boys to prove their masculinity or compensate for own insecurities</a:t>
            </a:r>
          </a:p>
          <a:p>
            <a:pPr marL="380990" indent="-380990">
              <a:lnSpc>
                <a:spcPct val="110000"/>
              </a:lnSpc>
              <a:buFont typeface="Arial" panose="020B0604020202020204" pitchFamily="34" charset="0"/>
              <a:buChar char="•"/>
            </a:pPr>
            <a:r>
              <a:rPr lang="en-GB" altLang="en-US" sz="1867" dirty="0"/>
              <a:t>Abuse by a female may increase their confusion – should have enjoyed it</a:t>
            </a:r>
          </a:p>
          <a:p>
            <a:pPr marL="380990" indent="-380990">
              <a:lnSpc>
                <a:spcPct val="110000"/>
              </a:lnSpc>
              <a:buFont typeface="Arial" panose="020B0604020202020204" pitchFamily="34" charset="0"/>
              <a:buChar char="•"/>
            </a:pPr>
            <a:r>
              <a:rPr lang="en-GB" altLang="en-US" sz="1867" dirty="0"/>
              <a:t>Sexual identity confusion </a:t>
            </a:r>
          </a:p>
          <a:p>
            <a:pPr marL="380990" indent="-380990">
              <a:lnSpc>
                <a:spcPct val="110000"/>
              </a:lnSpc>
              <a:buFont typeface="Arial" panose="020B0604020202020204" pitchFamily="34" charset="0"/>
              <a:buChar char="•"/>
            </a:pPr>
            <a:r>
              <a:rPr lang="en-GB" altLang="en-US" sz="1867" dirty="0"/>
              <a:t>Homophobia if abuser was male</a:t>
            </a:r>
          </a:p>
        </p:txBody>
      </p:sp>
      <p:pic>
        <p:nvPicPr>
          <p:cNvPr id="5" name="Content Placeholder 8" descr="A picture containing person, outdoor&#10;&#10;Description automatically generated">
            <a:extLst>
              <a:ext uri="{FF2B5EF4-FFF2-40B4-BE49-F238E27FC236}">
                <a16:creationId xmlns:a16="http://schemas.microsoft.com/office/drawing/2014/main" id="{8AD5246F-9BE4-2937-B0F6-7AB4DE6E018F}"/>
              </a:ext>
            </a:extLst>
          </p:cNvPr>
          <p:cNvPicPr>
            <a:picLocks noGrp="1" noChangeAspect="1"/>
          </p:cNvPicPr>
          <p:nvPr>
            <p:ph sz="half" idx="14"/>
          </p:nvPr>
        </p:nvPicPr>
        <p:blipFill rotWithShape="1">
          <a:blip r:embed="rId3">
            <a:extLst>
              <a:ext uri="{28A0092B-C50C-407E-A947-70E740481C1C}">
                <a14:useLocalDpi xmlns:a14="http://schemas.microsoft.com/office/drawing/2010/main" val="0"/>
              </a:ext>
            </a:extLst>
          </a:blip>
          <a:srcRect l="20513" r="1" b="1"/>
          <a:stretch/>
        </p:blipFill>
        <p:spPr>
          <a:xfrm>
            <a:off x="7262649" y="1829872"/>
            <a:ext cx="4246763" cy="3562531"/>
          </a:xfrm>
          <a:noFill/>
        </p:spPr>
      </p:pic>
    </p:spTree>
    <p:extLst>
      <p:ext uri="{BB962C8B-B14F-4D97-AF65-F5344CB8AC3E}">
        <p14:creationId xmlns:p14="http://schemas.microsoft.com/office/powerpoint/2010/main" val="297272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b="1" dirty="0"/>
              <a:t>What might be the particular impacts for victims and survivors in ethnic minority communities? </a:t>
            </a:r>
          </a:p>
        </p:txBody>
      </p:sp>
      <p:sp>
        <p:nvSpPr>
          <p:cNvPr id="14" name="Content Placeholder 2"/>
          <p:cNvSpPr>
            <a:spLocks noGrp="1"/>
          </p:cNvSpPr>
          <p:nvPr>
            <p:ph sz="half" idx="1"/>
          </p:nvPr>
        </p:nvSpPr>
        <p:spPr/>
        <p:txBody>
          <a:bodyPr/>
          <a:lstStyle/>
          <a:p>
            <a:pPr marL="380990" indent="-380990">
              <a:lnSpc>
                <a:spcPct val="100000"/>
              </a:lnSpc>
              <a:buFont typeface="Arial" panose="020B0604020202020204" pitchFamily="34" charset="0"/>
              <a:buChar char="•"/>
            </a:pPr>
            <a:r>
              <a:rPr lang="en-GB" sz="1867" dirty="0"/>
              <a:t>Being ostracised from their families or communities following disclosure of abuse.</a:t>
            </a:r>
          </a:p>
          <a:p>
            <a:pPr marL="380990" indent="-380990">
              <a:lnSpc>
                <a:spcPct val="100000"/>
              </a:lnSpc>
              <a:buFont typeface="Arial" panose="020B0604020202020204" pitchFamily="34" charset="0"/>
              <a:buChar char="•"/>
            </a:pPr>
            <a:r>
              <a:rPr lang="en-GB" sz="1867" dirty="0"/>
              <a:t>The loss of support networks that play an important role in helping victims and survivors to recover from child sexual abuse. </a:t>
            </a:r>
          </a:p>
          <a:p>
            <a:pPr lvl="1"/>
            <a:endParaRPr lang="en-GB" dirty="0"/>
          </a:p>
        </p:txBody>
      </p:sp>
      <p:sp>
        <p:nvSpPr>
          <p:cNvPr id="6" name="TextBox 5">
            <a:extLst>
              <a:ext uri="{FF2B5EF4-FFF2-40B4-BE49-F238E27FC236}">
                <a16:creationId xmlns:a16="http://schemas.microsoft.com/office/drawing/2014/main" id="{C75E4EDC-B498-939B-FA04-6B89AD3FC7A8}"/>
              </a:ext>
            </a:extLst>
          </p:cNvPr>
          <p:cNvSpPr txBox="1"/>
          <p:nvPr/>
        </p:nvSpPr>
        <p:spPr>
          <a:xfrm>
            <a:off x="9701050" y="6260947"/>
            <a:ext cx="2280745" cy="379656"/>
          </a:xfrm>
          <a:prstGeom prst="rect">
            <a:avLst/>
          </a:prstGeom>
          <a:noFill/>
        </p:spPr>
        <p:txBody>
          <a:bodyPr wrap="square">
            <a:spAutoFit/>
          </a:bodyPr>
          <a:lstStyle/>
          <a:p>
            <a:pPr defTabSz="1219170"/>
            <a:r>
              <a:rPr lang="en-GB" sz="1867" dirty="0">
                <a:solidFill>
                  <a:srgbClr val="702474"/>
                </a:solidFill>
                <a:latin typeface="Arial" panose="020B0604020202020204"/>
              </a:rPr>
              <a:t>(IICSA, June 2020)</a:t>
            </a:r>
          </a:p>
        </p:txBody>
      </p:sp>
      <p:sp>
        <p:nvSpPr>
          <p:cNvPr id="8" name="Rectangle: Rounded Corners 7">
            <a:extLst>
              <a:ext uri="{FF2B5EF4-FFF2-40B4-BE49-F238E27FC236}">
                <a16:creationId xmlns:a16="http://schemas.microsoft.com/office/drawing/2014/main" id="{C4656A60-BD71-9160-6943-0E1D05AF352A}"/>
              </a:ext>
            </a:extLst>
          </p:cNvPr>
          <p:cNvSpPr/>
          <p:nvPr/>
        </p:nvSpPr>
        <p:spPr>
          <a:xfrm>
            <a:off x="1019504" y="3951890"/>
            <a:ext cx="4771696" cy="186092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867" dirty="0">
              <a:solidFill>
                <a:srgbClr val="FFFFFF"/>
              </a:solidFill>
              <a:latin typeface="Arial" panose="020B0604020202020204"/>
            </a:endParaRPr>
          </a:p>
          <a:p>
            <a:pPr defTabSz="1219170"/>
            <a:r>
              <a:rPr lang="en-GB" sz="1867" dirty="0">
                <a:solidFill>
                  <a:srgbClr val="FFFFFF"/>
                </a:solidFill>
                <a:latin typeface="Arial" panose="020B0604020202020204"/>
              </a:rPr>
              <a:t>“Support is so central because, for a lot of us and a lot of people that I know, we’ve been ostracised from our families. There’s no one we can talk to about it.”  (Female focus group participant) </a:t>
            </a:r>
          </a:p>
          <a:p>
            <a:pPr defTabSz="1219170"/>
            <a:endParaRPr lang="en-GB" sz="1600" b="1" dirty="0">
              <a:solidFill>
                <a:srgbClr val="FFFFFF"/>
              </a:solidFill>
              <a:latin typeface="Arial" panose="020B0604020202020204"/>
            </a:endParaRPr>
          </a:p>
        </p:txBody>
      </p:sp>
      <p:pic>
        <p:nvPicPr>
          <p:cNvPr id="9" name="Content Placeholder 8" descr="A couple of women sitting on a couch&#10;&#10;Description automatically generated with medium confidence">
            <a:extLst>
              <a:ext uri="{FF2B5EF4-FFF2-40B4-BE49-F238E27FC236}">
                <a16:creationId xmlns:a16="http://schemas.microsoft.com/office/drawing/2014/main" id="{49A78356-866B-2BFB-3765-79A1BE0BDEA3}"/>
              </a:ext>
            </a:extLst>
          </p:cNvPr>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6341533" y="1908888"/>
            <a:ext cx="5181600" cy="3455091"/>
          </a:xfrm>
          <a:prstGeom prst="rect">
            <a:avLst/>
          </a:prstGeom>
        </p:spPr>
      </p:pic>
    </p:spTree>
    <p:extLst>
      <p:ext uri="{BB962C8B-B14F-4D97-AF65-F5344CB8AC3E}">
        <p14:creationId xmlns:p14="http://schemas.microsoft.com/office/powerpoint/2010/main" val="3403624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9FD4DF-33EB-0348-7CC1-BAFB1FDB315A}"/>
              </a:ext>
            </a:extLst>
          </p:cNvPr>
          <p:cNvSpPr/>
          <p:nvPr/>
        </p:nvSpPr>
        <p:spPr>
          <a:xfrm>
            <a:off x="706582" y="6234200"/>
            <a:ext cx="2202873" cy="583096"/>
          </a:xfrm>
          <a:prstGeom prst="rect">
            <a:avLst/>
          </a:prstGeom>
          <a:solidFill>
            <a:srgbClr val="EC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2" name="Title 1"/>
          <p:cNvSpPr>
            <a:spLocks noGrp="1"/>
          </p:cNvSpPr>
          <p:nvPr>
            <p:ph type="title"/>
          </p:nvPr>
        </p:nvSpPr>
        <p:spPr/>
        <p:txBody>
          <a:bodyPr>
            <a:normAutofit fontScale="90000"/>
          </a:bodyPr>
          <a:lstStyle/>
          <a:p>
            <a:r>
              <a:rPr lang="en-GB" sz="3067" b="1" dirty="0"/>
              <a:t>“People don’t talk about it” </a:t>
            </a:r>
            <a:br>
              <a:rPr lang="en-GB" sz="2700" dirty="0"/>
            </a:br>
            <a:r>
              <a:rPr lang="en-GB" sz="2667" dirty="0"/>
              <a:t> Child sexual abuse in ethnic minority communities, (IICSA, 2020)</a:t>
            </a:r>
          </a:p>
        </p:txBody>
      </p:sp>
      <p:sp>
        <p:nvSpPr>
          <p:cNvPr id="3" name="Rectangle: Rounded Corners 2">
            <a:extLst>
              <a:ext uri="{FF2B5EF4-FFF2-40B4-BE49-F238E27FC236}">
                <a16:creationId xmlns:a16="http://schemas.microsoft.com/office/drawing/2014/main" id="{C79E12D1-74B1-4D61-9DFE-857D1CDB248E}"/>
              </a:ext>
            </a:extLst>
          </p:cNvPr>
          <p:cNvSpPr/>
          <p:nvPr/>
        </p:nvSpPr>
        <p:spPr>
          <a:xfrm>
            <a:off x="1325218" y="1298888"/>
            <a:ext cx="9554817" cy="58309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867" b="1" dirty="0">
                <a:solidFill>
                  <a:srgbClr val="FFFFFF"/>
                </a:solidFill>
                <a:latin typeface="Arial" panose="020B0604020202020204"/>
              </a:rPr>
              <a:t>Societal &amp; Institutional Influences</a:t>
            </a:r>
          </a:p>
        </p:txBody>
      </p:sp>
      <p:sp>
        <p:nvSpPr>
          <p:cNvPr id="5" name="Rectangle: Rounded Corners 4">
            <a:extLst>
              <a:ext uri="{FF2B5EF4-FFF2-40B4-BE49-F238E27FC236}">
                <a16:creationId xmlns:a16="http://schemas.microsoft.com/office/drawing/2014/main" id="{1F948F4D-3DFB-49D8-9FE4-331294CA2373}"/>
              </a:ext>
            </a:extLst>
          </p:cNvPr>
          <p:cNvSpPr/>
          <p:nvPr/>
        </p:nvSpPr>
        <p:spPr>
          <a:xfrm>
            <a:off x="1331844" y="6010743"/>
            <a:ext cx="9554817" cy="58309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867" b="1" dirty="0">
                <a:solidFill>
                  <a:srgbClr val="FFFFFF"/>
                </a:solidFill>
                <a:latin typeface="Arial" panose="020B0604020202020204"/>
              </a:rPr>
              <a:t>Community Influences</a:t>
            </a:r>
          </a:p>
        </p:txBody>
      </p:sp>
      <p:sp>
        <p:nvSpPr>
          <p:cNvPr id="11" name="Arrow: Curved Left 10">
            <a:extLst>
              <a:ext uri="{FF2B5EF4-FFF2-40B4-BE49-F238E27FC236}">
                <a16:creationId xmlns:a16="http://schemas.microsoft.com/office/drawing/2014/main" id="{0E8014DD-4047-4398-866C-186B0A88C269}"/>
              </a:ext>
            </a:extLst>
          </p:cNvPr>
          <p:cNvSpPr/>
          <p:nvPr/>
        </p:nvSpPr>
        <p:spPr>
          <a:xfrm>
            <a:off x="10941204" y="1411730"/>
            <a:ext cx="1015771" cy="5162093"/>
          </a:xfrm>
          <a:prstGeom prst="curved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12" name="Rectangle 11">
            <a:extLst>
              <a:ext uri="{FF2B5EF4-FFF2-40B4-BE49-F238E27FC236}">
                <a16:creationId xmlns:a16="http://schemas.microsoft.com/office/drawing/2014/main" id="{1ACEE7D9-5D05-4DA3-A3D3-930B653688B5}"/>
              </a:ext>
            </a:extLst>
          </p:cNvPr>
          <p:cNvSpPr/>
          <p:nvPr/>
        </p:nvSpPr>
        <p:spPr>
          <a:xfrm>
            <a:off x="1338470" y="1881984"/>
            <a:ext cx="4770783" cy="11452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94" indent="-228594" defTabSz="1219170">
              <a:buFont typeface="Arial" panose="020B0604020202020204" pitchFamily="34" charset="0"/>
              <a:buChar char="•"/>
            </a:pPr>
            <a:r>
              <a:rPr lang="en-GB" sz="1867" dirty="0">
                <a:solidFill>
                  <a:srgbClr val="FFFFFF"/>
                </a:solidFill>
                <a:latin typeface="Arial" panose="020B0604020202020204"/>
              </a:rPr>
              <a:t>Education and awareness</a:t>
            </a:r>
          </a:p>
          <a:p>
            <a:pPr marL="228594" indent="-228594" defTabSz="1219170">
              <a:buFont typeface="Arial" panose="020B0604020202020204" pitchFamily="34" charset="0"/>
              <a:buChar char="•"/>
            </a:pPr>
            <a:r>
              <a:rPr lang="en-GB" sz="1867" dirty="0">
                <a:solidFill>
                  <a:srgbClr val="FFFFFF"/>
                </a:solidFill>
                <a:latin typeface="Arial" panose="020B0604020202020204"/>
              </a:rPr>
              <a:t>Media</a:t>
            </a:r>
          </a:p>
          <a:p>
            <a:pPr marL="228594" indent="-228594" defTabSz="1219170">
              <a:buFont typeface="Arial" panose="020B0604020202020204" pitchFamily="34" charset="0"/>
              <a:buChar char="•"/>
            </a:pPr>
            <a:r>
              <a:rPr lang="en-GB" sz="1867" dirty="0">
                <a:solidFill>
                  <a:srgbClr val="FFFFFF"/>
                </a:solidFill>
                <a:latin typeface="Arial" panose="020B0604020202020204"/>
              </a:rPr>
              <a:t>Stigma associated with child sexual abuse</a:t>
            </a:r>
          </a:p>
        </p:txBody>
      </p:sp>
      <p:sp>
        <p:nvSpPr>
          <p:cNvPr id="15" name="Rectangle 14">
            <a:extLst>
              <a:ext uri="{FF2B5EF4-FFF2-40B4-BE49-F238E27FC236}">
                <a16:creationId xmlns:a16="http://schemas.microsoft.com/office/drawing/2014/main" id="{77D61569-6FA2-4ED8-9084-8976A29E7369}"/>
              </a:ext>
            </a:extLst>
          </p:cNvPr>
          <p:cNvSpPr/>
          <p:nvPr/>
        </p:nvSpPr>
        <p:spPr>
          <a:xfrm>
            <a:off x="6115878" y="1881984"/>
            <a:ext cx="4770783" cy="11452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94" indent="-228594" defTabSz="1219170">
              <a:buFont typeface="Arial" panose="020B0604020202020204" pitchFamily="34" charset="0"/>
              <a:buChar char="•"/>
            </a:pPr>
            <a:r>
              <a:rPr lang="en-GB" sz="1867" dirty="0">
                <a:solidFill>
                  <a:srgbClr val="FFFFFF"/>
                </a:solidFill>
                <a:latin typeface="Arial" panose="020B0604020202020204"/>
              </a:rPr>
              <a:t>Stereotyping and racism in society</a:t>
            </a:r>
          </a:p>
          <a:p>
            <a:pPr marL="228594" indent="-228594" defTabSz="1219170">
              <a:buFont typeface="Arial" panose="020B0604020202020204" pitchFamily="34" charset="0"/>
              <a:buChar char="•"/>
            </a:pPr>
            <a:r>
              <a:rPr lang="en-GB" sz="1867" dirty="0">
                <a:solidFill>
                  <a:srgbClr val="FFFFFF"/>
                </a:solidFill>
                <a:latin typeface="Arial" panose="020B0604020202020204"/>
              </a:rPr>
              <a:t>Institutional racism</a:t>
            </a:r>
          </a:p>
          <a:p>
            <a:pPr marL="228594" indent="-228594" defTabSz="1219170">
              <a:buFont typeface="Arial" panose="020B0604020202020204" pitchFamily="34" charset="0"/>
              <a:buChar char="•"/>
            </a:pPr>
            <a:r>
              <a:rPr lang="en-GB" sz="1867" dirty="0">
                <a:solidFill>
                  <a:srgbClr val="FFFFFF"/>
                </a:solidFill>
                <a:latin typeface="Arial" panose="020B0604020202020204"/>
              </a:rPr>
              <a:t>Inaccessible services</a:t>
            </a:r>
          </a:p>
          <a:p>
            <a:pPr marL="228594" indent="-228594" defTabSz="1219170">
              <a:buFont typeface="Arial" panose="020B0604020202020204" pitchFamily="34" charset="0"/>
              <a:buChar char="•"/>
            </a:pPr>
            <a:r>
              <a:rPr lang="en-GB" sz="1867" dirty="0">
                <a:solidFill>
                  <a:srgbClr val="FFFFFF"/>
                </a:solidFill>
                <a:latin typeface="Arial" panose="020B0604020202020204"/>
              </a:rPr>
              <a:t>Lack of culturally-sensitive services</a:t>
            </a:r>
          </a:p>
        </p:txBody>
      </p:sp>
      <p:sp>
        <p:nvSpPr>
          <p:cNvPr id="16" name="Rectangle 15">
            <a:extLst>
              <a:ext uri="{FF2B5EF4-FFF2-40B4-BE49-F238E27FC236}">
                <a16:creationId xmlns:a16="http://schemas.microsoft.com/office/drawing/2014/main" id="{AD969A76-61DC-4A01-A2BC-C7E76D132E2E}"/>
              </a:ext>
            </a:extLst>
          </p:cNvPr>
          <p:cNvSpPr/>
          <p:nvPr/>
        </p:nvSpPr>
        <p:spPr>
          <a:xfrm>
            <a:off x="1361235" y="4379694"/>
            <a:ext cx="4770783" cy="16507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94" indent="-228594" defTabSz="1219170">
              <a:buFont typeface="Arial" panose="020B0604020202020204" pitchFamily="34" charset="0"/>
              <a:buChar char="•"/>
            </a:pPr>
            <a:r>
              <a:rPr lang="en-GB" sz="1867" dirty="0">
                <a:solidFill>
                  <a:srgbClr val="FFFFFF"/>
                </a:solidFill>
                <a:latin typeface="Arial" panose="020B0604020202020204"/>
              </a:rPr>
              <a:t>Differences in understanding of child sexual abuse</a:t>
            </a:r>
          </a:p>
          <a:p>
            <a:pPr marL="228594" indent="-228594" defTabSz="1219170">
              <a:buFont typeface="Arial" panose="020B0604020202020204" pitchFamily="34" charset="0"/>
              <a:buChar char="•"/>
            </a:pPr>
            <a:r>
              <a:rPr lang="en-GB" sz="1867" dirty="0">
                <a:solidFill>
                  <a:srgbClr val="FFFFFF"/>
                </a:solidFill>
                <a:latin typeface="Arial" panose="020B0604020202020204"/>
              </a:rPr>
              <a:t>Ideas about gender</a:t>
            </a:r>
          </a:p>
          <a:p>
            <a:pPr marL="228594" indent="-228594" defTabSz="1219170">
              <a:buFont typeface="Arial" panose="020B0604020202020204" pitchFamily="34" charset="0"/>
              <a:buChar char="•"/>
            </a:pPr>
            <a:r>
              <a:rPr lang="en-GB" sz="1867" dirty="0">
                <a:solidFill>
                  <a:srgbClr val="FFFFFF"/>
                </a:solidFill>
                <a:latin typeface="Arial" panose="020B0604020202020204"/>
              </a:rPr>
              <a:t>Shame</a:t>
            </a:r>
          </a:p>
          <a:p>
            <a:pPr marL="228594" indent="-228594" defTabSz="1219170">
              <a:buFont typeface="Arial" panose="020B0604020202020204" pitchFamily="34" charset="0"/>
              <a:buChar char="•"/>
            </a:pPr>
            <a:r>
              <a:rPr lang="en-GB" sz="1867" dirty="0">
                <a:solidFill>
                  <a:srgbClr val="FFFFFF"/>
                </a:solidFill>
                <a:latin typeface="Arial" panose="020B0604020202020204"/>
              </a:rPr>
              <a:t>Honour</a:t>
            </a:r>
          </a:p>
        </p:txBody>
      </p:sp>
      <p:sp>
        <p:nvSpPr>
          <p:cNvPr id="17" name="Rectangle 16">
            <a:extLst>
              <a:ext uri="{FF2B5EF4-FFF2-40B4-BE49-F238E27FC236}">
                <a16:creationId xmlns:a16="http://schemas.microsoft.com/office/drawing/2014/main" id="{10EB7A60-4FA1-4D6F-A45A-F6D0D691B674}"/>
              </a:ext>
            </a:extLst>
          </p:cNvPr>
          <p:cNvSpPr/>
          <p:nvPr/>
        </p:nvSpPr>
        <p:spPr>
          <a:xfrm>
            <a:off x="6109253" y="4389702"/>
            <a:ext cx="4770783" cy="16507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94" indent="-228594" defTabSz="1219170">
              <a:buFont typeface="Arial" panose="020B0604020202020204" pitchFamily="34" charset="0"/>
              <a:buChar char="•"/>
            </a:pPr>
            <a:r>
              <a:rPr lang="en-GB" sz="1867" dirty="0">
                <a:solidFill>
                  <a:srgbClr val="FFFFFF"/>
                </a:solidFill>
                <a:latin typeface="Arial" panose="020B0604020202020204"/>
              </a:rPr>
              <a:t>Pride</a:t>
            </a:r>
          </a:p>
          <a:p>
            <a:pPr marL="228594" indent="-228594" defTabSz="1219170">
              <a:buFont typeface="Arial" panose="020B0604020202020204" pitchFamily="34" charset="0"/>
              <a:buChar char="•"/>
            </a:pPr>
            <a:r>
              <a:rPr lang="en-GB" sz="1867" dirty="0">
                <a:solidFill>
                  <a:srgbClr val="FFFFFF"/>
                </a:solidFill>
                <a:latin typeface="Arial" panose="020B0604020202020204"/>
              </a:rPr>
              <a:t>Secrecy and denial</a:t>
            </a:r>
          </a:p>
          <a:p>
            <a:pPr marL="228594" indent="-228594" defTabSz="1219170">
              <a:buFont typeface="Arial" panose="020B0604020202020204" pitchFamily="34" charset="0"/>
              <a:buChar char="•"/>
            </a:pPr>
            <a:r>
              <a:rPr lang="en-GB" sz="1867" dirty="0">
                <a:solidFill>
                  <a:srgbClr val="FFFFFF"/>
                </a:solidFill>
                <a:latin typeface="Arial" panose="020B0604020202020204"/>
              </a:rPr>
              <a:t>Mistrust of institutions</a:t>
            </a:r>
          </a:p>
          <a:p>
            <a:pPr marL="228594" indent="-228594" defTabSz="1219170">
              <a:buFont typeface="Arial" panose="020B0604020202020204" pitchFamily="34" charset="0"/>
              <a:buChar char="•"/>
            </a:pPr>
            <a:r>
              <a:rPr lang="en-GB" sz="1867" dirty="0">
                <a:solidFill>
                  <a:srgbClr val="FFFFFF"/>
                </a:solidFill>
                <a:latin typeface="Arial" panose="020B0604020202020204"/>
              </a:rPr>
              <a:t>Community reputation prioritised of victim’s needs</a:t>
            </a:r>
          </a:p>
        </p:txBody>
      </p:sp>
      <p:sp>
        <p:nvSpPr>
          <p:cNvPr id="14" name="Rectangle: Rounded Corners 13">
            <a:extLst>
              <a:ext uri="{FF2B5EF4-FFF2-40B4-BE49-F238E27FC236}">
                <a16:creationId xmlns:a16="http://schemas.microsoft.com/office/drawing/2014/main" id="{A08F144E-99A0-4965-A34D-5B35C70233A1}"/>
              </a:ext>
            </a:extLst>
          </p:cNvPr>
          <p:cNvSpPr/>
          <p:nvPr/>
        </p:nvSpPr>
        <p:spPr>
          <a:xfrm>
            <a:off x="1325217" y="3336342"/>
            <a:ext cx="2955235" cy="71997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867" b="1" dirty="0">
                <a:solidFill>
                  <a:srgbClr val="FFFFFF"/>
                </a:solidFill>
                <a:latin typeface="Arial" panose="020B0604020202020204"/>
              </a:rPr>
              <a:t>Identification and disclosure</a:t>
            </a:r>
          </a:p>
        </p:txBody>
      </p:sp>
      <p:sp>
        <p:nvSpPr>
          <p:cNvPr id="19" name="Rectangle: Rounded Corners 18">
            <a:extLst>
              <a:ext uri="{FF2B5EF4-FFF2-40B4-BE49-F238E27FC236}">
                <a16:creationId xmlns:a16="http://schemas.microsoft.com/office/drawing/2014/main" id="{441AE37C-7052-4442-861B-BCE3AEAD8FBC}"/>
              </a:ext>
            </a:extLst>
          </p:cNvPr>
          <p:cNvSpPr/>
          <p:nvPr/>
        </p:nvSpPr>
        <p:spPr>
          <a:xfrm>
            <a:off x="4673601" y="3336342"/>
            <a:ext cx="2955235" cy="73426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867" b="1" dirty="0">
                <a:solidFill>
                  <a:srgbClr val="FFFFFF"/>
                </a:solidFill>
                <a:latin typeface="Arial" panose="020B0604020202020204"/>
              </a:rPr>
              <a:t>Responses to child sexual abuse</a:t>
            </a:r>
          </a:p>
        </p:txBody>
      </p:sp>
      <p:sp>
        <p:nvSpPr>
          <p:cNvPr id="20" name="Rectangle: Rounded Corners 19">
            <a:extLst>
              <a:ext uri="{FF2B5EF4-FFF2-40B4-BE49-F238E27FC236}">
                <a16:creationId xmlns:a16="http://schemas.microsoft.com/office/drawing/2014/main" id="{F4608F55-5FAC-48A7-9D00-B969CF07C514}"/>
              </a:ext>
            </a:extLst>
          </p:cNvPr>
          <p:cNvSpPr/>
          <p:nvPr/>
        </p:nvSpPr>
        <p:spPr>
          <a:xfrm>
            <a:off x="7938052" y="3336342"/>
            <a:ext cx="2955235" cy="73426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867" b="1" dirty="0">
                <a:solidFill>
                  <a:srgbClr val="FFFFFF"/>
                </a:solidFill>
                <a:latin typeface="Arial" panose="020B0604020202020204"/>
              </a:rPr>
              <a:t>Support for the victim and survivor</a:t>
            </a:r>
          </a:p>
        </p:txBody>
      </p:sp>
      <p:sp>
        <p:nvSpPr>
          <p:cNvPr id="9" name="Arrow: Curved Left 8">
            <a:extLst>
              <a:ext uri="{FF2B5EF4-FFF2-40B4-BE49-F238E27FC236}">
                <a16:creationId xmlns:a16="http://schemas.microsoft.com/office/drawing/2014/main" id="{7374E859-4A3D-F41D-9540-588C5FFE6FC0}"/>
              </a:ext>
            </a:extLst>
          </p:cNvPr>
          <p:cNvSpPr/>
          <p:nvPr/>
        </p:nvSpPr>
        <p:spPr>
          <a:xfrm rot="10800000">
            <a:off x="209695" y="1298888"/>
            <a:ext cx="1047804" cy="5123651"/>
          </a:xfrm>
          <a:prstGeom prst="curvedLeftArrow">
            <a:avLst>
              <a:gd name="adj1" fmla="val 25000"/>
              <a:gd name="adj2" fmla="val 50000"/>
              <a:gd name="adj3" fmla="val 3426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cxnSp>
        <p:nvCxnSpPr>
          <p:cNvPr id="6" name="Straight Arrow Connector 5">
            <a:extLst>
              <a:ext uri="{FF2B5EF4-FFF2-40B4-BE49-F238E27FC236}">
                <a16:creationId xmlns:a16="http://schemas.microsoft.com/office/drawing/2014/main" id="{9DCDE0B4-6D43-DA91-A290-6B756E7567E9}"/>
              </a:ext>
            </a:extLst>
          </p:cNvPr>
          <p:cNvCxnSpPr/>
          <p:nvPr/>
        </p:nvCxnSpPr>
        <p:spPr>
          <a:xfrm>
            <a:off x="3041151" y="3027253"/>
            <a:ext cx="0" cy="30908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20F8DB6-E3FD-9265-4BB8-A321E3254E41}"/>
              </a:ext>
            </a:extLst>
          </p:cNvPr>
          <p:cNvCxnSpPr/>
          <p:nvPr/>
        </p:nvCxnSpPr>
        <p:spPr>
          <a:xfrm flipV="1">
            <a:off x="3041151" y="4056316"/>
            <a:ext cx="0" cy="31793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43FDBE9-B580-1C79-75CC-E1FB52667C4D}"/>
              </a:ext>
            </a:extLst>
          </p:cNvPr>
          <p:cNvCxnSpPr>
            <a:endCxn id="19" idx="0"/>
          </p:cNvCxnSpPr>
          <p:nvPr/>
        </p:nvCxnSpPr>
        <p:spPr>
          <a:xfrm>
            <a:off x="6151219" y="3027253"/>
            <a:ext cx="0" cy="30908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64682F0-F901-EF1B-C564-85E84426C084}"/>
              </a:ext>
            </a:extLst>
          </p:cNvPr>
          <p:cNvCxnSpPr>
            <a:endCxn id="19" idx="2"/>
          </p:cNvCxnSpPr>
          <p:nvPr/>
        </p:nvCxnSpPr>
        <p:spPr>
          <a:xfrm flipV="1">
            <a:off x="6151219" y="4070607"/>
            <a:ext cx="0" cy="30364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5C3BF76-C5AA-3981-C66C-76E2975834FC}"/>
              </a:ext>
            </a:extLst>
          </p:cNvPr>
          <p:cNvCxnSpPr>
            <a:endCxn id="20" idx="0"/>
          </p:cNvCxnSpPr>
          <p:nvPr/>
        </p:nvCxnSpPr>
        <p:spPr>
          <a:xfrm>
            <a:off x="9415669" y="3027253"/>
            <a:ext cx="0" cy="30908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C7AAC5C-04BE-71D6-37FA-6995F9E3387B}"/>
              </a:ext>
            </a:extLst>
          </p:cNvPr>
          <p:cNvCxnSpPr>
            <a:endCxn id="20" idx="2"/>
          </p:cNvCxnSpPr>
          <p:nvPr/>
        </p:nvCxnSpPr>
        <p:spPr>
          <a:xfrm flipV="1">
            <a:off x="9415669" y="4070607"/>
            <a:ext cx="0" cy="30908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383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6E580-F989-B314-5EB0-043E8CAA23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33CB89-A384-BC4E-EA09-4C10E4D99BC6}"/>
              </a:ext>
            </a:extLst>
          </p:cNvPr>
          <p:cNvSpPr>
            <a:spLocks noGrp="1"/>
          </p:cNvSpPr>
          <p:nvPr>
            <p:ph type="title"/>
          </p:nvPr>
        </p:nvSpPr>
        <p:spPr/>
        <p:txBody>
          <a:bodyPr>
            <a:normAutofit/>
          </a:bodyPr>
          <a:lstStyle/>
          <a:p>
            <a:r>
              <a:rPr lang="en-GB" b="1" dirty="0">
                <a:latin typeface="+mn-lt"/>
              </a:rPr>
              <a:t>Impacts for disabled children </a:t>
            </a:r>
            <a:endParaRPr lang="en-GB" b="1" dirty="0">
              <a:highlight>
                <a:srgbClr val="FFFF00"/>
              </a:highlight>
              <a:latin typeface="+mn-lt"/>
            </a:endParaRPr>
          </a:p>
        </p:txBody>
      </p:sp>
      <p:sp>
        <p:nvSpPr>
          <p:cNvPr id="3" name="Content Placeholder 2">
            <a:extLst>
              <a:ext uri="{FF2B5EF4-FFF2-40B4-BE49-F238E27FC236}">
                <a16:creationId xmlns:a16="http://schemas.microsoft.com/office/drawing/2014/main" id="{C8DF8D35-DA15-166F-BF21-513CFDEC26CF}"/>
              </a:ext>
            </a:extLst>
          </p:cNvPr>
          <p:cNvSpPr>
            <a:spLocks noGrp="1"/>
          </p:cNvSpPr>
          <p:nvPr>
            <p:ph sz="half" idx="1"/>
          </p:nvPr>
        </p:nvSpPr>
        <p:spPr>
          <a:xfrm>
            <a:off x="838201" y="1461477"/>
            <a:ext cx="6905017" cy="4351339"/>
          </a:xfrm>
        </p:spPr>
        <p:txBody>
          <a:bodyPr>
            <a:noAutofit/>
          </a:bodyPr>
          <a:lstStyle/>
          <a:p>
            <a:r>
              <a:rPr lang="en-GB" sz="2133" b="1" dirty="0">
                <a:solidFill>
                  <a:schemeClr val="accent5"/>
                </a:solidFill>
              </a:rPr>
              <a:t>Impacts are not so well known because we often miss the signs and indicators in disabled children</a:t>
            </a:r>
          </a:p>
          <a:p>
            <a:r>
              <a:rPr lang="en-GB" sz="2133" dirty="0"/>
              <a:t>Evidence in relation to the link between severity of impairment and risk to the child is mixed. There is an issue in relation to ack of data in this area</a:t>
            </a:r>
          </a:p>
          <a:p>
            <a:r>
              <a:rPr lang="en-GB" sz="2133" dirty="0"/>
              <a:t>As a result, there are problems in having clear information to inform service design </a:t>
            </a:r>
            <a:endParaRPr lang="en-GB" sz="3200" dirty="0"/>
          </a:p>
          <a:p>
            <a:endParaRPr lang="en-GB" sz="2133" dirty="0"/>
          </a:p>
          <a:p>
            <a:r>
              <a:rPr lang="en-GB" sz="2133" b="1" dirty="0">
                <a:solidFill>
                  <a:schemeClr val="accent3"/>
                </a:solidFill>
              </a:rPr>
              <a:t>There is a lack of up-to-date national guidance for all practitioners across mainstream and specialist services </a:t>
            </a:r>
            <a:endParaRPr lang="en-US" sz="2133" b="1" dirty="0">
              <a:solidFill>
                <a:schemeClr val="accent3"/>
              </a:solidFill>
            </a:endParaRPr>
          </a:p>
          <a:p>
            <a:endParaRPr lang="en-GB" sz="2133" dirty="0"/>
          </a:p>
          <a:p>
            <a:endParaRPr lang="en-GB" sz="2133" b="1" dirty="0">
              <a:solidFill>
                <a:schemeClr val="accent5"/>
              </a:solidFill>
            </a:endParaRPr>
          </a:p>
          <a:p>
            <a:endParaRPr lang="en-GB" sz="2133" b="1" dirty="0">
              <a:solidFill>
                <a:schemeClr val="accent5"/>
              </a:solidFill>
            </a:endParaRPr>
          </a:p>
          <a:p>
            <a:endParaRPr lang="en-GB" sz="2133" dirty="0"/>
          </a:p>
          <a:p>
            <a:endParaRPr lang="en-GB" sz="2133" b="1" dirty="0">
              <a:solidFill>
                <a:schemeClr val="accent6"/>
              </a:solidFill>
            </a:endParaRPr>
          </a:p>
          <a:p>
            <a:endParaRPr lang="en-GB" sz="2133" b="1" dirty="0">
              <a:solidFill>
                <a:schemeClr val="accent6"/>
              </a:solidFill>
            </a:endParaRPr>
          </a:p>
        </p:txBody>
      </p:sp>
      <p:pic>
        <p:nvPicPr>
          <p:cNvPr id="10" name="Content Placeholder 9" descr="Girl with down syndrome at school">
            <a:extLst>
              <a:ext uri="{FF2B5EF4-FFF2-40B4-BE49-F238E27FC236}">
                <a16:creationId xmlns:a16="http://schemas.microsoft.com/office/drawing/2014/main" id="{CFFC97C0-5A4E-0287-5461-EB5A17D27ECD}"/>
              </a:ext>
            </a:extLst>
          </p:cNvPr>
          <p:cNvPicPr>
            <a:picLocks noGrp="1" noChangeAspect="1"/>
          </p:cNvPicPr>
          <p:nvPr>
            <p:ph sz="half" idx="14"/>
          </p:nvPr>
        </p:nvPicPr>
        <p:blipFill rotWithShape="1">
          <a:blip r:embed="rId3">
            <a:extLst>
              <a:ext uri="{28A0092B-C50C-407E-A947-70E740481C1C}">
                <a14:useLocalDpi xmlns:a14="http://schemas.microsoft.com/office/drawing/2010/main" val="0"/>
              </a:ext>
            </a:extLst>
          </a:blip>
          <a:srcRect l="26652"/>
          <a:stretch/>
        </p:blipFill>
        <p:spPr>
          <a:xfrm>
            <a:off x="7898860" y="1908376"/>
            <a:ext cx="3800632" cy="3456117"/>
          </a:xfrm>
        </p:spPr>
      </p:pic>
    </p:spTree>
    <p:extLst>
      <p:ext uri="{BB962C8B-B14F-4D97-AF65-F5344CB8AC3E}">
        <p14:creationId xmlns:p14="http://schemas.microsoft.com/office/powerpoint/2010/main" val="4092710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The impact of discrimination and oppression:</a:t>
            </a:r>
            <a:br>
              <a:rPr lang="en-GB" b="1" dirty="0"/>
            </a:br>
            <a:r>
              <a:rPr lang="en-GB" sz="2667" dirty="0"/>
              <a:t>in society, institutions and professionals on response </a:t>
            </a:r>
            <a:endParaRPr lang="en-GB" dirty="0"/>
          </a:p>
        </p:txBody>
      </p:sp>
      <p:graphicFrame>
        <p:nvGraphicFramePr>
          <p:cNvPr id="5" name="Content Placeholder 4"/>
          <p:cNvGraphicFramePr>
            <a:graphicFrameLocks noGrp="1"/>
          </p:cNvGraphicFramePr>
          <p:nvPr>
            <p:ph idx="1"/>
          </p:nvPr>
        </p:nvGraphicFramePr>
        <p:xfrm>
          <a:off x="1618594" y="1292773"/>
          <a:ext cx="9007365" cy="5412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defTabSz="914377">
              <a:defRPr/>
            </a:pPr>
            <a:fld id="{5512AD5A-2C28-1D42-B971-4292A709C8F6}" type="slidenum">
              <a:rPr lang="en-US">
                <a:solidFill>
                  <a:srgbClr val="555859"/>
                </a:solidFill>
                <a:latin typeface="Arial"/>
              </a:rPr>
              <a:pPr defTabSz="914377">
                <a:defRPr/>
              </a:pPr>
              <a:t>16</a:t>
            </a:fld>
            <a:endParaRPr lang="en-US" dirty="0">
              <a:solidFill>
                <a:srgbClr val="555859"/>
              </a:solidFill>
              <a:latin typeface="Arial"/>
            </a:endParaRPr>
          </a:p>
        </p:txBody>
      </p:sp>
    </p:spTree>
    <p:extLst>
      <p:ext uri="{BB962C8B-B14F-4D97-AF65-F5344CB8AC3E}">
        <p14:creationId xmlns:p14="http://schemas.microsoft.com/office/powerpoint/2010/main" val="3129309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E7F0-1039-2982-6414-03FC35EAC635}"/>
              </a:ext>
            </a:extLst>
          </p:cNvPr>
          <p:cNvSpPr>
            <a:spLocks noGrp="1"/>
          </p:cNvSpPr>
          <p:nvPr>
            <p:ph type="title"/>
          </p:nvPr>
        </p:nvSpPr>
        <p:spPr>
          <a:xfrm>
            <a:off x="831851" y="761814"/>
            <a:ext cx="10515600" cy="1611308"/>
          </a:xfrm>
        </p:spPr>
        <p:txBody>
          <a:bodyPr/>
          <a:lstStyle/>
          <a:p>
            <a:r>
              <a:rPr lang="en-GB" b="1" dirty="0">
                <a:solidFill>
                  <a:srgbClr val="FFFFFF"/>
                </a:solidFill>
                <a:latin typeface="Arial" panose="020B0604020202020204"/>
              </a:rPr>
              <a:t>How impacts may differ</a:t>
            </a:r>
            <a:endParaRPr lang="en-GB" dirty="0"/>
          </a:p>
        </p:txBody>
      </p:sp>
      <p:sp>
        <p:nvSpPr>
          <p:cNvPr id="3" name="Text Placeholder 2">
            <a:extLst>
              <a:ext uri="{FF2B5EF4-FFF2-40B4-BE49-F238E27FC236}">
                <a16:creationId xmlns:a16="http://schemas.microsoft.com/office/drawing/2014/main" id="{EC1F7A54-B351-DAED-7D55-A18F21A27E7A}"/>
              </a:ext>
            </a:extLst>
          </p:cNvPr>
          <p:cNvSpPr>
            <a:spLocks noGrp="1"/>
          </p:cNvSpPr>
          <p:nvPr>
            <p:ph type="body" idx="1"/>
          </p:nvPr>
        </p:nvSpPr>
        <p:spPr>
          <a:xfrm>
            <a:off x="831851" y="2698229"/>
            <a:ext cx="10515600" cy="3597640"/>
          </a:xfrm>
        </p:spPr>
        <p:txBody>
          <a:bodyPr>
            <a:normAutofit/>
          </a:bodyPr>
          <a:lstStyle/>
          <a:p>
            <a:r>
              <a:rPr lang="en-GB" dirty="0"/>
              <a:t>How might context affect impacts and responses? </a:t>
            </a:r>
          </a:p>
          <a:p>
            <a:r>
              <a:rPr lang="en-GB" dirty="0"/>
              <a:t>Consider:</a:t>
            </a:r>
          </a:p>
          <a:p>
            <a:pPr marL="380990" indent="-380990">
              <a:buFontTx/>
              <a:buChar char="-"/>
            </a:pPr>
            <a:r>
              <a:rPr lang="en-GB" dirty="0"/>
              <a:t>Online child sexual abuse</a:t>
            </a:r>
          </a:p>
          <a:p>
            <a:pPr marL="380990" indent="-380990">
              <a:buFontTx/>
              <a:buChar char="-"/>
            </a:pPr>
            <a:r>
              <a:rPr lang="en-GB" dirty="0"/>
              <a:t>Institutional sexual abuse</a:t>
            </a:r>
          </a:p>
          <a:p>
            <a:pPr marL="380990" indent="-380990">
              <a:buFontTx/>
              <a:buChar char="-"/>
            </a:pPr>
            <a:r>
              <a:rPr lang="en-GB" dirty="0"/>
              <a:t>Intrafamilial sexual abuse </a:t>
            </a:r>
          </a:p>
          <a:p>
            <a:pPr marL="380990" indent="-380990">
              <a:buFontTx/>
              <a:buChar char="-"/>
            </a:pPr>
            <a:r>
              <a:rPr lang="en-GB" dirty="0"/>
              <a:t>Any others you can think of </a:t>
            </a:r>
          </a:p>
        </p:txBody>
      </p:sp>
      <p:sp>
        <p:nvSpPr>
          <p:cNvPr id="4" name="Slide Number Placeholder 3">
            <a:extLst>
              <a:ext uri="{FF2B5EF4-FFF2-40B4-BE49-F238E27FC236}">
                <a16:creationId xmlns:a16="http://schemas.microsoft.com/office/drawing/2014/main" id="{265996E6-1DCD-09A5-3460-A02835E36C80}"/>
              </a:ext>
            </a:extLst>
          </p:cNvPr>
          <p:cNvSpPr>
            <a:spLocks noGrp="1"/>
          </p:cNvSpPr>
          <p:nvPr>
            <p:ph type="sldNum" sz="quarter" idx="12"/>
          </p:nvPr>
        </p:nvSpPr>
        <p:spPr/>
        <p:txBody>
          <a:bodyPr/>
          <a:lstStyle/>
          <a:p>
            <a:pPr defTabSz="1219170"/>
            <a:fld id="{5512AD5A-2C28-1D42-B971-4292A709C8F6}" type="slidenum">
              <a:rPr lang="en-US">
                <a:solidFill>
                  <a:srgbClr val="FFFFFF"/>
                </a:solidFill>
                <a:latin typeface="Arial" panose="020B0604020202020204"/>
              </a:rPr>
              <a:pPr defTabSz="1219170"/>
              <a:t>17</a:t>
            </a:fld>
            <a:endParaRPr lang="en-US" dirty="0">
              <a:solidFill>
                <a:srgbClr val="FFFFFF"/>
              </a:solidFill>
              <a:latin typeface="Arial" panose="020B0604020202020204"/>
            </a:endParaRPr>
          </a:p>
        </p:txBody>
      </p:sp>
    </p:spTree>
    <p:extLst>
      <p:ext uri="{BB962C8B-B14F-4D97-AF65-F5344CB8AC3E}">
        <p14:creationId xmlns:p14="http://schemas.microsoft.com/office/powerpoint/2010/main" val="2553862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1" y="318599"/>
            <a:ext cx="10197123" cy="853711"/>
          </a:xfrm>
        </p:spPr>
        <p:txBody>
          <a:bodyPr anchor="t">
            <a:normAutofit/>
          </a:bodyPr>
          <a:lstStyle/>
          <a:p>
            <a:r>
              <a:rPr lang="en-GB" b="1" dirty="0"/>
              <a:t>Online sexual abuse - differences in the environment </a:t>
            </a:r>
          </a:p>
        </p:txBody>
      </p:sp>
      <p:sp>
        <p:nvSpPr>
          <p:cNvPr id="8" name="Slide Number Placeholder 3">
            <a:extLst>
              <a:ext uri="{FF2B5EF4-FFF2-40B4-BE49-F238E27FC236}">
                <a16:creationId xmlns:a16="http://schemas.microsoft.com/office/drawing/2014/main" id="{3E5B9943-93F9-451A-863F-03F230503D1C}"/>
              </a:ext>
            </a:extLst>
          </p:cNvPr>
          <p:cNvSpPr>
            <a:spLocks noGrp="1"/>
          </p:cNvSpPr>
          <p:nvPr>
            <p:ph type="sldNum" sz="quarter" idx="12"/>
          </p:nvPr>
        </p:nvSpPr>
        <p:spPr>
          <a:xfrm>
            <a:off x="11160371" y="318599"/>
            <a:ext cx="620671" cy="322263"/>
          </a:xfrm>
        </p:spPr>
        <p:txBody>
          <a:bodyPr anchor="t">
            <a:normAutofit/>
          </a:bodyPr>
          <a:lstStyle/>
          <a:p>
            <a:pPr defTabSz="1219170">
              <a:spcAft>
                <a:spcPts val="800"/>
              </a:spcAft>
            </a:pPr>
            <a:fld id="{DC4C1B46-459F-4783-816C-A7E646307DBB}" type="slidenum">
              <a:rPr lang="en-GB" altLang="en-US">
                <a:solidFill>
                  <a:srgbClr val="555859"/>
                </a:solidFill>
                <a:latin typeface="Arial" panose="020B0604020202020204"/>
              </a:rPr>
              <a:pPr defTabSz="1219170">
                <a:spcAft>
                  <a:spcPts val="800"/>
                </a:spcAft>
              </a:pPr>
              <a:t>18</a:t>
            </a:fld>
            <a:endParaRPr lang="en-GB" altLang="en-US">
              <a:solidFill>
                <a:srgbClr val="555859"/>
              </a:solidFill>
              <a:latin typeface="Arial" panose="020B0604020202020204"/>
            </a:endParaRPr>
          </a:p>
        </p:txBody>
      </p:sp>
      <p:graphicFrame>
        <p:nvGraphicFramePr>
          <p:cNvPr id="2" name="Content Placeholder 1"/>
          <p:cNvGraphicFramePr>
            <a:graphicFrameLocks noGrp="1"/>
          </p:cNvGraphicFramePr>
          <p:nvPr>
            <p:ph idx="13"/>
          </p:nvPr>
        </p:nvGraphicFramePr>
        <p:xfrm>
          <a:off x="838202" y="1461478"/>
          <a:ext cx="10515599" cy="4487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3579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6A9E-F003-7BE2-511B-7BD454562924}"/>
              </a:ext>
            </a:extLst>
          </p:cNvPr>
          <p:cNvSpPr>
            <a:spLocks noGrp="1"/>
          </p:cNvSpPr>
          <p:nvPr>
            <p:ph type="title"/>
          </p:nvPr>
        </p:nvSpPr>
        <p:spPr/>
        <p:txBody>
          <a:bodyPr/>
          <a:lstStyle/>
          <a:p>
            <a:r>
              <a:rPr lang="en-GB" b="1" dirty="0"/>
              <a:t>Physical impacts caused to children from online abuse </a:t>
            </a:r>
          </a:p>
        </p:txBody>
      </p:sp>
      <p:sp>
        <p:nvSpPr>
          <p:cNvPr id="3" name="Content Placeholder 2">
            <a:extLst>
              <a:ext uri="{FF2B5EF4-FFF2-40B4-BE49-F238E27FC236}">
                <a16:creationId xmlns:a16="http://schemas.microsoft.com/office/drawing/2014/main" id="{FFFC532F-9F3E-6E8C-9980-8EE29942CB99}"/>
              </a:ext>
            </a:extLst>
          </p:cNvPr>
          <p:cNvSpPr>
            <a:spLocks noGrp="1"/>
          </p:cNvSpPr>
          <p:nvPr>
            <p:ph idx="1"/>
          </p:nvPr>
        </p:nvSpPr>
        <p:spPr/>
        <p:txBody>
          <a:bodyPr>
            <a:normAutofit/>
          </a:bodyPr>
          <a:lstStyle/>
          <a:p>
            <a:r>
              <a:rPr lang="en-GB" sz="2133" dirty="0"/>
              <a:t>Growing concern in relation to the physical impacts on children when a child is groomed to harm themselves for the sexual satisfaction of the offender </a:t>
            </a:r>
          </a:p>
          <a:p>
            <a:r>
              <a:rPr lang="en-GB" sz="2133" dirty="0"/>
              <a:t>Alexander McCartney was prosecuted by the Public Prosecution Service for Northern Ireland (PPS) after he groomed and sexually abused thousands of young girls from a number of countries from his home in Northern Ireland. </a:t>
            </a:r>
          </a:p>
          <a:p>
            <a:r>
              <a:rPr lang="en-GB" sz="2133" dirty="0"/>
              <a:t>The 185 charges he faced and eventually pleaded guilty to included the manslaughter of an American girl who took her own life as a direct result of the online abuse he inflicted on her</a:t>
            </a:r>
          </a:p>
        </p:txBody>
      </p:sp>
      <p:sp>
        <p:nvSpPr>
          <p:cNvPr id="4" name="Slide Number Placeholder 3">
            <a:extLst>
              <a:ext uri="{FF2B5EF4-FFF2-40B4-BE49-F238E27FC236}">
                <a16:creationId xmlns:a16="http://schemas.microsoft.com/office/drawing/2014/main" id="{C7873892-9826-21FC-C524-C3D6C43C71C0}"/>
              </a:ext>
            </a:extLst>
          </p:cNvPr>
          <p:cNvSpPr>
            <a:spLocks noGrp="1"/>
          </p:cNvSpPr>
          <p:nvPr>
            <p:ph type="sldNum" sz="quarter" idx="12"/>
          </p:nvPr>
        </p:nvSpPr>
        <p:spPr/>
        <p:txBody>
          <a:bodyPr/>
          <a:lstStyle/>
          <a:p>
            <a:pPr defTabSz="1219170"/>
            <a:fld id="{5512AD5A-2C28-1D42-B971-4292A709C8F6}" type="slidenum">
              <a:rPr lang="en-US">
                <a:solidFill>
                  <a:srgbClr val="555859"/>
                </a:solidFill>
                <a:latin typeface="Arial" panose="020B0604020202020204"/>
              </a:rPr>
              <a:pPr defTabSz="1219170"/>
              <a:t>19</a:t>
            </a:fld>
            <a:endParaRPr lang="en-US" dirty="0">
              <a:solidFill>
                <a:srgbClr val="555859"/>
              </a:solidFill>
              <a:latin typeface="Arial" panose="020B0604020202020204"/>
            </a:endParaRPr>
          </a:p>
        </p:txBody>
      </p:sp>
    </p:spTree>
    <p:extLst>
      <p:ext uri="{BB962C8B-B14F-4D97-AF65-F5344CB8AC3E}">
        <p14:creationId xmlns:p14="http://schemas.microsoft.com/office/powerpoint/2010/main" val="3173315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san's StoryV2">
            <a:hlinkClick r:id="" action="ppaction://media"/>
            <a:extLst>
              <a:ext uri="{FF2B5EF4-FFF2-40B4-BE49-F238E27FC236}">
                <a16:creationId xmlns:a16="http://schemas.microsoft.com/office/drawing/2014/main" id="{C1F4A274-6FAD-DBA0-05BD-0F160AE44C3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rcRect t="2204" b="20843"/>
          <a:stretch/>
        </p:blipFill>
        <p:spPr>
          <a:xfrm>
            <a:off x="28" y="13"/>
            <a:ext cx="12191973" cy="6857987"/>
          </a:xfrm>
          <a:noFill/>
        </p:spPr>
      </p:pic>
      <p:sp>
        <p:nvSpPr>
          <p:cNvPr id="4" name="Slide Number Placeholder 3" hidden="1">
            <a:extLst>
              <a:ext uri="{FF2B5EF4-FFF2-40B4-BE49-F238E27FC236}">
                <a16:creationId xmlns:a16="http://schemas.microsoft.com/office/drawing/2014/main" id="{0FCF8ED2-389B-6823-9623-5DB61080565B}"/>
              </a:ext>
            </a:extLst>
          </p:cNvPr>
          <p:cNvSpPr>
            <a:spLocks noGrp="1"/>
          </p:cNvSpPr>
          <p:nvPr>
            <p:ph type="sldNum" sz="quarter" idx="12"/>
          </p:nvPr>
        </p:nvSpPr>
        <p:spPr/>
        <p:txBody>
          <a:bodyPr/>
          <a:lstStyle/>
          <a:p>
            <a:pPr defTabSz="1219170">
              <a:spcAft>
                <a:spcPts val="800"/>
              </a:spcAft>
            </a:pPr>
            <a:fld id="{5512AD5A-2C28-1D42-B971-4292A709C8F6}" type="slidenum">
              <a:rPr lang="en-US">
                <a:solidFill>
                  <a:srgbClr val="555859"/>
                </a:solidFill>
                <a:latin typeface="Arial" panose="020B0604020202020204"/>
              </a:rPr>
              <a:pPr defTabSz="1219170">
                <a:spcAft>
                  <a:spcPts val="800"/>
                </a:spcAft>
              </a:pPr>
              <a:t>2</a:t>
            </a:fld>
            <a:endParaRPr lang="en-US">
              <a:solidFill>
                <a:srgbClr val="555859"/>
              </a:solidFill>
              <a:latin typeface="Arial" panose="020B0604020202020204"/>
            </a:endParaRPr>
          </a:p>
        </p:txBody>
      </p:sp>
    </p:spTree>
    <p:extLst>
      <p:ext uri="{BB962C8B-B14F-4D97-AF65-F5344CB8AC3E}">
        <p14:creationId xmlns:p14="http://schemas.microsoft.com/office/powerpoint/2010/main" val="186494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1" y="318599"/>
            <a:ext cx="10197123" cy="853711"/>
          </a:xfrm>
        </p:spPr>
        <p:txBody>
          <a:bodyPr anchor="t">
            <a:normAutofit/>
          </a:bodyPr>
          <a:lstStyle/>
          <a:p>
            <a:r>
              <a:rPr lang="en-GB" b="1" dirty="0"/>
              <a:t>The implication of a child’s images being shared</a:t>
            </a:r>
          </a:p>
        </p:txBody>
      </p:sp>
      <p:sp>
        <p:nvSpPr>
          <p:cNvPr id="9" name="Slide Number Placeholder 3">
            <a:extLst>
              <a:ext uri="{FF2B5EF4-FFF2-40B4-BE49-F238E27FC236}">
                <a16:creationId xmlns:a16="http://schemas.microsoft.com/office/drawing/2014/main" id="{6A074C3A-3291-4A11-8635-351D974C27CB}"/>
              </a:ext>
            </a:extLst>
          </p:cNvPr>
          <p:cNvSpPr>
            <a:spLocks noGrp="1"/>
          </p:cNvSpPr>
          <p:nvPr>
            <p:ph type="sldNum" sz="quarter" idx="12"/>
          </p:nvPr>
        </p:nvSpPr>
        <p:spPr>
          <a:xfrm>
            <a:off x="11160371" y="318599"/>
            <a:ext cx="620671" cy="322263"/>
          </a:xfrm>
        </p:spPr>
        <p:txBody>
          <a:bodyPr anchor="t">
            <a:normAutofit/>
          </a:bodyPr>
          <a:lstStyle/>
          <a:p>
            <a:pPr defTabSz="1219170">
              <a:spcAft>
                <a:spcPts val="800"/>
              </a:spcAft>
            </a:pPr>
            <a:fld id="{5512AD5A-2C28-1D42-B971-4292A709C8F6}" type="slidenum">
              <a:rPr lang="en-US">
                <a:solidFill>
                  <a:srgbClr val="555859"/>
                </a:solidFill>
                <a:latin typeface="Arial" panose="020B0604020202020204"/>
              </a:rPr>
              <a:pPr defTabSz="1219170">
                <a:spcAft>
                  <a:spcPts val="800"/>
                </a:spcAft>
              </a:pPr>
              <a:t>20</a:t>
            </a:fld>
            <a:endParaRPr lang="en-US">
              <a:solidFill>
                <a:srgbClr val="555859"/>
              </a:solidFill>
              <a:latin typeface="Arial" panose="020B0604020202020204"/>
            </a:endParaRPr>
          </a:p>
        </p:txBody>
      </p:sp>
      <p:pic>
        <p:nvPicPr>
          <p:cNvPr id="6" name="Picture 5" descr="Woman carrying bag">
            <a:extLst>
              <a:ext uri="{FF2B5EF4-FFF2-40B4-BE49-F238E27FC236}">
                <a16:creationId xmlns:a16="http://schemas.microsoft.com/office/drawing/2014/main" id="{A54A91B7-BD23-4508-BD1C-18F7F3B99D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930" r="1" b="3975"/>
          <a:stretch/>
        </p:blipFill>
        <p:spPr>
          <a:xfrm>
            <a:off x="838201" y="1309078"/>
            <a:ext cx="10515599" cy="4487767"/>
          </a:xfrm>
          <a:prstGeom prst="rect">
            <a:avLst/>
          </a:prstGeom>
          <a:noFill/>
        </p:spPr>
      </p:pic>
    </p:spTree>
    <p:extLst>
      <p:ext uri="{BB962C8B-B14F-4D97-AF65-F5344CB8AC3E}">
        <p14:creationId xmlns:p14="http://schemas.microsoft.com/office/powerpoint/2010/main" val="3708133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4"/>
          </p:nvPr>
        </p:nvSpPr>
        <p:spPr>
          <a:xfrm>
            <a:off x="6321308" y="2251563"/>
            <a:ext cx="5181600" cy="4351339"/>
          </a:xfrm>
        </p:spPr>
        <p:txBody>
          <a:bodyPr/>
          <a:lstStyle/>
          <a:p>
            <a:r>
              <a:rPr lang="en-US" sz="2400" dirty="0"/>
              <a:t>Institutional child sexual abuse needs to be understood in the context of the </a:t>
            </a:r>
            <a:r>
              <a:rPr lang="en-US" sz="2400" b="1" dirty="0">
                <a:solidFill>
                  <a:schemeClr val="accent6"/>
                </a:solidFill>
              </a:rPr>
              <a:t>dynamics</a:t>
            </a:r>
            <a:r>
              <a:rPr lang="en-US" sz="2400" dirty="0"/>
              <a:t> between factors relating to those who sexually harm, the victims, and the institution itself (Blakemore et al, 2017).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2" name="Title 1"/>
          <p:cNvSpPr>
            <a:spLocks noGrp="1"/>
          </p:cNvSpPr>
          <p:nvPr>
            <p:ph type="title"/>
          </p:nvPr>
        </p:nvSpPr>
        <p:spPr/>
        <p:txBody>
          <a:bodyPr/>
          <a:lstStyle/>
          <a:p>
            <a:r>
              <a:rPr lang="en-GB" b="1" dirty="0"/>
              <a:t>The dynamics of institutional sexual abuse</a:t>
            </a:r>
          </a:p>
        </p:txBody>
      </p:sp>
      <p:graphicFrame>
        <p:nvGraphicFramePr>
          <p:cNvPr id="8" name="Content Placeholder 7">
            <a:extLst>
              <a:ext uri="{FF2B5EF4-FFF2-40B4-BE49-F238E27FC236}">
                <a16:creationId xmlns:a16="http://schemas.microsoft.com/office/drawing/2014/main" id="{8EB76E40-ED68-6D67-9B7D-6EDEE91D1093}"/>
              </a:ext>
            </a:extLst>
          </p:cNvPr>
          <p:cNvGraphicFramePr>
            <a:graphicFrameLocks noGrp="1"/>
          </p:cNvGraphicFramePr>
          <p:nvPr>
            <p:ph sz="half" idx="1"/>
          </p:nvPr>
        </p:nvGraphicFramePr>
        <p:xfrm>
          <a:off x="400833" y="1002083"/>
          <a:ext cx="6179507" cy="5077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7412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18599"/>
            <a:ext cx="10197123" cy="853711"/>
          </a:xfrm>
        </p:spPr>
        <p:txBody>
          <a:bodyPr anchor="t">
            <a:normAutofit/>
          </a:bodyPr>
          <a:lstStyle/>
          <a:p>
            <a:r>
              <a:rPr lang="en-GB" b="1" dirty="0"/>
              <a:t>The dynamics of institutional sexual abuse</a:t>
            </a:r>
          </a:p>
        </p:txBody>
      </p:sp>
      <p:sp>
        <p:nvSpPr>
          <p:cNvPr id="10" name="Slide Number Placeholder 2">
            <a:extLst>
              <a:ext uri="{FF2B5EF4-FFF2-40B4-BE49-F238E27FC236}">
                <a16:creationId xmlns:a16="http://schemas.microsoft.com/office/drawing/2014/main" id="{5C3E9141-390B-D2ED-7A50-A12B87CCDE12}"/>
              </a:ext>
            </a:extLst>
          </p:cNvPr>
          <p:cNvSpPr>
            <a:spLocks noGrp="1"/>
          </p:cNvSpPr>
          <p:nvPr>
            <p:ph type="sldNum" sz="quarter" idx="12"/>
          </p:nvPr>
        </p:nvSpPr>
        <p:spPr>
          <a:xfrm>
            <a:off x="11160371" y="318599"/>
            <a:ext cx="620671" cy="322263"/>
          </a:xfrm>
        </p:spPr>
        <p:txBody>
          <a:bodyPr/>
          <a:lstStyle/>
          <a:p>
            <a:pPr defTabSz="1219170">
              <a:spcAft>
                <a:spcPts val="800"/>
              </a:spcAft>
            </a:pPr>
            <a:fld id="{5512AD5A-2C28-1D42-B971-4292A709C8F6}" type="slidenum">
              <a:rPr lang="en-US">
                <a:solidFill>
                  <a:srgbClr val="555859"/>
                </a:solidFill>
                <a:latin typeface="Arial" panose="020B0604020202020204"/>
              </a:rPr>
              <a:pPr defTabSz="1219170">
                <a:spcAft>
                  <a:spcPts val="800"/>
                </a:spcAft>
              </a:pPr>
              <a:t>22</a:t>
            </a:fld>
            <a:endParaRPr lang="en-US">
              <a:solidFill>
                <a:srgbClr val="555859"/>
              </a:solidFill>
              <a:latin typeface="Arial" panose="020B0604020202020204"/>
            </a:endParaRPr>
          </a:p>
        </p:txBody>
      </p:sp>
      <p:graphicFrame>
        <p:nvGraphicFramePr>
          <p:cNvPr id="6" name="Content Placeholder 3">
            <a:extLst>
              <a:ext uri="{FF2B5EF4-FFF2-40B4-BE49-F238E27FC236}">
                <a16:creationId xmlns:a16="http://schemas.microsoft.com/office/drawing/2014/main" id="{C4C0B6BD-1FD2-1912-F4AB-01A1E214D42F}"/>
              </a:ext>
            </a:extLst>
          </p:cNvPr>
          <p:cNvGraphicFramePr>
            <a:graphicFrameLocks noGrp="1"/>
          </p:cNvGraphicFramePr>
          <p:nvPr>
            <p:ph idx="13"/>
          </p:nvPr>
        </p:nvGraphicFramePr>
        <p:xfrm>
          <a:off x="838202" y="1461478"/>
          <a:ext cx="10515599" cy="4487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5934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18599"/>
            <a:ext cx="10197123" cy="853711"/>
          </a:xfrm>
        </p:spPr>
        <p:txBody>
          <a:bodyPr anchor="t">
            <a:normAutofit/>
          </a:bodyPr>
          <a:lstStyle/>
          <a:p>
            <a:r>
              <a:rPr lang="en-GB" b="1" dirty="0"/>
              <a:t>The dynamics of institutional sexual abuse</a:t>
            </a:r>
          </a:p>
        </p:txBody>
      </p:sp>
      <p:sp>
        <p:nvSpPr>
          <p:cNvPr id="10" name="Slide Number Placeholder 3">
            <a:extLst>
              <a:ext uri="{FF2B5EF4-FFF2-40B4-BE49-F238E27FC236}">
                <a16:creationId xmlns:a16="http://schemas.microsoft.com/office/drawing/2014/main" id="{1C1E0ECB-1AF6-CCF9-BE70-DAD54F3C384D}"/>
              </a:ext>
            </a:extLst>
          </p:cNvPr>
          <p:cNvSpPr>
            <a:spLocks noGrp="1"/>
          </p:cNvSpPr>
          <p:nvPr>
            <p:ph type="sldNum" sz="quarter" idx="12"/>
          </p:nvPr>
        </p:nvSpPr>
        <p:spPr>
          <a:xfrm>
            <a:off x="11160371" y="318599"/>
            <a:ext cx="620671" cy="322263"/>
          </a:xfrm>
        </p:spPr>
        <p:txBody>
          <a:bodyPr/>
          <a:lstStyle/>
          <a:p>
            <a:pPr defTabSz="1219170">
              <a:spcAft>
                <a:spcPts val="800"/>
              </a:spcAft>
            </a:pPr>
            <a:fld id="{5512AD5A-2C28-1D42-B971-4292A709C8F6}" type="slidenum">
              <a:rPr lang="en-US">
                <a:solidFill>
                  <a:srgbClr val="555859"/>
                </a:solidFill>
                <a:latin typeface="Arial" panose="020B0604020202020204"/>
              </a:rPr>
              <a:pPr defTabSz="1219170">
                <a:spcAft>
                  <a:spcPts val="800"/>
                </a:spcAft>
              </a:pPr>
              <a:t>23</a:t>
            </a:fld>
            <a:endParaRPr lang="en-US">
              <a:solidFill>
                <a:srgbClr val="555859"/>
              </a:solidFill>
              <a:latin typeface="Arial" panose="020B0604020202020204"/>
            </a:endParaRPr>
          </a:p>
        </p:txBody>
      </p:sp>
      <p:graphicFrame>
        <p:nvGraphicFramePr>
          <p:cNvPr id="6" name="Content Placeholder 3">
            <a:extLst>
              <a:ext uri="{FF2B5EF4-FFF2-40B4-BE49-F238E27FC236}">
                <a16:creationId xmlns:a16="http://schemas.microsoft.com/office/drawing/2014/main" id="{C35B8555-AB17-A647-F727-631188719685}"/>
              </a:ext>
            </a:extLst>
          </p:cNvPr>
          <p:cNvGraphicFramePr>
            <a:graphicFrameLocks noGrp="1"/>
          </p:cNvGraphicFramePr>
          <p:nvPr>
            <p:ph idx="1"/>
          </p:nvPr>
        </p:nvGraphicFramePr>
        <p:xfrm>
          <a:off x="217530" y="1201737"/>
          <a:ext cx="11669671" cy="5108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9129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F71F130-7336-C53D-13CE-42488833BF63}"/>
              </a:ext>
            </a:extLst>
          </p:cNvPr>
          <p:cNvSpPr>
            <a:spLocks noGrp="1"/>
          </p:cNvSpPr>
          <p:nvPr>
            <p:ph sz="half" idx="14"/>
          </p:nvPr>
        </p:nvSpPr>
        <p:spPr/>
        <p:txBody>
          <a:bodyPr/>
          <a:lstStyle/>
          <a:p>
            <a:pPr>
              <a:lnSpc>
                <a:spcPct val="100000"/>
              </a:lnSpc>
            </a:pPr>
            <a:r>
              <a:rPr lang="en-US" sz="2133" dirty="0"/>
              <a:t>For example, the abuse of children by priests and others in churches has been described as </a:t>
            </a:r>
            <a:r>
              <a:rPr lang="en-US" sz="2133" b="1" dirty="0"/>
              <a:t>‘a unique betrayal’ </a:t>
            </a:r>
            <a:r>
              <a:rPr lang="en-US" sz="2133" dirty="0"/>
              <a:t>(Guido, 2008) which harms victims’ spiritual wellbeing by undermining their previously deeply held beliefs (Walker et al, 2009; Wurtele, 2012; Mart, 2004; Wolfe et al, 2003). </a:t>
            </a:r>
          </a:p>
          <a:p>
            <a:pPr>
              <a:lnSpc>
                <a:spcPct val="100000"/>
              </a:lnSpc>
            </a:pPr>
            <a:r>
              <a:rPr lang="en-US" sz="2133" b="1" dirty="0">
                <a:solidFill>
                  <a:schemeClr val="accent6"/>
                </a:solidFill>
              </a:rPr>
              <a:t>Impact on help-seeking</a:t>
            </a:r>
          </a:p>
          <a:p>
            <a:pPr>
              <a:lnSpc>
                <a:spcPct val="100000"/>
              </a:lnSpc>
            </a:pPr>
            <a:r>
              <a:rPr lang="en-US" sz="2133" b="1" dirty="0">
                <a:solidFill>
                  <a:schemeClr val="accent3"/>
                </a:solidFill>
              </a:rPr>
              <a:t>Concepts of masculinity</a:t>
            </a:r>
          </a:p>
          <a:p>
            <a:pPr>
              <a:lnSpc>
                <a:spcPct val="100000"/>
              </a:lnSpc>
            </a:pPr>
            <a:r>
              <a:rPr lang="en-US" sz="2133" b="1" dirty="0">
                <a:solidFill>
                  <a:schemeClr val="accent4"/>
                </a:solidFill>
              </a:rPr>
              <a:t>Impacts on people close to the victim</a:t>
            </a:r>
          </a:p>
          <a:p>
            <a:endParaRPr lang="en-GB" dirty="0"/>
          </a:p>
        </p:txBody>
      </p:sp>
      <p:sp>
        <p:nvSpPr>
          <p:cNvPr id="2" name="Title 1"/>
          <p:cNvSpPr>
            <a:spLocks noGrp="1"/>
          </p:cNvSpPr>
          <p:nvPr>
            <p:ph type="title"/>
          </p:nvPr>
        </p:nvSpPr>
        <p:spPr/>
        <p:txBody>
          <a:bodyPr/>
          <a:lstStyle/>
          <a:p>
            <a:r>
              <a:rPr lang="en-GB" b="1" dirty="0"/>
              <a:t>Impact on survivors of institutional sexual abuse</a:t>
            </a:r>
          </a:p>
        </p:txBody>
      </p:sp>
      <p:sp>
        <p:nvSpPr>
          <p:cNvPr id="4" name="Content Placeholder 3"/>
          <p:cNvSpPr>
            <a:spLocks noGrp="1"/>
          </p:cNvSpPr>
          <p:nvPr>
            <p:ph sz="half" idx="1"/>
          </p:nvPr>
        </p:nvSpPr>
        <p:spPr/>
        <p:txBody>
          <a:bodyPr/>
          <a:lstStyle/>
          <a:p>
            <a:pPr>
              <a:lnSpc>
                <a:spcPct val="100000"/>
              </a:lnSpc>
            </a:pPr>
            <a:r>
              <a:rPr lang="en-US" sz="2133" b="1" dirty="0">
                <a:solidFill>
                  <a:schemeClr val="accent5"/>
                </a:solidFill>
              </a:rPr>
              <a:t>A sense of ‘institutional betrayal’: </a:t>
            </a:r>
          </a:p>
          <a:p>
            <a:pPr>
              <a:lnSpc>
                <a:spcPct val="100000"/>
              </a:lnSpc>
            </a:pPr>
            <a:r>
              <a:rPr lang="en-US" sz="2133" dirty="0"/>
              <a:t>The sense of betrayal compounded if the victim- survivor feels betrayed not only by the </a:t>
            </a:r>
            <a:r>
              <a:rPr lang="en-US" sz="2133" b="1" dirty="0"/>
              <a:t>person/people who harmed  them </a:t>
            </a:r>
            <a:r>
              <a:rPr lang="en-US" sz="2133" dirty="0"/>
              <a:t>but also by the </a:t>
            </a:r>
            <a:r>
              <a:rPr lang="en-US" sz="2133" u="sng" dirty="0"/>
              <a:t>institution itself.</a:t>
            </a:r>
          </a:p>
          <a:p>
            <a:pPr>
              <a:lnSpc>
                <a:spcPct val="100000"/>
              </a:lnSpc>
            </a:pPr>
            <a:r>
              <a:rPr lang="en-US" sz="2133" dirty="0"/>
              <a:t>Institutional betrayal is associated with increased levels of anxiety, trauma symptoms and dissociation for victims - survivors of abuse, especially when they have trusted and been dependent on the person who harmed them. </a:t>
            </a:r>
          </a:p>
          <a:p>
            <a:endParaRPr lang="en-GB" dirty="0"/>
          </a:p>
        </p:txBody>
      </p:sp>
    </p:spTree>
    <p:extLst>
      <p:ext uri="{BB962C8B-B14F-4D97-AF65-F5344CB8AC3E}">
        <p14:creationId xmlns:p14="http://schemas.microsoft.com/office/powerpoint/2010/main" val="3391922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A0211-B6C9-DF45-72BE-2364BC3580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36430D-6A03-7D76-CCC0-A87068881C90}"/>
              </a:ext>
            </a:extLst>
          </p:cNvPr>
          <p:cNvSpPr>
            <a:spLocks noGrp="1"/>
          </p:cNvSpPr>
          <p:nvPr>
            <p:ph type="title"/>
          </p:nvPr>
        </p:nvSpPr>
        <p:spPr/>
        <p:txBody>
          <a:bodyPr/>
          <a:lstStyle/>
          <a:p>
            <a:r>
              <a:rPr lang="en-GB" b="1" dirty="0"/>
              <a:t>Reflections</a:t>
            </a:r>
          </a:p>
        </p:txBody>
      </p:sp>
      <p:sp>
        <p:nvSpPr>
          <p:cNvPr id="4" name="Slide Number Placeholder 3">
            <a:extLst>
              <a:ext uri="{FF2B5EF4-FFF2-40B4-BE49-F238E27FC236}">
                <a16:creationId xmlns:a16="http://schemas.microsoft.com/office/drawing/2014/main" id="{BE6AD004-FADF-9105-FCF6-55BA5386C5E8}"/>
              </a:ext>
            </a:extLst>
          </p:cNvPr>
          <p:cNvSpPr>
            <a:spLocks noGrp="1"/>
          </p:cNvSpPr>
          <p:nvPr>
            <p:ph type="sldNum" sz="quarter" idx="12"/>
          </p:nvPr>
        </p:nvSpPr>
        <p:spPr/>
        <p:txBody>
          <a:bodyPr/>
          <a:lstStyle/>
          <a:p>
            <a:pPr defTabSz="1219170"/>
            <a:fld id="{5512AD5A-2C28-1D42-B971-4292A709C8F6}" type="slidenum">
              <a:rPr lang="en-US">
                <a:solidFill>
                  <a:srgbClr val="555859"/>
                </a:solidFill>
                <a:latin typeface="Arial" panose="020B0604020202020204"/>
              </a:rPr>
              <a:pPr defTabSz="1219170"/>
              <a:t>25</a:t>
            </a:fld>
            <a:endParaRPr lang="en-US" dirty="0">
              <a:solidFill>
                <a:srgbClr val="555859"/>
              </a:solidFill>
              <a:latin typeface="Arial" panose="020B0604020202020204"/>
            </a:endParaRPr>
          </a:p>
        </p:txBody>
      </p:sp>
      <p:pic>
        <p:nvPicPr>
          <p:cNvPr id="6" name="Graphic 5" descr="Idea with solid fill">
            <a:extLst>
              <a:ext uri="{FF2B5EF4-FFF2-40B4-BE49-F238E27FC236}">
                <a16:creationId xmlns:a16="http://schemas.microsoft.com/office/drawing/2014/main" id="{38F1BEE9-B2FC-A5BF-D986-1638905B8D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2387" y="1565035"/>
            <a:ext cx="1369148" cy="1369148"/>
          </a:xfrm>
          <a:prstGeom prst="rect">
            <a:avLst/>
          </a:prstGeom>
        </p:spPr>
      </p:pic>
      <p:sp>
        <p:nvSpPr>
          <p:cNvPr id="7" name="Rectangle: Rounded Corners 6">
            <a:extLst>
              <a:ext uri="{FF2B5EF4-FFF2-40B4-BE49-F238E27FC236}">
                <a16:creationId xmlns:a16="http://schemas.microsoft.com/office/drawing/2014/main" id="{07880449-A223-2879-A69F-61FC15C11CC4}"/>
              </a:ext>
            </a:extLst>
          </p:cNvPr>
          <p:cNvSpPr/>
          <p:nvPr/>
        </p:nvSpPr>
        <p:spPr>
          <a:xfrm>
            <a:off x="1282996" y="3161415"/>
            <a:ext cx="2877877" cy="213155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133" b="1" dirty="0">
                <a:solidFill>
                  <a:srgbClr val="FFFFFF"/>
                </a:solidFill>
                <a:latin typeface="Arial" panose="020B0604020202020204"/>
              </a:rPr>
              <a:t>One thing you have learnt from this session</a:t>
            </a:r>
          </a:p>
        </p:txBody>
      </p:sp>
      <p:sp>
        <p:nvSpPr>
          <p:cNvPr id="8" name="Rectangle: Rounded Corners 7">
            <a:extLst>
              <a:ext uri="{FF2B5EF4-FFF2-40B4-BE49-F238E27FC236}">
                <a16:creationId xmlns:a16="http://schemas.microsoft.com/office/drawing/2014/main" id="{5CBC5251-2E4A-24E8-BD95-2397B1021871}"/>
              </a:ext>
            </a:extLst>
          </p:cNvPr>
          <p:cNvSpPr/>
          <p:nvPr/>
        </p:nvSpPr>
        <p:spPr>
          <a:xfrm>
            <a:off x="4657061" y="3161416"/>
            <a:ext cx="2877879" cy="213154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133" b="1" dirty="0">
                <a:solidFill>
                  <a:srgbClr val="FFFFFF"/>
                </a:solidFill>
                <a:latin typeface="Arial" panose="020B0604020202020204"/>
              </a:rPr>
              <a:t>One thing you will share with your colleagues </a:t>
            </a:r>
          </a:p>
        </p:txBody>
      </p:sp>
      <p:sp>
        <p:nvSpPr>
          <p:cNvPr id="9" name="Rectangle: Rounded Corners 8">
            <a:extLst>
              <a:ext uri="{FF2B5EF4-FFF2-40B4-BE49-F238E27FC236}">
                <a16:creationId xmlns:a16="http://schemas.microsoft.com/office/drawing/2014/main" id="{DED9202B-8CE2-D79D-B6F8-DC70570211D3}"/>
              </a:ext>
            </a:extLst>
          </p:cNvPr>
          <p:cNvSpPr/>
          <p:nvPr/>
        </p:nvSpPr>
        <p:spPr>
          <a:xfrm>
            <a:off x="8031127" y="3161418"/>
            <a:ext cx="2877879" cy="213154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2133" b="1" dirty="0">
                <a:solidFill>
                  <a:srgbClr val="FFFFFF"/>
                </a:solidFill>
                <a:latin typeface="Arial" panose="020B0604020202020204"/>
              </a:rPr>
              <a:t>One thing you will take forward in your own practice </a:t>
            </a:r>
          </a:p>
        </p:txBody>
      </p:sp>
      <p:pic>
        <p:nvPicPr>
          <p:cNvPr id="11" name="Graphic 10" descr="Share with solid fill">
            <a:extLst>
              <a:ext uri="{FF2B5EF4-FFF2-40B4-BE49-F238E27FC236}">
                <a16:creationId xmlns:a16="http://schemas.microsoft.com/office/drawing/2014/main" id="{89049F30-F87A-F27D-A4FC-3C47296BF1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2866" y="1316666"/>
            <a:ext cx="1502735" cy="1502735"/>
          </a:xfrm>
          <a:prstGeom prst="rect">
            <a:avLst/>
          </a:prstGeom>
        </p:spPr>
      </p:pic>
      <p:pic>
        <p:nvPicPr>
          <p:cNvPr id="13" name="Graphic 12" descr="Share with solid fill">
            <a:extLst>
              <a:ext uri="{FF2B5EF4-FFF2-40B4-BE49-F238E27FC236}">
                <a16:creationId xmlns:a16="http://schemas.microsoft.com/office/drawing/2014/main" id="{32637728-18F6-A006-DD07-95DA6F3A58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60465" y="1557261"/>
            <a:ext cx="1219200" cy="1219200"/>
          </a:xfrm>
          <a:prstGeom prst="rect">
            <a:avLst/>
          </a:prstGeom>
        </p:spPr>
      </p:pic>
    </p:spTree>
    <p:extLst>
      <p:ext uri="{BB962C8B-B14F-4D97-AF65-F5344CB8AC3E}">
        <p14:creationId xmlns:p14="http://schemas.microsoft.com/office/powerpoint/2010/main" val="4073256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68AD8-8318-A277-8452-A6E4A116AC18}"/>
              </a:ext>
            </a:extLst>
          </p:cNvPr>
          <p:cNvSpPr>
            <a:spLocks noGrp="1"/>
          </p:cNvSpPr>
          <p:nvPr>
            <p:ph type="title"/>
          </p:nvPr>
        </p:nvSpPr>
        <p:spPr/>
        <p:txBody>
          <a:bodyPr/>
          <a:lstStyle/>
          <a:p>
            <a:r>
              <a:rPr lang="en-GB" b="1" dirty="0"/>
              <a:t>Stop It Now Helpline </a:t>
            </a:r>
          </a:p>
        </p:txBody>
      </p:sp>
      <p:sp>
        <p:nvSpPr>
          <p:cNvPr id="3" name="Content Placeholder 2">
            <a:extLst>
              <a:ext uri="{FF2B5EF4-FFF2-40B4-BE49-F238E27FC236}">
                <a16:creationId xmlns:a16="http://schemas.microsoft.com/office/drawing/2014/main" id="{620D7CA5-DBDD-0FD8-F887-202F51DC1266}"/>
              </a:ext>
            </a:extLst>
          </p:cNvPr>
          <p:cNvSpPr>
            <a:spLocks noGrp="1"/>
          </p:cNvSpPr>
          <p:nvPr>
            <p:ph idx="1"/>
          </p:nvPr>
        </p:nvSpPr>
        <p:spPr/>
        <p:txBody>
          <a:bodyPr>
            <a:normAutofit/>
          </a:bodyPr>
          <a:lstStyle/>
          <a:p>
            <a:pPr algn="ctr"/>
            <a:r>
              <a:rPr lang="en-GB" sz="3200" dirty="0"/>
              <a:t>If you are worried about your own thoughts or behaviours or are worried about the behaviours of someone around you, you can contact the </a:t>
            </a:r>
            <a:r>
              <a:rPr lang="en-GB" sz="3200" b="1" dirty="0">
                <a:solidFill>
                  <a:schemeClr val="accent1"/>
                </a:solidFill>
              </a:rPr>
              <a:t>Stop It Now Helpline </a:t>
            </a:r>
            <a:r>
              <a:rPr lang="en-GB" sz="3200" dirty="0"/>
              <a:t>for </a:t>
            </a:r>
            <a:r>
              <a:rPr lang="en-GB" sz="3200" b="1" dirty="0">
                <a:solidFill>
                  <a:schemeClr val="accent2"/>
                </a:solidFill>
              </a:rPr>
              <a:t>free,</a:t>
            </a:r>
            <a:r>
              <a:rPr lang="en-GB" sz="3200" b="1" dirty="0"/>
              <a:t> </a:t>
            </a:r>
            <a:r>
              <a:rPr lang="en-GB" sz="3200" b="1" dirty="0">
                <a:solidFill>
                  <a:schemeClr val="accent2"/>
                </a:solidFill>
              </a:rPr>
              <a:t>confidential advice:</a:t>
            </a:r>
          </a:p>
          <a:p>
            <a:pPr algn="ctr"/>
            <a:endParaRPr lang="en-GB" sz="3200" b="1" dirty="0">
              <a:solidFill>
                <a:schemeClr val="accent2"/>
              </a:solidFill>
            </a:endParaRPr>
          </a:p>
          <a:p>
            <a:pPr algn="ctr"/>
            <a:r>
              <a:rPr lang="en-GB" sz="4400" b="1" dirty="0">
                <a:solidFill>
                  <a:schemeClr val="tx2"/>
                </a:solidFill>
              </a:rPr>
              <a:t>0808 1000 900</a:t>
            </a:r>
          </a:p>
        </p:txBody>
      </p:sp>
      <p:sp>
        <p:nvSpPr>
          <p:cNvPr id="4" name="Slide Number Placeholder 3">
            <a:extLst>
              <a:ext uri="{FF2B5EF4-FFF2-40B4-BE49-F238E27FC236}">
                <a16:creationId xmlns:a16="http://schemas.microsoft.com/office/drawing/2014/main" id="{01FE6386-69E8-2E89-C7C8-AD5E8603CDFF}"/>
              </a:ext>
            </a:extLst>
          </p:cNvPr>
          <p:cNvSpPr>
            <a:spLocks noGrp="1"/>
          </p:cNvSpPr>
          <p:nvPr>
            <p:ph type="sldNum" sz="quarter" idx="12"/>
          </p:nvPr>
        </p:nvSpPr>
        <p:spPr/>
        <p:txBody>
          <a:bodyPr/>
          <a:lstStyle/>
          <a:p>
            <a:pPr defTabSz="1219170">
              <a:defRPr/>
            </a:pPr>
            <a:fld id="{5512AD5A-2C28-1D42-B971-4292A709C8F6}" type="slidenum">
              <a:rPr lang="en-US">
                <a:solidFill>
                  <a:srgbClr val="555859"/>
                </a:solidFill>
                <a:latin typeface="Arial" panose="020B0604020202020204"/>
              </a:rPr>
              <a:pPr defTabSz="1219170">
                <a:defRPr/>
              </a:pPr>
              <a:t>26</a:t>
            </a:fld>
            <a:endParaRPr lang="en-US" dirty="0">
              <a:solidFill>
                <a:srgbClr val="555859"/>
              </a:solidFill>
              <a:latin typeface="Arial" panose="020B0604020202020204"/>
            </a:endParaRPr>
          </a:p>
        </p:txBody>
      </p:sp>
    </p:spTree>
    <p:extLst>
      <p:ext uri="{BB962C8B-B14F-4D97-AF65-F5344CB8AC3E}">
        <p14:creationId xmlns:p14="http://schemas.microsoft.com/office/powerpoint/2010/main" val="2163588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A5D2E-C614-8C4B-2EA3-0942C1C171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A56517-15CD-9725-74FE-53492186B24C}"/>
              </a:ext>
            </a:extLst>
          </p:cNvPr>
          <p:cNvSpPr>
            <a:spLocks noGrp="1"/>
          </p:cNvSpPr>
          <p:nvPr>
            <p:ph type="title"/>
          </p:nvPr>
        </p:nvSpPr>
        <p:spPr/>
        <p:txBody>
          <a:bodyPr/>
          <a:lstStyle/>
          <a:p>
            <a:r>
              <a:rPr lang="en-GB" dirty="0"/>
              <a:t>Find a support service</a:t>
            </a:r>
          </a:p>
        </p:txBody>
      </p:sp>
      <p:sp>
        <p:nvSpPr>
          <p:cNvPr id="3" name="Content Placeholder 2">
            <a:extLst>
              <a:ext uri="{FF2B5EF4-FFF2-40B4-BE49-F238E27FC236}">
                <a16:creationId xmlns:a16="http://schemas.microsoft.com/office/drawing/2014/main" id="{75581B6D-910F-92D8-CCE4-F077F491E836}"/>
              </a:ext>
            </a:extLst>
          </p:cNvPr>
          <p:cNvSpPr>
            <a:spLocks noGrp="1"/>
          </p:cNvSpPr>
          <p:nvPr>
            <p:ph idx="1"/>
          </p:nvPr>
        </p:nvSpPr>
        <p:spPr>
          <a:xfrm>
            <a:off x="5258721" y="871901"/>
            <a:ext cx="6095079" cy="4775475"/>
          </a:xfrm>
        </p:spPr>
        <p:txBody>
          <a:bodyPr>
            <a:normAutofit/>
          </a:bodyPr>
          <a:lstStyle/>
          <a:p>
            <a:pPr>
              <a:lnSpc>
                <a:spcPct val="100000"/>
              </a:lnSpc>
              <a:spcBef>
                <a:spcPts val="400"/>
              </a:spcBef>
              <a:spcAft>
                <a:spcPts val="800"/>
              </a:spcAft>
              <a:buClr>
                <a:srgbClr val="702474"/>
              </a:buClr>
            </a:pPr>
            <a:r>
              <a:rPr lang="en-US" sz="2133" dirty="0">
                <a:solidFill>
                  <a:srgbClr val="555859"/>
                </a:solidFill>
                <a:latin typeface="Arial" panose="020B0604020202020204" pitchFamily="34" charset="0"/>
                <a:ea typeface="SimHei" panose="02010609060101010101" pitchFamily="49" charset="-122"/>
                <a:cs typeface="Arial" panose="020B0604020202020204" pitchFamily="34" charset="0"/>
              </a:rPr>
              <a:t>Being able to access support, as a child, young person or adult, is crucial to mitigating the impacts of child sexual abuse.</a:t>
            </a:r>
            <a:endParaRPr lang="en-GB" sz="2133" dirty="0">
              <a:solidFill>
                <a:srgbClr val="555859"/>
              </a:solidFill>
              <a:latin typeface="Arial" panose="020B0604020202020204" pitchFamily="34" charset="0"/>
              <a:ea typeface="SimHei" panose="02010609060101010101" pitchFamily="49" charset="-122"/>
              <a:cs typeface="Arial" panose="020B0604020202020204" pitchFamily="34" charset="0"/>
            </a:endParaRPr>
          </a:p>
          <a:p>
            <a:pPr>
              <a:lnSpc>
                <a:spcPct val="100000"/>
              </a:lnSpc>
              <a:spcBef>
                <a:spcPts val="400"/>
              </a:spcBef>
              <a:spcAft>
                <a:spcPts val="800"/>
              </a:spcAft>
              <a:buClr>
                <a:srgbClr val="702474"/>
              </a:buClr>
            </a:pPr>
            <a:r>
              <a:rPr lang="en-US" sz="2133" dirty="0">
                <a:solidFill>
                  <a:srgbClr val="555859"/>
                </a:solidFill>
                <a:latin typeface="Arial" panose="020B0604020202020204" pitchFamily="34" charset="0"/>
                <a:ea typeface="SimHei" panose="02010609060101010101" pitchFamily="49" charset="-122"/>
                <a:cs typeface="Arial" panose="020B0604020202020204" pitchFamily="34" charset="0"/>
              </a:rPr>
              <a:t>To help make this easier, the CSA Centre has created a directory containing</a:t>
            </a:r>
            <a:r>
              <a:rPr lang="en-US" sz="2133" dirty="0">
                <a:latin typeface="Arial" panose="020B0604020202020204" pitchFamily="34" charset="0"/>
                <a:ea typeface="SimHei" panose="02010609060101010101" pitchFamily="49" charset="-122"/>
                <a:cs typeface="Arial" panose="020B0604020202020204" pitchFamily="34" charset="0"/>
              </a:rPr>
              <a:t> </a:t>
            </a:r>
            <a:r>
              <a:rPr lang="en-US" sz="2133" b="1" dirty="0">
                <a:latin typeface="Arial" panose="020B0604020202020204" pitchFamily="34" charset="0"/>
                <a:ea typeface="SimHei" panose="02010609060101010101" pitchFamily="49" charset="-122"/>
                <a:cs typeface="Arial" panose="020B0604020202020204" pitchFamily="34" charset="0"/>
              </a:rPr>
              <a:t>over 350 child sexual abuse support services in England and Wales.</a:t>
            </a:r>
            <a:r>
              <a:rPr lang="en-US" sz="2133" b="1" dirty="0">
                <a:solidFill>
                  <a:schemeClr val="accent5"/>
                </a:solidFill>
                <a:latin typeface="Arial" panose="020B0604020202020204" pitchFamily="34" charset="0"/>
                <a:ea typeface="SimHei" panose="02010609060101010101" pitchFamily="49" charset="-122"/>
                <a:cs typeface="Arial" panose="020B0604020202020204" pitchFamily="34" charset="0"/>
              </a:rPr>
              <a:t> </a:t>
            </a:r>
            <a:endParaRPr lang="en-GB" sz="2133" b="1" dirty="0">
              <a:solidFill>
                <a:schemeClr val="accent5"/>
              </a:solidFill>
              <a:latin typeface="Arial" panose="020B0604020202020204" pitchFamily="34" charset="0"/>
              <a:ea typeface="SimHei" panose="02010609060101010101" pitchFamily="49" charset="-122"/>
              <a:cs typeface="Arial" panose="020B0604020202020204" pitchFamily="34" charset="0"/>
            </a:endParaRPr>
          </a:p>
          <a:p>
            <a:pPr>
              <a:lnSpc>
                <a:spcPct val="100000"/>
              </a:lnSpc>
              <a:spcBef>
                <a:spcPts val="400"/>
              </a:spcBef>
              <a:spcAft>
                <a:spcPts val="800"/>
              </a:spcAft>
              <a:buClr>
                <a:srgbClr val="702474"/>
              </a:buClr>
            </a:pPr>
            <a:r>
              <a:rPr lang="en-US" sz="2133" dirty="0">
                <a:solidFill>
                  <a:srgbClr val="555859"/>
                </a:solidFill>
                <a:latin typeface="Arial" panose="020B0604020202020204" pitchFamily="34" charset="0"/>
                <a:ea typeface="SimHei" panose="02010609060101010101" pitchFamily="49" charset="-122"/>
                <a:cs typeface="Arial" panose="020B0604020202020204" pitchFamily="34" charset="0"/>
              </a:rPr>
              <a:t>The </a:t>
            </a:r>
            <a:r>
              <a:rPr lang="en-US" sz="2133" b="1" dirty="0">
                <a:latin typeface="Arial" panose="020B0604020202020204" pitchFamily="34" charset="0"/>
                <a:ea typeface="SimHei" panose="02010609060101010101" pitchFamily="49" charset="-122"/>
                <a:cs typeface="Arial" panose="020B0604020202020204" pitchFamily="34" charset="0"/>
              </a:rPr>
              <a:t>accessible, searchable Support Services Directory </a:t>
            </a:r>
            <a:r>
              <a:rPr lang="en-US" sz="2133" dirty="0">
                <a:solidFill>
                  <a:srgbClr val="555859"/>
                </a:solidFill>
                <a:latin typeface="Arial" panose="020B0604020202020204" pitchFamily="34" charset="0"/>
                <a:ea typeface="SimHei" panose="02010609060101010101" pitchFamily="49" charset="-122"/>
                <a:cs typeface="Arial" panose="020B0604020202020204" pitchFamily="34" charset="0"/>
              </a:rPr>
              <a:t>is a simple way </a:t>
            </a:r>
            <a:r>
              <a:rPr lang="en-GB" sz="2133" dirty="0">
                <a:solidFill>
                  <a:srgbClr val="555859"/>
                </a:solidFill>
                <a:latin typeface="Arial" panose="020B0604020202020204" pitchFamily="34" charset="0"/>
                <a:ea typeface="SimHei" panose="02010609060101010101" pitchFamily="49" charset="-122"/>
                <a:cs typeface="Arial" panose="020B0604020202020204" pitchFamily="34" charset="0"/>
              </a:rPr>
              <a:t>for victims and survivors, their families, or professionals, </a:t>
            </a:r>
            <a:r>
              <a:rPr lang="en-US" sz="2133" dirty="0">
                <a:solidFill>
                  <a:srgbClr val="555859"/>
                </a:solidFill>
                <a:latin typeface="Arial" panose="020B0604020202020204" pitchFamily="34" charset="0"/>
                <a:ea typeface="SimHei" panose="02010609060101010101" pitchFamily="49" charset="-122"/>
                <a:cs typeface="Arial" panose="020B0604020202020204" pitchFamily="34" charset="0"/>
              </a:rPr>
              <a:t>to find services that can help.</a:t>
            </a:r>
            <a:endParaRPr lang="en-GB" sz="2133" dirty="0">
              <a:solidFill>
                <a:srgbClr val="555859"/>
              </a:solidFill>
              <a:latin typeface="Arial" panose="020B0604020202020204" pitchFamily="34" charset="0"/>
              <a:ea typeface="SimHei" panose="02010609060101010101" pitchFamily="49" charset="-122"/>
              <a:cs typeface="Arial" panose="020B0604020202020204" pitchFamily="34" charset="0"/>
            </a:endParaRPr>
          </a:p>
          <a:p>
            <a:pPr>
              <a:lnSpc>
                <a:spcPct val="100000"/>
              </a:lnSpc>
              <a:spcBef>
                <a:spcPts val="400"/>
              </a:spcBef>
              <a:spcAft>
                <a:spcPts val="800"/>
              </a:spcAft>
              <a:buClr>
                <a:srgbClr val="702474"/>
              </a:buClr>
            </a:pPr>
            <a:r>
              <a:rPr lang="en-US" sz="2133" dirty="0">
                <a:solidFill>
                  <a:srgbClr val="555859"/>
                </a:solidFill>
                <a:latin typeface="Arial" panose="020B0604020202020204" pitchFamily="34" charset="0"/>
                <a:ea typeface="SimHei" panose="02010609060101010101" pitchFamily="49" charset="-122"/>
                <a:cs typeface="Arial" panose="020B0604020202020204" pitchFamily="34" charset="0"/>
              </a:rPr>
              <a:t>Find support services and get help today.</a:t>
            </a:r>
            <a:endParaRPr lang="en-GB" sz="2133" dirty="0"/>
          </a:p>
        </p:txBody>
      </p:sp>
      <p:sp>
        <p:nvSpPr>
          <p:cNvPr id="4" name="Slide Number Placeholder 3">
            <a:extLst>
              <a:ext uri="{FF2B5EF4-FFF2-40B4-BE49-F238E27FC236}">
                <a16:creationId xmlns:a16="http://schemas.microsoft.com/office/drawing/2014/main" id="{4BA888E0-8D34-7112-A41A-EE07EC85AAC6}"/>
              </a:ext>
            </a:extLst>
          </p:cNvPr>
          <p:cNvSpPr>
            <a:spLocks noGrp="1"/>
          </p:cNvSpPr>
          <p:nvPr>
            <p:ph type="sldNum" sz="quarter" idx="12"/>
          </p:nvPr>
        </p:nvSpPr>
        <p:spPr/>
        <p:txBody>
          <a:bodyPr/>
          <a:lstStyle/>
          <a:p>
            <a:pPr defTabSz="1219170">
              <a:defRPr/>
            </a:pPr>
            <a:fld id="{5512AD5A-2C28-1D42-B971-4292A709C8F6}" type="slidenum">
              <a:rPr lang="en-US">
                <a:solidFill>
                  <a:srgbClr val="555859"/>
                </a:solidFill>
                <a:latin typeface="Arial" panose="020B0604020202020204"/>
              </a:rPr>
              <a:pPr defTabSz="1219170">
                <a:defRPr/>
              </a:pPr>
              <a:t>27</a:t>
            </a:fld>
            <a:endParaRPr lang="en-US" dirty="0">
              <a:solidFill>
                <a:srgbClr val="555859"/>
              </a:solidFill>
              <a:latin typeface="Arial" panose="020B0604020202020204"/>
            </a:endParaRPr>
          </a:p>
        </p:txBody>
      </p:sp>
      <p:sp>
        <p:nvSpPr>
          <p:cNvPr id="5" name="Rectangle: Rounded Corners 4">
            <a:hlinkClick r:id="rId3"/>
            <a:extLst>
              <a:ext uri="{FF2B5EF4-FFF2-40B4-BE49-F238E27FC236}">
                <a16:creationId xmlns:a16="http://schemas.microsoft.com/office/drawing/2014/main" id="{78F7837B-A12E-EEC9-A834-1E1E4C51106C}"/>
              </a:ext>
            </a:extLst>
          </p:cNvPr>
          <p:cNvSpPr/>
          <p:nvPr/>
        </p:nvSpPr>
        <p:spPr>
          <a:xfrm>
            <a:off x="690391" y="5744449"/>
            <a:ext cx="10663408" cy="85371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GB" sz="2133" b="1" dirty="0">
                <a:solidFill>
                  <a:srgbClr val="FFFFFF"/>
                </a:solidFill>
                <a:latin typeface="Arial" panose="020B0604020202020204"/>
              </a:rPr>
              <a:t>csacentre.org.uk/get-support/</a:t>
            </a:r>
          </a:p>
        </p:txBody>
      </p:sp>
      <p:pic>
        <p:nvPicPr>
          <p:cNvPr id="10" name="Picture 9" descr="A qr code with a few black squares&#10;&#10;AI-generated content may be incorrect.">
            <a:extLst>
              <a:ext uri="{FF2B5EF4-FFF2-40B4-BE49-F238E27FC236}">
                <a16:creationId xmlns:a16="http://schemas.microsoft.com/office/drawing/2014/main" id="{AE37FCAA-1168-3598-F52C-E0BE12B2FC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942" y="993763"/>
            <a:ext cx="4360732" cy="4360732"/>
          </a:xfrm>
          <a:prstGeom prst="rect">
            <a:avLst/>
          </a:prstGeom>
          <a:solidFill>
            <a:schemeClr val="tx2"/>
          </a:solidFill>
        </p:spPr>
      </p:pic>
    </p:spTree>
    <p:extLst>
      <p:ext uri="{BB962C8B-B14F-4D97-AF65-F5344CB8AC3E}">
        <p14:creationId xmlns:p14="http://schemas.microsoft.com/office/powerpoint/2010/main" val="2222267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5539-8952-514A-9BE9-B487C10DCB1A}"/>
              </a:ext>
            </a:extLst>
          </p:cNvPr>
          <p:cNvSpPr>
            <a:spLocks noGrp="1"/>
          </p:cNvSpPr>
          <p:nvPr>
            <p:ph type="ctrTitle"/>
          </p:nvPr>
        </p:nvSpPr>
        <p:spPr/>
        <p:txBody>
          <a:bodyPr/>
          <a:lstStyle/>
          <a:p>
            <a:r>
              <a:rPr lang="en-GB" b="1" dirty="0"/>
              <a:t>Any questions?</a:t>
            </a:r>
            <a:endParaRPr lang="en-US" b="1" dirty="0"/>
          </a:p>
        </p:txBody>
      </p:sp>
      <p:sp>
        <p:nvSpPr>
          <p:cNvPr id="3" name="Subtitle 2">
            <a:extLst>
              <a:ext uri="{FF2B5EF4-FFF2-40B4-BE49-F238E27FC236}">
                <a16:creationId xmlns:a16="http://schemas.microsoft.com/office/drawing/2014/main" id="{C4531078-5714-5546-90CB-0800D39F8D33}"/>
              </a:ext>
            </a:extLst>
          </p:cNvPr>
          <p:cNvSpPr>
            <a:spLocks noGrp="1"/>
          </p:cNvSpPr>
          <p:nvPr>
            <p:ph type="subTitle" idx="1"/>
          </p:nvPr>
        </p:nvSpPr>
        <p:spPr/>
        <p:txBody>
          <a:bodyPr>
            <a:normAutofit/>
          </a:bodyPr>
          <a:lstStyle/>
          <a:p>
            <a:r>
              <a:rPr lang="en-GB" sz="1867" b="1" dirty="0"/>
              <a:t>For more information please contact:</a:t>
            </a:r>
          </a:p>
          <a:p>
            <a:r>
              <a:rPr lang="en-GB" sz="1867" dirty="0">
                <a:hlinkClick r:id="rId3">
                  <a:extLst>
                    <a:ext uri="{A12FA001-AC4F-418D-AE19-62706E023703}">
                      <ahyp:hlinkClr xmlns:ahyp="http://schemas.microsoft.com/office/drawing/2018/hyperlinkcolor" val="tx"/>
                    </a:ext>
                  </a:extLst>
                </a:hlinkClick>
              </a:rPr>
              <a:t>info@csacentre.org.uk</a:t>
            </a:r>
            <a:r>
              <a:rPr lang="en-GB" sz="1867" dirty="0"/>
              <a:t> </a:t>
            </a:r>
            <a:endParaRPr lang="en-US" sz="1867" dirty="0"/>
          </a:p>
        </p:txBody>
      </p:sp>
      <p:sp>
        <p:nvSpPr>
          <p:cNvPr id="4" name="Slide Number Placeholder 3">
            <a:extLst>
              <a:ext uri="{FF2B5EF4-FFF2-40B4-BE49-F238E27FC236}">
                <a16:creationId xmlns:a16="http://schemas.microsoft.com/office/drawing/2014/main" id="{15D1D1D2-C468-B14D-9848-6A21A7AADC3A}"/>
              </a:ext>
            </a:extLst>
          </p:cNvPr>
          <p:cNvSpPr>
            <a:spLocks noGrp="1"/>
          </p:cNvSpPr>
          <p:nvPr>
            <p:ph type="sldNum" sz="quarter" idx="12"/>
          </p:nvPr>
        </p:nvSpPr>
        <p:spPr/>
        <p:txBody>
          <a:bodyPr/>
          <a:lstStyle/>
          <a:p>
            <a:pPr defTabSz="1219170"/>
            <a:fld id="{5512AD5A-2C28-1D42-B971-4292A709C8F6}" type="slidenum">
              <a:rPr lang="en-US">
                <a:solidFill>
                  <a:srgbClr val="FFFFFF"/>
                </a:solidFill>
                <a:latin typeface="Arial" panose="020B0604020202020204"/>
              </a:rPr>
              <a:pPr defTabSz="1219170"/>
              <a:t>28</a:t>
            </a:fld>
            <a:endParaRPr lang="en-US" dirty="0">
              <a:solidFill>
                <a:srgbClr val="FFFFFF"/>
              </a:solidFill>
              <a:latin typeface="Arial" panose="020B0604020202020204"/>
            </a:endParaRPr>
          </a:p>
        </p:txBody>
      </p:sp>
    </p:spTree>
    <p:extLst>
      <p:ext uri="{BB962C8B-B14F-4D97-AF65-F5344CB8AC3E}">
        <p14:creationId xmlns:p14="http://schemas.microsoft.com/office/powerpoint/2010/main" val="733887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EB3C7-2448-28E2-F68C-C44F55595666}"/>
              </a:ext>
            </a:extLst>
          </p:cNvPr>
          <p:cNvSpPr>
            <a:spLocks noGrp="1"/>
          </p:cNvSpPr>
          <p:nvPr>
            <p:ph type="title"/>
          </p:nvPr>
        </p:nvSpPr>
        <p:spPr>
          <a:xfrm>
            <a:off x="836612" y="640861"/>
            <a:ext cx="3932237" cy="721291"/>
          </a:xfrm>
        </p:spPr>
        <p:txBody>
          <a:bodyPr>
            <a:normAutofit/>
          </a:bodyPr>
          <a:lstStyle/>
          <a:p>
            <a:r>
              <a:rPr lang="en-GB" sz="4000" dirty="0"/>
              <a:t>Let us know!</a:t>
            </a:r>
          </a:p>
        </p:txBody>
      </p:sp>
      <p:sp>
        <p:nvSpPr>
          <p:cNvPr id="5" name="Slide Number Placeholder 4">
            <a:extLst>
              <a:ext uri="{FF2B5EF4-FFF2-40B4-BE49-F238E27FC236}">
                <a16:creationId xmlns:a16="http://schemas.microsoft.com/office/drawing/2014/main" id="{D7470CE0-BDDE-2085-8F2B-4B83ED6F03C9}"/>
              </a:ext>
            </a:extLst>
          </p:cNvPr>
          <p:cNvSpPr>
            <a:spLocks noGrp="1"/>
          </p:cNvSpPr>
          <p:nvPr>
            <p:ph type="sldNum" sz="quarter" idx="12"/>
          </p:nvPr>
        </p:nvSpPr>
        <p:spPr/>
        <p:txBody>
          <a:bodyPr/>
          <a:lstStyle/>
          <a:p>
            <a:pPr defTabSz="1219170"/>
            <a:fld id="{5512AD5A-2C28-1D42-B971-4292A709C8F6}" type="slidenum">
              <a:rPr lang="en-US">
                <a:solidFill>
                  <a:srgbClr val="555859"/>
                </a:solidFill>
                <a:latin typeface="Arial" panose="020B0604020202020204"/>
              </a:rPr>
              <a:pPr defTabSz="1219170"/>
              <a:t>29</a:t>
            </a:fld>
            <a:endParaRPr lang="en-US">
              <a:solidFill>
                <a:srgbClr val="555859"/>
              </a:solidFill>
              <a:latin typeface="Arial" panose="020B0604020202020204"/>
            </a:endParaRPr>
          </a:p>
        </p:txBody>
      </p:sp>
      <p:pic>
        <p:nvPicPr>
          <p:cNvPr id="7" name="Picture 6" descr="A qr code on a white background&#10;&#10;AI-generated content may be incorrect.">
            <a:extLst>
              <a:ext uri="{FF2B5EF4-FFF2-40B4-BE49-F238E27FC236}">
                <a16:creationId xmlns:a16="http://schemas.microsoft.com/office/drawing/2014/main" id="{2AFF2522-0560-D164-E47A-A2DD76F241D5}"/>
              </a:ext>
            </a:extLst>
          </p:cNvPr>
          <p:cNvPicPr>
            <a:picLocks noChangeAspect="1"/>
          </p:cNvPicPr>
          <p:nvPr/>
        </p:nvPicPr>
        <p:blipFill>
          <a:blip r:embed="rId3"/>
          <a:srcRect l="5468" t="2603" r="8933" b="4927"/>
          <a:stretch>
            <a:fillRect/>
          </a:stretch>
        </p:blipFill>
        <p:spPr>
          <a:xfrm>
            <a:off x="7228133" y="1885112"/>
            <a:ext cx="3932239" cy="4032392"/>
          </a:xfrm>
          <a:prstGeom prst="rect">
            <a:avLst/>
          </a:prstGeom>
        </p:spPr>
      </p:pic>
      <p:sp>
        <p:nvSpPr>
          <p:cNvPr id="9" name="Rectangle: Rounded Corners 8">
            <a:extLst>
              <a:ext uri="{FF2B5EF4-FFF2-40B4-BE49-F238E27FC236}">
                <a16:creationId xmlns:a16="http://schemas.microsoft.com/office/drawing/2014/main" id="{219FC85A-50B7-3AA9-D415-C2603E2C7FD5}"/>
              </a:ext>
            </a:extLst>
          </p:cNvPr>
          <p:cNvSpPr/>
          <p:nvPr/>
        </p:nvSpPr>
        <p:spPr>
          <a:xfrm>
            <a:off x="836613" y="1362152"/>
            <a:ext cx="5695167" cy="4860675"/>
          </a:xfrm>
          <a:prstGeom prst="roundRect">
            <a:avLst/>
          </a:prstGeom>
          <a:solidFill>
            <a:srgbClr val="3DB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1600" b="1" dirty="0">
              <a:solidFill>
                <a:srgbClr val="FFFFFF"/>
              </a:solidFill>
              <a:latin typeface="Arial" panose="020B0604020202020204"/>
            </a:endParaRPr>
          </a:p>
        </p:txBody>
      </p:sp>
      <p:sp>
        <p:nvSpPr>
          <p:cNvPr id="12" name="Text Placeholder 3">
            <a:extLst>
              <a:ext uri="{FF2B5EF4-FFF2-40B4-BE49-F238E27FC236}">
                <a16:creationId xmlns:a16="http://schemas.microsoft.com/office/drawing/2014/main" id="{43729315-F5D9-0150-6344-348AECA5BA77}"/>
              </a:ext>
            </a:extLst>
          </p:cNvPr>
          <p:cNvSpPr>
            <a:spLocks noGrp="1"/>
          </p:cNvSpPr>
          <p:nvPr>
            <p:ph type="body" sz="half" idx="2"/>
          </p:nvPr>
        </p:nvSpPr>
        <p:spPr>
          <a:xfrm>
            <a:off x="836613" y="1579271"/>
            <a:ext cx="5695167" cy="4804307"/>
          </a:xfrm>
        </p:spPr>
        <p:txBody>
          <a:bodyPr>
            <a:noAutofit/>
          </a:bodyPr>
          <a:lstStyle/>
          <a:p>
            <a:pPr algn="ctr">
              <a:lnSpc>
                <a:spcPct val="150000"/>
              </a:lnSpc>
              <a:spcBef>
                <a:spcPts val="0"/>
              </a:spcBef>
            </a:pPr>
            <a:r>
              <a:rPr lang="en-GB" sz="2400" b="1" dirty="0">
                <a:solidFill>
                  <a:schemeClr val="bg1"/>
                </a:solidFill>
              </a:rPr>
              <a:t>Please take the time to complete </a:t>
            </a:r>
            <a:r>
              <a:rPr lang="en-GB" sz="2400" b="1">
                <a:solidFill>
                  <a:schemeClr val="bg1"/>
                </a:solidFill>
              </a:rPr>
              <a:t>this short </a:t>
            </a:r>
            <a:r>
              <a:rPr lang="en-GB" sz="2400" b="1" dirty="0">
                <a:solidFill>
                  <a:schemeClr val="bg1"/>
                </a:solidFill>
              </a:rPr>
              <a:t>survey, in relation to the content of today’s module.</a:t>
            </a:r>
          </a:p>
          <a:p>
            <a:pPr algn="ctr">
              <a:lnSpc>
                <a:spcPct val="150000"/>
              </a:lnSpc>
              <a:spcBef>
                <a:spcPts val="0"/>
              </a:spcBef>
            </a:pPr>
            <a:r>
              <a:rPr lang="en-GB" sz="2400" b="1" dirty="0">
                <a:solidFill>
                  <a:schemeClr val="bg1"/>
                </a:solidFill>
              </a:rPr>
              <a:t>Please do report any urgent concerns / attendance issues directly to </a:t>
            </a:r>
            <a:r>
              <a:rPr lang="en-GB" sz="2400" b="1" dirty="0">
                <a:solidFill>
                  <a:schemeClr val="bg1"/>
                </a:solidFill>
                <a:hlinkClick r:id="rId4">
                  <a:extLst>
                    <a:ext uri="{A12FA001-AC4F-418D-AE19-62706E023703}">
                      <ahyp:hlinkClr xmlns:ahyp="http://schemas.microsoft.com/office/drawing/2018/hyperlinkcolor" val="tx"/>
                    </a:ext>
                  </a:extLst>
                </a:hlinkClick>
              </a:rPr>
              <a:t>plp@csacentre.org.uk</a:t>
            </a:r>
            <a:endParaRPr lang="en-GB" sz="2400" b="1" dirty="0">
              <a:solidFill>
                <a:schemeClr val="bg1"/>
              </a:solidFill>
            </a:endParaRPr>
          </a:p>
          <a:p>
            <a:pPr algn="ctr">
              <a:lnSpc>
                <a:spcPct val="150000"/>
              </a:lnSpc>
              <a:spcBef>
                <a:spcPts val="0"/>
              </a:spcBef>
            </a:pPr>
            <a:endParaRPr lang="en-GB" sz="2400" b="1" dirty="0">
              <a:solidFill>
                <a:schemeClr val="bg1"/>
              </a:solidFill>
            </a:endParaRPr>
          </a:p>
          <a:p>
            <a:pPr algn="ctr">
              <a:lnSpc>
                <a:spcPct val="150000"/>
              </a:lnSpc>
              <a:spcBef>
                <a:spcPts val="0"/>
              </a:spcBef>
            </a:pPr>
            <a:r>
              <a:rPr lang="en-GB" sz="2400" b="1" dirty="0">
                <a:solidFill>
                  <a:schemeClr val="bg1"/>
                </a:solidFill>
              </a:rPr>
              <a:t>Thank you for your participation!</a:t>
            </a:r>
          </a:p>
          <a:p>
            <a:pPr>
              <a:lnSpc>
                <a:spcPct val="150000"/>
              </a:lnSpc>
              <a:spcBef>
                <a:spcPts val="0"/>
              </a:spcBef>
            </a:pPr>
            <a:endParaRPr lang="en-GB" sz="1867" dirty="0"/>
          </a:p>
        </p:txBody>
      </p:sp>
    </p:spTree>
    <p:extLst>
      <p:ext uri="{BB962C8B-B14F-4D97-AF65-F5344CB8AC3E}">
        <p14:creationId xmlns:p14="http://schemas.microsoft.com/office/powerpoint/2010/main" val="1586877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6142B-F658-17BE-59AD-70B6B2193F60}"/>
              </a:ext>
            </a:extLst>
          </p:cNvPr>
          <p:cNvSpPr>
            <a:spLocks noGrp="1"/>
          </p:cNvSpPr>
          <p:nvPr>
            <p:ph type="title"/>
          </p:nvPr>
        </p:nvSpPr>
        <p:spPr/>
        <p:txBody>
          <a:bodyPr/>
          <a:lstStyle/>
          <a:p>
            <a:r>
              <a:rPr lang="en-GB" b="1" dirty="0"/>
              <a:t>Susan – Group discussion</a:t>
            </a:r>
          </a:p>
        </p:txBody>
      </p:sp>
      <p:sp>
        <p:nvSpPr>
          <p:cNvPr id="4" name="Slide Number Placeholder 3">
            <a:extLst>
              <a:ext uri="{FF2B5EF4-FFF2-40B4-BE49-F238E27FC236}">
                <a16:creationId xmlns:a16="http://schemas.microsoft.com/office/drawing/2014/main" id="{7DE481CA-8DBC-B534-FEEC-B83E1BF5EF3C}"/>
              </a:ext>
            </a:extLst>
          </p:cNvPr>
          <p:cNvSpPr>
            <a:spLocks noGrp="1"/>
          </p:cNvSpPr>
          <p:nvPr>
            <p:ph type="sldNum" sz="quarter" idx="12"/>
          </p:nvPr>
        </p:nvSpPr>
        <p:spPr/>
        <p:txBody>
          <a:bodyPr/>
          <a:lstStyle/>
          <a:p>
            <a:pPr defTabSz="1219170"/>
            <a:fld id="{5512AD5A-2C28-1D42-B971-4292A709C8F6}" type="slidenum">
              <a:rPr lang="en-US">
                <a:solidFill>
                  <a:srgbClr val="FFFFFF"/>
                </a:solidFill>
                <a:latin typeface="Arial" panose="020B0604020202020204"/>
              </a:rPr>
              <a:pPr defTabSz="1219170"/>
              <a:t>3</a:t>
            </a:fld>
            <a:endParaRPr lang="en-US" dirty="0">
              <a:solidFill>
                <a:srgbClr val="FFFFFF"/>
              </a:solidFill>
              <a:latin typeface="Arial" panose="020B0604020202020204"/>
            </a:endParaRPr>
          </a:p>
        </p:txBody>
      </p:sp>
      <p:pic>
        <p:nvPicPr>
          <p:cNvPr id="6" name="Picture 5">
            <a:extLst>
              <a:ext uri="{FF2B5EF4-FFF2-40B4-BE49-F238E27FC236}">
                <a16:creationId xmlns:a16="http://schemas.microsoft.com/office/drawing/2014/main" id="{E7B71175-BA07-9B79-D2B9-3AF3DDB4B857}"/>
              </a:ext>
            </a:extLst>
          </p:cNvPr>
          <p:cNvPicPr>
            <a:picLocks noChangeAspect="1"/>
          </p:cNvPicPr>
          <p:nvPr/>
        </p:nvPicPr>
        <p:blipFill>
          <a:blip r:embed="rId3"/>
          <a:stretch>
            <a:fillRect/>
          </a:stretch>
        </p:blipFill>
        <p:spPr>
          <a:xfrm>
            <a:off x="10196946" y="4606348"/>
            <a:ext cx="1789181" cy="2078717"/>
          </a:xfrm>
          <a:prstGeom prst="rect">
            <a:avLst/>
          </a:prstGeom>
        </p:spPr>
      </p:pic>
    </p:spTree>
    <p:extLst>
      <p:ext uri="{BB962C8B-B14F-4D97-AF65-F5344CB8AC3E}">
        <p14:creationId xmlns:p14="http://schemas.microsoft.com/office/powerpoint/2010/main" val="4290749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4E5C4-94C8-47B1-ACA5-F501AFD180DF}"/>
              </a:ext>
            </a:extLst>
          </p:cNvPr>
          <p:cNvSpPr>
            <a:spLocks noGrp="1"/>
          </p:cNvSpPr>
          <p:nvPr>
            <p:ph type="title"/>
          </p:nvPr>
        </p:nvSpPr>
        <p:spPr/>
        <p:txBody>
          <a:bodyPr>
            <a:normAutofit fontScale="90000"/>
          </a:bodyPr>
          <a:lstStyle/>
          <a:p>
            <a:r>
              <a:rPr lang="en-GB" b="1" dirty="0"/>
              <a:t>Impact for victims - survivors in ethnic minority communities</a:t>
            </a:r>
          </a:p>
        </p:txBody>
      </p:sp>
      <p:sp>
        <p:nvSpPr>
          <p:cNvPr id="9" name="Text Placeholder 8">
            <a:extLst>
              <a:ext uri="{FF2B5EF4-FFF2-40B4-BE49-F238E27FC236}">
                <a16:creationId xmlns:a16="http://schemas.microsoft.com/office/drawing/2014/main" id="{900BB7BD-9359-662E-7759-9AA7D55377E0}"/>
              </a:ext>
            </a:extLst>
          </p:cNvPr>
          <p:cNvSpPr>
            <a:spLocks noGrp="1"/>
          </p:cNvSpPr>
          <p:nvPr>
            <p:ph type="body" idx="1"/>
          </p:nvPr>
        </p:nvSpPr>
        <p:spPr>
          <a:xfrm>
            <a:off x="839789" y="1417692"/>
            <a:ext cx="4947907" cy="823912"/>
          </a:xfrm>
          <a:solidFill>
            <a:schemeClr val="accent6"/>
          </a:solidFill>
        </p:spPr>
        <p:txBody>
          <a:bodyPr anchor="ctr">
            <a:normAutofit/>
          </a:bodyPr>
          <a:lstStyle/>
          <a:p>
            <a:pPr algn="ctr"/>
            <a:r>
              <a:rPr lang="en-GB" sz="2133" dirty="0">
                <a:solidFill>
                  <a:schemeClr val="bg1"/>
                </a:solidFill>
              </a:rPr>
              <a:t>Losing touch with aspects of their culture or identity</a:t>
            </a:r>
          </a:p>
        </p:txBody>
      </p:sp>
      <p:sp>
        <p:nvSpPr>
          <p:cNvPr id="3" name="Content Placeholder 2">
            <a:extLst>
              <a:ext uri="{FF2B5EF4-FFF2-40B4-BE49-F238E27FC236}">
                <a16:creationId xmlns:a16="http://schemas.microsoft.com/office/drawing/2014/main" id="{D5A2257E-0288-4164-BFE7-9C2C5B9F823D}"/>
              </a:ext>
            </a:extLst>
          </p:cNvPr>
          <p:cNvSpPr>
            <a:spLocks noGrp="1"/>
          </p:cNvSpPr>
          <p:nvPr>
            <p:ph sz="half" idx="2"/>
          </p:nvPr>
        </p:nvSpPr>
        <p:spPr>
          <a:xfrm>
            <a:off x="839789" y="2241605"/>
            <a:ext cx="4947907" cy="3684588"/>
          </a:xfrm>
        </p:spPr>
        <p:txBody>
          <a:bodyPr>
            <a:normAutofit/>
          </a:bodyPr>
          <a:lstStyle/>
          <a:p>
            <a:endParaRPr lang="en-GB" sz="2133" i="1" dirty="0"/>
          </a:p>
          <a:p>
            <a:r>
              <a:rPr lang="en-GB" sz="2133" i="1" dirty="0"/>
              <a:t>“It was because I was different from the rest of the people that did what they did, and my sense of identity’s been lost ever since.”  </a:t>
            </a:r>
          </a:p>
          <a:p>
            <a:pPr algn="r"/>
            <a:r>
              <a:rPr lang="en-GB" sz="1600" b="1" dirty="0"/>
              <a:t>Male focus group participant </a:t>
            </a:r>
          </a:p>
          <a:p>
            <a:endParaRPr lang="en-GB" dirty="0"/>
          </a:p>
          <a:p>
            <a:endParaRPr lang="en-GB" dirty="0"/>
          </a:p>
        </p:txBody>
      </p:sp>
      <p:sp>
        <p:nvSpPr>
          <p:cNvPr id="10" name="Text Placeholder 9">
            <a:extLst>
              <a:ext uri="{FF2B5EF4-FFF2-40B4-BE49-F238E27FC236}">
                <a16:creationId xmlns:a16="http://schemas.microsoft.com/office/drawing/2014/main" id="{CF2F5007-6CF6-3B64-C7FC-D5E051A23124}"/>
              </a:ext>
            </a:extLst>
          </p:cNvPr>
          <p:cNvSpPr>
            <a:spLocks noGrp="1"/>
          </p:cNvSpPr>
          <p:nvPr>
            <p:ph type="body" sz="quarter" idx="3"/>
          </p:nvPr>
        </p:nvSpPr>
        <p:spPr>
          <a:xfrm>
            <a:off x="6404307" y="1417692"/>
            <a:ext cx="4951083" cy="823912"/>
          </a:xfrm>
          <a:solidFill>
            <a:schemeClr val="accent3"/>
          </a:solidFill>
        </p:spPr>
        <p:txBody>
          <a:bodyPr anchor="ctr">
            <a:normAutofit/>
          </a:bodyPr>
          <a:lstStyle/>
          <a:p>
            <a:pPr algn="ctr"/>
            <a:r>
              <a:rPr lang="en-GB" sz="2133" dirty="0">
                <a:solidFill>
                  <a:schemeClr val="bg1"/>
                </a:solidFill>
              </a:rPr>
              <a:t>Distancing self from communities for emotional and physical wellbeing</a:t>
            </a:r>
          </a:p>
        </p:txBody>
      </p:sp>
      <p:sp>
        <p:nvSpPr>
          <p:cNvPr id="11" name="Content Placeholder 10">
            <a:extLst>
              <a:ext uri="{FF2B5EF4-FFF2-40B4-BE49-F238E27FC236}">
                <a16:creationId xmlns:a16="http://schemas.microsoft.com/office/drawing/2014/main" id="{EBFEDC6A-4309-B293-5E3F-F81A9344CA06}"/>
              </a:ext>
            </a:extLst>
          </p:cNvPr>
          <p:cNvSpPr>
            <a:spLocks noGrp="1"/>
          </p:cNvSpPr>
          <p:nvPr>
            <p:ph sz="quarter" idx="4"/>
          </p:nvPr>
        </p:nvSpPr>
        <p:spPr>
          <a:xfrm>
            <a:off x="6404307" y="2241605"/>
            <a:ext cx="4951083" cy="3684588"/>
          </a:xfrm>
        </p:spPr>
        <p:txBody>
          <a:bodyPr/>
          <a:lstStyle/>
          <a:p>
            <a:endParaRPr lang="en-GB" dirty="0"/>
          </a:p>
          <a:p>
            <a:r>
              <a:rPr lang="en-GB" sz="2133" i="1" dirty="0"/>
              <a:t>“Well, actually I’m estranged from my family, but when I was part of that community I – I miss – I miss the community feeling a lot, but one of the things that I really miss is the food. It’s like every time we used to get together with my uncles and aunts, it would be like amazing Indian food.” </a:t>
            </a:r>
          </a:p>
          <a:p>
            <a:pPr algn="r"/>
            <a:r>
              <a:rPr lang="en-GB" sz="1600" b="1" dirty="0"/>
              <a:t>Female focus group participant</a:t>
            </a:r>
          </a:p>
          <a:p>
            <a:endParaRPr lang="en-GB" dirty="0"/>
          </a:p>
        </p:txBody>
      </p:sp>
      <p:sp>
        <p:nvSpPr>
          <p:cNvPr id="7" name="TextBox 6">
            <a:extLst>
              <a:ext uri="{FF2B5EF4-FFF2-40B4-BE49-F238E27FC236}">
                <a16:creationId xmlns:a16="http://schemas.microsoft.com/office/drawing/2014/main" id="{E19B07F3-153B-B288-AD4A-56EE27EDC07E}"/>
              </a:ext>
            </a:extLst>
          </p:cNvPr>
          <p:cNvSpPr txBox="1"/>
          <p:nvPr/>
        </p:nvSpPr>
        <p:spPr>
          <a:xfrm>
            <a:off x="9669519" y="6292174"/>
            <a:ext cx="2280744" cy="379656"/>
          </a:xfrm>
          <a:prstGeom prst="rect">
            <a:avLst/>
          </a:prstGeom>
          <a:noFill/>
        </p:spPr>
        <p:txBody>
          <a:bodyPr wrap="square">
            <a:spAutoFit/>
          </a:bodyPr>
          <a:lstStyle/>
          <a:p>
            <a:pPr defTabSz="1219170"/>
            <a:r>
              <a:rPr lang="en-GB" sz="1867" dirty="0">
                <a:solidFill>
                  <a:srgbClr val="702474"/>
                </a:solidFill>
                <a:latin typeface="Arial" panose="020B0604020202020204"/>
              </a:rPr>
              <a:t>(IICSA, June 2020)</a:t>
            </a:r>
          </a:p>
        </p:txBody>
      </p:sp>
    </p:spTree>
    <p:extLst>
      <p:ext uri="{BB962C8B-B14F-4D97-AF65-F5344CB8AC3E}">
        <p14:creationId xmlns:p14="http://schemas.microsoft.com/office/powerpoint/2010/main" val="4044326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2742EE-0AD6-0A6D-B890-26F0F54BA3E3}"/>
              </a:ext>
            </a:extLst>
          </p:cNvPr>
          <p:cNvSpPr>
            <a:spLocks noGrp="1"/>
          </p:cNvSpPr>
          <p:nvPr>
            <p:ph type="sldNum" sz="quarter" idx="12"/>
          </p:nvPr>
        </p:nvSpPr>
        <p:spPr/>
        <p:txBody>
          <a:bodyPr/>
          <a:lstStyle/>
          <a:p>
            <a:pPr defTabSz="1219170"/>
            <a:fld id="{5512AD5A-2C28-1D42-B971-4292A709C8F6}" type="slidenum">
              <a:rPr lang="en-US">
                <a:solidFill>
                  <a:srgbClr val="555859"/>
                </a:solidFill>
                <a:latin typeface="Arial" panose="020B0604020202020204"/>
              </a:rPr>
              <a:pPr defTabSz="1219170"/>
              <a:t>5</a:t>
            </a:fld>
            <a:endParaRPr lang="en-US" dirty="0">
              <a:solidFill>
                <a:srgbClr val="555859"/>
              </a:solidFill>
              <a:latin typeface="Arial" panose="020B0604020202020204"/>
            </a:endParaRPr>
          </a:p>
        </p:txBody>
      </p:sp>
      <p:sp>
        <p:nvSpPr>
          <p:cNvPr id="6" name="Rectangle 5">
            <a:extLst>
              <a:ext uri="{FF2B5EF4-FFF2-40B4-BE49-F238E27FC236}">
                <a16:creationId xmlns:a16="http://schemas.microsoft.com/office/drawing/2014/main" id="{2895942C-6837-6741-791A-ED60A4EC1A71}"/>
              </a:ext>
            </a:extLst>
          </p:cNvPr>
          <p:cNvSpPr/>
          <p:nvPr/>
        </p:nvSpPr>
        <p:spPr>
          <a:xfrm>
            <a:off x="493005" y="716594"/>
            <a:ext cx="11166480" cy="17161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GB" sz="1867" dirty="0">
                <a:solidFill>
                  <a:srgbClr val="FFFFFF"/>
                </a:solidFill>
                <a:latin typeface="Arial" panose="020B0604020202020204"/>
              </a:rPr>
              <a:t>“The ways the outcomes or impacts in each of these areas emerge and subsequently play out in the lives of victims and survivors constitutes a complex and dynamic process. The outcomes in these areas have been shown to interact with, cause, compound or (in some cases) help to mitigate outcomes in other areas” (IICSA, 2017)</a:t>
            </a:r>
          </a:p>
        </p:txBody>
      </p:sp>
      <p:sp>
        <p:nvSpPr>
          <p:cNvPr id="2" name="Rectangle 1">
            <a:extLst>
              <a:ext uri="{FF2B5EF4-FFF2-40B4-BE49-F238E27FC236}">
                <a16:creationId xmlns:a16="http://schemas.microsoft.com/office/drawing/2014/main" id="{BD3AF014-C7D5-6D83-248D-49FEE7D77B2E}"/>
              </a:ext>
            </a:extLst>
          </p:cNvPr>
          <p:cNvSpPr/>
          <p:nvPr/>
        </p:nvSpPr>
        <p:spPr>
          <a:xfrm>
            <a:off x="493006" y="2409852"/>
            <a:ext cx="1867663" cy="3523691"/>
          </a:xfrm>
          <a:prstGeom prst="rect">
            <a:avLst/>
          </a:prstGeom>
          <a:solidFill>
            <a:srgbClr val="83BA2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GB" sz="1733" dirty="0">
                <a:solidFill>
                  <a:srgbClr val="ECEBEC">
                    <a:lumMod val="10000"/>
                  </a:srgbClr>
                </a:solidFill>
                <a:latin typeface="Arial" panose="020B0604020202020204"/>
              </a:rPr>
              <a:t>- anxiety</a:t>
            </a:r>
          </a:p>
          <a:p>
            <a:pPr defTabSz="1219170"/>
            <a:r>
              <a:rPr lang="en-GB" sz="1733" dirty="0">
                <a:solidFill>
                  <a:srgbClr val="ECEBEC">
                    <a:lumMod val="10000"/>
                  </a:srgbClr>
                </a:solidFill>
                <a:latin typeface="Arial" panose="020B0604020202020204"/>
              </a:rPr>
              <a:t>-depression</a:t>
            </a:r>
          </a:p>
          <a:p>
            <a:pPr defTabSz="1219170"/>
            <a:r>
              <a:rPr lang="en-GB" sz="1733" dirty="0">
                <a:solidFill>
                  <a:srgbClr val="ECEBEC">
                    <a:lumMod val="10000"/>
                  </a:srgbClr>
                </a:solidFill>
                <a:latin typeface="Arial" panose="020B0604020202020204"/>
              </a:rPr>
              <a:t>-eating (over / under / restrictive)</a:t>
            </a:r>
          </a:p>
          <a:p>
            <a:pPr defTabSz="1219170"/>
            <a:r>
              <a:rPr lang="en-GB" sz="1733" dirty="0">
                <a:solidFill>
                  <a:srgbClr val="ECEBEC">
                    <a:lumMod val="10000"/>
                  </a:srgbClr>
                </a:solidFill>
                <a:latin typeface="Arial" panose="020B0604020202020204"/>
              </a:rPr>
              <a:t>-sleep disruption</a:t>
            </a:r>
          </a:p>
          <a:p>
            <a:pPr defTabSz="1219170"/>
            <a:r>
              <a:rPr lang="en-GB" sz="1733" dirty="0">
                <a:solidFill>
                  <a:srgbClr val="ECEBEC">
                    <a:lumMod val="10000"/>
                  </a:srgbClr>
                </a:solidFill>
                <a:latin typeface="Arial" panose="020B0604020202020204"/>
              </a:rPr>
              <a:t>-feelings of shame &amp; guilt </a:t>
            </a:r>
          </a:p>
          <a:p>
            <a:pPr defTabSz="1219170"/>
            <a:r>
              <a:rPr lang="en-GB" sz="1733" dirty="0">
                <a:solidFill>
                  <a:srgbClr val="ECEBEC">
                    <a:lumMod val="10000"/>
                  </a:srgbClr>
                </a:solidFill>
                <a:latin typeface="Arial" panose="020B0604020202020204"/>
              </a:rPr>
              <a:t>-post traumatic stress response </a:t>
            </a:r>
          </a:p>
        </p:txBody>
      </p:sp>
      <p:sp>
        <p:nvSpPr>
          <p:cNvPr id="3" name="Rectangle 2">
            <a:extLst>
              <a:ext uri="{FF2B5EF4-FFF2-40B4-BE49-F238E27FC236}">
                <a16:creationId xmlns:a16="http://schemas.microsoft.com/office/drawing/2014/main" id="{ADFD4A74-D534-E405-349A-74AAD908E95C}"/>
              </a:ext>
            </a:extLst>
          </p:cNvPr>
          <p:cNvSpPr/>
          <p:nvPr/>
        </p:nvSpPr>
        <p:spPr>
          <a:xfrm>
            <a:off x="2360669" y="2409852"/>
            <a:ext cx="1867663" cy="3523691"/>
          </a:xfrm>
          <a:prstGeom prst="rect">
            <a:avLst/>
          </a:prstGeom>
          <a:solidFill>
            <a:srgbClr val="31B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GB" sz="1733" dirty="0">
                <a:solidFill>
                  <a:srgbClr val="ECEBEC">
                    <a:lumMod val="10000"/>
                  </a:srgbClr>
                </a:solidFill>
                <a:latin typeface="Arial" panose="020B0604020202020204"/>
              </a:rPr>
              <a:t>-self harming behaviours </a:t>
            </a:r>
          </a:p>
          <a:p>
            <a:pPr defTabSz="1219170"/>
            <a:r>
              <a:rPr lang="en-GB" sz="1733" dirty="0">
                <a:solidFill>
                  <a:srgbClr val="ECEBEC">
                    <a:lumMod val="10000"/>
                  </a:srgbClr>
                </a:solidFill>
                <a:latin typeface="Arial" panose="020B0604020202020204"/>
              </a:rPr>
              <a:t>-immediate physical impacts </a:t>
            </a:r>
          </a:p>
          <a:p>
            <a:pPr defTabSz="1219170"/>
            <a:r>
              <a:rPr lang="en-GB" sz="1733" dirty="0">
                <a:solidFill>
                  <a:srgbClr val="ECEBEC">
                    <a:lumMod val="10000"/>
                  </a:srgbClr>
                </a:solidFill>
                <a:latin typeface="Arial" panose="020B0604020202020204"/>
              </a:rPr>
              <a:t>-sexually transmitted infections </a:t>
            </a:r>
          </a:p>
          <a:p>
            <a:pPr defTabSz="1219170"/>
            <a:r>
              <a:rPr lang="en-GB" sz="1733" dirty="0">
                <a:solidFill>
                  <a:srgbClr val="ECEBEC">
                    <a:lumMod val="10000"/>
                  </a:srgbClr>
                </a:solidFill>
                <a:latin typeface="Arial" panose="020B0604020202020204"/>
              </a:rPr>
              <a:t>-chronic illness such as arthritis </a:t>
            </a:r>
          </a:p>
          <a:p>
            <a:pPr defTabSz="1219170"/>
            <a:endParaRPr lang="en-GB" sz="1733" dirty="0">
              <a:solidFill>
                <a:srgbClr val="ECEBEC">
                  <a:lumMod val="10000"/>
                </a:srgbClr>
              </a:solidFill>
              <a:latin typeface="Arial" panose="020B0604020202020204"/>
            </a:endParaRPr>
          </a:p>
        </p:txBody>
      </p:sp>
      <p:sp>
        <p:nvSpPr>
          <p:cNvPr id="5" name="Rectangle 4">
            <a:extLst>
              <a:ext uri="{FF2B5EF4-FFF2-40B4-BE49-F238E27FC236}">
                <a16:creationId xmlns:a16="http://schemas.microsoft.com/office/drawing/2014/main" id="{C760BABD-C178-9E5D-600A-41EE571908DF}"/>
              </a:ext>
            </a:extLst>
          </p:cNvPr>
          <p:cNvSpPr/>
          <p:nvPr/>
        </p:nvSpPr>
        <p:spPr>
          <a:xfrm>
            <a:off x="4228331" y="2409852"/>
            <a:ext cx="1846301" cy="3523691"/>
          </a:xfrm>
          <a:prstGeom prst="rect">
            <a:avLst/>
          </a:prstGeom>
          <a:solidFill>
            <a:srgbClr val="3DB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GB" sz="1733" dirty="0">
                <a:solidFill>
                  <a:srgbClr val="ECEBEC">
                    <a:lumMod val="10000"/>
                  </a:srgbClr>
                </a:solidFill>
                <a:latin typeface="Arial" panose="020B0604020202020204"/>
              </a:rPr>
              <a:t>-traumatic sexualisation </a:t>
            </a:r>
          </a:p>
          <a:p>
            <a:pPr defTabSz="1219170"/>
            <a:r>
              <a:rPr lang="en-GB" sz="1733" dirty="0">
                <a:solidFill>
                  <a:srgbClr val="ECEBEC">
                    <a:lumMod val="10000"/>
                  </a:srgbClr>
                </a:solidFill>
                <a:latin typeface="Arial" panose="020B0604020202020204"/>
              </a:rPr>
              <a:t>-impact on sexual functioning</a:t>
            </a:r>
          </a:p>
          <a:p>
            <a:pPr defTabSz="1219170"/>
            <a:r>
              <a:rPr lang="en-GB" sz="1733" dirty="0">
                <a:solidFill>
                  <a:srgbClr val="ECEBEC">
                    <a:lumMod val="10000"/>
                  </a:srgbClr>
                </a:solidFill>
                <a:latin typeface="Arial" panose="020B0604020202020204"/>
              </a:rPr>
              <a:t>-confusion about bodily responses </a:t>
            </a:r>
          </a:p>
          <a:p>
            <a:pPr defTabSz="1219170"/>
            <a:r>
              <a:rPr lang="en-GB" sz="1733" dirty="0">
                <a:solidFill>
                  <a:srgbClr val="ECEBEC">
                    <a:lumMod val="10000"/>
                  </a:srgbClr>
                </a:solidFill>
                <a:latin typeface="Arial" panose="020B0604020202020204"/>
              </a:rPr>
              <a:t> </a:t>
            </a:r>
          </a:p>
        </p:txBody>
      </p:sp>
      <p:sp>
        <p:nvSpPr>
          <p:cNvPr id="13" name="Rectangle 12">
            <a:extLst>
              <a:ext uri="{FF2B5EF4-FFF2-40B4-BE49-F238E27FC236}">
                <a16:creationId xmlns:a16="http://schemas.microsoft.com/office/drawing/2014/main" id="{09332A8E-424C-FA07-87EC-70FA39F79392}"/>
              </a:ext>
            </a:extLst>
          </p:cNvPr>
          <p:cNvSpPr/>
          <p:nvPr/>
        </p:nvSpPr>
        <p:spPr>
          <a:xfrm>
            <a:off x="6057931" y="2413803"/>
            <a:ext cx="1904292" cy="3523691"/>
          </a:xfrm>
          <a:prstGeom prst="rect">
            <a:avLst/>
          </a:prstGeom>
          <a:solidFill>
            <a:srgbClr val="4D7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GB" sz="1733" dirty="0">
                <a:solidFill>
                  <a:srgbClr val="ECEBEC">
                    <a:lumMod val="10000"/>
                  </a:srgbClr>
                </a:solidFill>
                <a:latin typeface="Arial" panose="020B0604020202020204"/>
              </a:rPr>
              <a:t>-impact on relationship satisfaction, stability &amp; emotional investment</a:t>
            </a:r>
          </a:p>
          <a:p>
            <a:pPr defTabSz="1219170"/>
            <a:r>
              <a:rPr lang="en-GB" sz="1733" dirty="0">
                <a:solidFill>
                  <a:srgbClr val="ECEBEC">
                    <a:lumMod val="10000"/>
                  </a:srgbClr>
                </a:solidFill>
                <a:latin typeface="Arial" panose="020B0604020202020204"/>
              </a:rPr>
              <a:t>-enhanced empathy</a:t>
            </a:r>
          </a:p>
          <a:p>
            <a:pPr defTabSz="1219170"/>
            <a:r>
              <a:rPr lang="en-GB" sz="1733" dirty="0">
                <a:solidFill>
                  <a:srgbClr val="ECEBEC">
                    <a:lumMod val="10000"/>
                  </a:srgbClr>
                </a:solidFill>
                <a:latin typeface="Arial" panose="020B0604020202020204"/>
              </a:rPr>
              <a:t>-parenting difficulties</a:t>
            </a:r>
          </a:p>
          <a:p>
            <a:pPr defTabSz="1219170"/>
            <a:r>
              <a:rPr lang="en-GB" sz="1733" dirty="0">
                <a:solidFill>
                  <a:srgbClr val="ECEBEC">
                    <a:lumMod val="10000"/>
                  </a:srgbClr>
                </a:solidFill>
                <a:latin typeface="Arial" panose="020B0604020202020204"/>
              </a:rPr>
              <a:t>-feeling fearful they will abuse their own child</a:t>
            </a:r>
          </a:p>
        </p:txBody>
      </p:sp>
      <p:sp>
        <p:nvSpPr>
          <p:cNvPr id="14" name="Rectangle 13">
            <a:extLst>
              <a:ext uri="{FF2B5EF4-FFF2-40B4-BE49-F238E27FC236}">
                <a16:creationId xmlns:a16="http://schemas.microsoft.com/office/drawing/2014/main" id="{D5131472-98B6-A955-B3B9-47501B539340}"/>
              </a:ext>
            </a:extLst>
          </p:cNvPr>
          <p:cNvSpPr/>
          <p:nvPr/>
        </p:nvSpPr>
        <p:spPr>
          <a:xfrm>
            <a:off x="7933315" y="2426553"/>
            <a:ext cx="1898184" cy="3523691"/>
          </a:xfrm>
          <a:prstGeom prst="rect">
            <a:avLst/>
          </a:prstGeom>
          <a:solidFill>
            <a:srgbClr val="755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GB" sz="1733" dirty="0">
                <a:solidFill>
                  <a:srgbClr val="ECEBEC">
                    <a:lumMod val="10000"/>
                  </a:srgbClr>
                </a:solidFill>
                <a:latin typeface="Arial" panose="020B0604020202020204"/>
              </a:rPr>
              <a:t>-lower levels of spiritual wellbeing </a:t>
            </a:r>
          </a:p>
          <a:p>
            <a:pPr defTabSz="1219170"/>
            <a:r>
              <a:rPr lang="en-GB" sz="1733" dirty="0">
                <a:solidFill>
                  <a:srgbClr val="ECEBEC">
                    <a:lumMod val="10000"/>
                  </a:srgbClr>
                </a:solidFill>
                <a:latin typeface="Arial" panose="020B0604020202020204"/>
              </a:rPr>
              <a:t>-protective factor providing psychological and emotional comfort. </a:t>
            </a:r>
          </a:p>
        </p:txBody>
      </p:sp>
      <p:sp>
        <p:nvSpPr>
          <p:cNvPr id="15" name="Rectangle 14">
            <a:extLst>
              <a:ext uri="{FF2B5EF4-FFF2-40B4-BE49-F238E27FC236}">
                <a16:creationId xmlns:a16="http://schemas.microsoft.com/office/drawing/2014/main" id="{73CE1D3F-E911-EC15-2A7E-4CB696643445}"/>
              </a:ext>
            </a:extLst>
          </p:cNvPr>
          <p:cNvSpPr/>
          <p:nvPr/>
        </p:nvSpPr>
        <p:spPr>
          <a:xfrm>
            <a:off x="9819291" y="2426553"/>
            <a:ext cx="1840195" cy="3523691"/>
          </a:xfrm>
          <a:prstGeom prst="rect">
            <a:avLst/>
          </a:prstGeom>
          <a:solidFill>
            <a:srgbClr val="AC70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GB" sz="1733" dirty="0">
                <a:solidFill>
                  <a:srgbClr val="ECEBEC">
                    <a:lumMod val="10000"/>
                  </a:srgbClr>
                </a:solidFill>
                <a:latin typeface="Arial" panose="020B0604020202020204"/>
              </a:rPr>
              <a:t>-negative impact on attainment</a:t>
            </a:r>
          </a:p>
          <a:p>
            <a:pPr defTabSz="1219170"/>
            <a:r>
              <a:rPr lang="en-GB" sz="1733" dirty="0">
                <a:solidFill>
                  <a:srgbClr val="ECEBEC">
                    <a:lumMod val="10000"/>
                  </a:srgbClr>
                </a:solidFill>
                <a:latin typeface="Arial" panose="020B0604020202020204"/>
              </a:rPr>
              <a:t>-act as a proactive factor</a:t>
            </a:r>
          </a:p>
          <a:p>
            <a:pPr defTabSz="1219170"/>
            <a:r>
              <a:rPr lang="en-GB" sz="1733" dirty="0">
                <a:solidFill>
                  <a:srgbClr val="ECEBEC">
                    <a:lumMod val="10000"/>
                  </a:srgbClr>
                </a:solidFill>
                <a:latin typeface="Arial" panose="020B0604020202020204"/>
              </a:rPr>
              <a:t>-associated with lower employment rates and self reported financial stability</a:t>
            </a:r>
          </a:p>
        </p:txBody>
      </p:sp>
    </p:spTree>
    <p:extLst>
      <p:ext uri="{BB962C8B-B14F-4D97-AF65-F5344CB8AC3E}">
        <p14:creationId xmlns:p14="http://schemas.microsoft.com/office/powerpoint/2010/main" val="406922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1E8CD5D3-5334-445E-92BB-B776E93112A7}"/>
              </a:ext>
            </a:extLst>
          </p:cNvPr>
          <p:cNvGraphicFramePr>
            <a:graphicFrameLocks noGrp="1"/>
          </p:cNvGraphicFramePr>
          <p:nvPr>
            <p:ph sz="half" idx="14"/>
          </p:nvPr>
        </p:nvGraphicFramePr>
        <p:xfrm>
          <a:off x="838202" y="1460500"/>
          <a:ext cx="10524065" cy="4351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E0E52016-74CF-40A6-8F16-4294DB8C64B1}"/>
              </a:ext>
            </a:extLst>
          </p:cNvPr>
          <p:cNvSpPr>
            <a:spLocks noGrp="1"/>
          </p:cNvSpPr>
          <p:nvPr>
            <p:ph type="title"/>
          </p:nvPr>
        </p:nvSpPr>
        <p:spPr/>
        <p:txBody>
          <a:bodyPr/>
          <a:lstStyle/>
          <a:p>
            <a:r>
              <a:rPr lang="en-GB" b="1" dirty="0"/>
              <a:t>How impact differs…</a:t>
            </a:r>
          </a:p>
        </p:txBody>
      </p:sp>
      <p:sp>
        <p:nvSpPr>
          <p:cNvPr id="5" name="Slide Number Placeholder 4">
            <a:extLst>
              <a:ext uri="{FF2B5EF4-FFF2-40B4-BE49-F238E27FC236}">
                <a16:creationId xmlns:a16="http://schemas.microsoft.com/office/drawing/2014/main" id="{448ABB14-24CC-4E2D-956C-559AF1736928}"/>
              </a:ext>
            </a:extLst>
          </p:cNvPr>
          <p:cNvSpPr>
            <a:spLocks noGrp="1"/>
          </p:cNvSpPr>
          <p:nvPr>
            <p:ph type="sldNum" sz="quarter" idx="12"/>
          </p:nvPr>
        </p:nvSpPr>
        <p:spPr/>
        <p:txBody>
          <a:bodyPr/>
          <a:lstStyle/>
          <a:p>
            <a:pPr defTabSz="1219170"/>
            <a:fld id="{5512AD5A-2C28-1D42-B971-4292A709C8F6}" type="slidenum">
              <a:rPr lang="en-US">
                <a:solidFill>
                  <a:srgbClr val="555859"/>
                </a:solidFill>
                <a:latin typeface="Arial" panose="020B0604020202020204"/>
              </a:rPr>
              <a:pPr defTabSz="1219170"/>
              <a:t>6</a:t>
            </a:fld>
            <a:endParaRPr lang="en-US">
              <a:solidFill>
                <a:srgbClr val="555859"/>
              </a:solidFill>
              <a:latin typeface="Arial" panose="020B0604020202020204"/>
            </a:endParaRPr>
          </a:p>
        </p:txBody>
      </p:sp>
    </p:spTree>
    <p:extLst>
      <p:ext uri="{BB962C8B-B14F-4D97-AF65-F5344CB8AC3E}">
        <p14:creationId xmlns:p14="http://schemas.microsoft.com/office/powerpoint/2010/main" val="1646950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GB" b="1" dirty="0"/>
              <a:t> Impact on family</a:t>
            </a:r>
          </a:p>
        </p:txBody>
      </p:sp>
      <p:pic>
        <p:nvPicPr>
          <p:cNvPr id="4" name="Content Placeholder 3" descr="A group of people standing together&#10;&#10;Description automatically generated with low confidence">
            <a:extLst>
              <a:ext uri="{FF2B5EF4-FFF2-40B4-BE49-F238E27FC236}">
                <a16:creationId xmlns:a16="http://schemas.microsoft.com/office/drawing/2014/main" id="{99A08217-336D-4949-B112-12357072B98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2963" y="2032586"/>
            <a:ext cx="11226075" cy="2923457"/>
          </a:xfrm>
          <a:ln w="12700">
            <a:solidFill>
              <a:schemeClr val="tx2"/>
            </a:solidFill>
          </a:ln>
        </p:spPr>
      </p:pic>
      <p:sp>
        <p:nvSpPr>
          <p:cNvPr id="14" name="Explosion 2 6">
            <a:extLst>
              <a:ext uri="{FF2B5EF4-FFF2-40B4-BE49-F238E27FC236}">
                <a16:creationId xmlns:a16="http://schemas.microsoft.com/office/drawing/2014/main" id="{8A66C54A-FD83-49A8-A959-6D877F5E6535}"/>
              </a:ext>
            </a:extLst>
          </p:cNvPr>
          <p:cNvSpPr/>
          <p:nvPr/>
        </p:nvSpPr>
        <p:spPr>
          <a:xfrm>
            <a:off x="8510563" y="745453"/>
            <a:ext cx="2880000" cy="1440000"/>
          </a:xfrm>
          <a:prstGeom prst="irregularSeal2">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GB" sz="1867" b="1" dirty="0">
                <a:solidFill>
                  <a:srgbClr val="FFFFFF"/>
                </a:solidFill>
                <a:latin typeface="Arial"/>
              </a:rPr>
              <a:t>Guilt</a:t>
            </a:r>
          </a:p>
        </p:txBody>
      </p:sp>
      <p:sp>
        <p:nvSpPr>
          <p:cNvPr id="15" name="Explosion 2 6">
            <a:extLst>
              <a:ext uri="{FF2B5EF4-FFF2-40B4-BE49-F238E27FC236}">
                <a16:creationId xmlns:a16="http://schemas.microsoft.com/office/drawing/2014/main" id="{659D891B-30BC-46E2-96C3-4AEDEA7D0F7B}"/>
              </a:ext>
            </a:extLst>
          </p:cNvPr>
          <p:cNvSpPr/>
          <p:nvPr/>
        </p:nvSpPr>
        <p:spPr>
          <a:xfrm rot="376725">
            <a:off x="553069" y="793471"/>
            <a:ext cx="2880000" cy="1440000"/>
          </a:xfrm>
          <a:prstGeom prst="irregularSeal2">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GB" sz="1867" b="1" dirty="0">
                <a:solidFill>
                  <a:srgbClr val="FFFFFF"/>
                </a:solidFill>
                <a:latin typeface="Arial"/>
              </a:rPr>
              <a:t>Blame</a:t>
            </a:r>
          </a:p>
        </p:txBody>
      </p:sp>
      <p:sp>
        <p:nvSpPr>
          <p:cNvPr id="16" name="Explosion 2 11">
            <a:extLst>
              <a:ext uri="{FF2B5EF4-FFF2-40B4-BE49-F238E27FC236}">
                <a16:creationId xmlns:a16="http://schemas.microsoft.com/office/drawing/2014/main" id="{921F7F68-4188-4ACD-B752-285B0C315C5F}"/>
              </a:ext>
            </a:extLst>
          </p:cNvPr>
          <p:cNvSpPr/>
          <p:nvPr/>
        </p:nvSpPr>
        <p:spPr>
          <a:xfrm>
            <a:off x="553069" y="4755479"/>
            <a:ext cx="2880000" cy="1440000"/>
          </a:xfrm>
          <a:prstGeom prst="irregularSeal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GB" sz="1867" b="1" dirty="0">
                <a:solidFill>
                  <a:srgbClr val="FFFFFF"/>
                </a:solidFill>
                <a:latin typeface="Arial"/>
              </a:rPr>
              <a:t>Distress</a:t>
            </a:r>
          </a:p>
        </p:txBody>
      </p:sp>
      <p:sp>
        <p:nvSpPr>
          <p:cNvPr id="17" name="Explosion 2 8">
            <a:extLst>
              <a:ext uri="{FF2B5EF4-FFF2-40B4-BE49-F238E27FC236}">
                <a16:creationId xmlns:a16="http://schemas.microsoft.com/office/drawing/2014/main" id="{871D53B4-9D58-4C0F-AEC1-AD0E011722BC}"/>
              </a:ext>
            </a:extLst>
          </p:cNvPr>
          <p:cNvSpPr/>
          <p:nvPr/>
        </p:nvSpPr>
        <p:spPr>
          <a:xfrm>
            <a:off x="4656000" y="4751112"/>
            <a:ext cx="2880000" cy="1440000"/>
          </a:xfrm>
          <a:prstGeom prst="irregularSeal2">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GB" sz="1867" b="1" dirty="0">
                <a:solidFill>
                  <a:srgbClr val="FFFFFF"/>
                </a:solidFill>
                <a:latin typeface="Arial"/>
              </a:rPr>
              <a:t>Anger</a:t>
            </a:r>
          </a:p>
        </p:txBody>
      </p:sp>
      <p:sp>
        <p:nvSpPr>
          <p:cNvPr id="18" name="Explosion 2 9">
            <a:extLst>
              <a:ext uri="{FF2B5EF4-FFF2-40B4-BE49-F238E27FC236}">
                <a16:creationId xmlns:a16="http://schemas.microsoft.com/office/drawing/2014/main" id="{D79C638A-C78F-44E0-A458-2FFF8055F241}"/>
              </a:ext>
            </a:extLst>
          </p:cNvPr>
          <p:cNvSpPr/>
          <p:nvPr/>
        </p:nvSpPr>
        <p:spPr>
          <a:xfrm>
            <a:off x="8458895" y="4755479"/>
            <a:ext cx="2983336" cy="14400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GB" sz="1867" b="1" dirty="0">
                <a:solidFill>
                  <a:srgbClr val="FFFFFF"/>
                </a:solidFill>
                <a:latin typeface="Arial"/>
              </a:rPr>
              <a:t>Jealousy</a:t>
            </a:r>
          </a:p>
        </p:txBody>
      </p:sp>
      <p:sp>
        <p:nvSpPr>
          <p:cNvPr id="19" name="Explosion 2 10">
            <a:extLst>
              <a:ext uri="{FF2B5EF4-FFF2-40B4-BE49-F238E27FC236}">
                <a16:creationId xmlns:a16="http://schemas.microsoft.com/office/drawing/2014/main" id="{CA64A02F-C210-4AED-81A1-8281D0CD92A1}"/>
              </a:ext>
            </a:extLst>
          </p:cNvPr>
          <p:cNvSpPr/>
          <p:nvPr/>
        </p:nvSpPr>
        <p:spPr>
          <a:xfrm>
            <a:off x="4496763" y="640303"/>
            <a:ext cx="2880000" cy="1440000"/>
          </a:xfrm>
          <a:prstGeom prst="irregularSeal2">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GB" sz="1867" b="1" dirty="0">
                <a:solidFill>
                  <a:srgbClr val="FFFFFF"/>
                </a:solidFill>
                <a:latin typeface="Arial"/>
              </a:rPr>
              <a:t>Torn loyalties</a:t>
            </a:r>
          </a:p>
        </p:txBody>
      </p:sp>
    </p:spTree>
    <p:extLst>
      <p:ext uri="{BB962C8B-B14F-4D97-AF65-F5344CB8AC3E}">
        <p14:creationId xmlns:p14="http://schemas.microsoft.com/office/powerpoint/2010/main" val="1994078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Callout 6"/>
          <p:cNvSpPr/>
          <p:nvPr/>
        </p:nvSpPr>
        <p:spPr>
          <a:xfrm>
            <a:off x="7964763" y="836712"/>
            <a:ext cx="2304256" cy="172819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867" b="1" dirty="0">
                <a:solidFill>
                  <a:srgbClr val="FFFFFF"/>
                </a:solidFill>
                <a:latin typeface="Arial" panose="020B0604020202020204"/>
              </a:rPr>
              <a:t>I should have told someone</a:t>
            </a:r>
          </a:p>
        </p:txBody>
      </p:sp>
      <p:sp>
        <p:nvSpPr>
          <p:cNvPr id="8" name="Cloud Callout 7"/>
          <p:cNvSpPr/>
          <p:nvPr/>
        </p:nvSpPr>
        <p:spPr>
          <a:xfrm>
            <a:off x="8108779" y="3140968"/>
            <a:ext cx="2016224" cy="1512168"/>
          </a:xfrm>
          <a:prstGeom prst="cloud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b="1" dirty="0">
                <a:solidFill>
                  <a:srgbClr val="FFFFFF"/>
                </a:solidFill>
                <a:latin typeface="Arial" panose="020B0604020202020204"/>
              </a:rPr>
              <a:t>I should have stopped it</a:t>
            </a:r>
          </a:p>
        </p:txBody>
      </p:sp>
      <p:sp>
        <p:nvSpPr>
          <p:cNvPr id="9" name="Cloud Callout 8"/>
          <p:cNvSpPr/>
          <p:nvPr/>
        </p:nvSpPr>
        <p:spPr>
          <a:xfrm>
            <a:off x="3465447" y="4852320"/>
            <a:ext cx="2016224" cy="1584176"/>
          </a:xfrm>
          <a:prstGeom prst="cloudCallou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867" b="1" dirty="0">
                <a:solidFill>
                  <a:srgbClr val="FFFFFF"/>
                </a:solidFill>
                <a:latin typeface="Arial" panose="020B0604020202020204"/>
              </a:rPr>
              <a:t>I enjoyed it</a:t>
            </a:r>
          </a:p>
        </p:txBody>
      </p:sp>
      <p:sp>
        <p:nvSpPr>
          <p:cNvPr id="10" name="Cloud Callout 9"/>
          <p:cNvSpPr/>
          <p:nvPr/>
        </p:nvSpPr>
        <p:spPr>
          <a:xfrm>
            <a:off x="1847528" y="512676"/>
            <a:ext cx="2016224" cy="1512168"/>
          </a:xfrm>
          <a:prstGeom prst="cloud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867" b="1" dirty="0">
                <a:solidFill>
                  <a:srgbClr val="FFFFFF"/>
                </a:solidFill>
                <a:latin typeface="Arial" panose="020B0604020202020204"/>
              </a:rPr>
              <a:t>I joined in</a:t>
            </a:r>
          </a:p>
        </p:txBody>
      </p:sp>
      <p:sp>
        <p:nvSpPr>
          <p:cNvPr id="11" name="Cloud Callout 10"/>
          <p:cNvSpPr/>
          <p:nvPr/>
        </p:nvSpPr>
        <p:spPr>
          <a:xfrm>
            <a:off x="4799856" y="332656"/>
            <a:ext cx="2520280" cy="1656184"/>
          </a:xfrm>
          <a:prstGeom prst="cloudCallou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867" b="1" dirty="0">
                <a:solidFill>
                  <a:srgbClr val="FFFFFF"/>
                </a:solidFill>
                <a:latin typeface="Arial" panose="020B0604020202020204"/>
              </a:rPr>
              <a:t>I encouraged it</a:t>
            </a:r>
          </a:p>
        </p:txBody>
      </p:sp>
      <p:sp>
        <p:nvSpPr>
          <p:cNvPr id="12" name="Cloud Callout 11"/>
          <p:cNvSpPr/>
          <p:nvPr/>
        </p:nvSpPr>
        <p:spPr>
          <a:xfrm>
            <a:off x="6168008" y="5068344"/>
            <a:ext cx="2664296" cy="1368152"/>
          </a:xfrm>
          <a:prstGeom prst="cloudCallou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867" b="1" dirty="0">
                <a:solidFill>
                  <a:srgbClr val="FFFFFF"/>
                </a:solidFill>
                <a:latin typeface="Arial" panose="020B0604020202020204"/>
              </a:rPr>
              <a:t>I could have protected my siblings</a:t>
            </a:r>
          </a:p>
        </p:txBody>
      </p:sp>
      <p:sp>
        <p:nvSpPr>
          <p:cNvPr id="13" name="Cloud Callout 12"/>
          <p:cNvSpPr/>
          <p:nvPr/>
        </p:nvSpPr>
        <p:spPr>
          <a:xfrm>
            <a:off x="1847528" y="2996953"/>
            <a:ext cx="2232248" cy="147616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867" b="1" dirty="0">
                <a:solidFill>
                  <a:srgbClr val="FFFFFF"/>
                </a:solidFill>
                <a:latin typeface="Arial" panose="020B0604020202020204"/>
              </a:rPr>
              <a:t>It was something about me</a:t>
            </a:r>
          </a:p>
        </p:txBody>
      </p:sp>
      <p:sp>
        <p:nvSpPr>
          <p:cNvPr id="2" name="TextBox 1">
            <a:extLst>
              <a:ext uri="{FF2B5EF4-FFF2-40B4-BE49-F238E27FC236}">
                <a16:creationId xmlns:a16="http://schemas.microsoft.com/office/drawing/2014/main" id="{7DE73872-3E1A-467A-AA75-B64216DF289E}"/>
              </a:ext>
            </a:extLst>
          </p:cNvPr>
          <p:cNvSpPr txBox="1"/>
          <p:nvPr/>
        </p:nvSpPr>
        <p:spPr>
          <a:xfrm>
            <a:off x="4622241" y="2996953"/>
            <a:ext cx="3121688" cy="954107"/>
          </a:xfrm>
          <a:prstGeom prst="rect">
            <a:avLst/>
          </a:prstGeom>
          <a:noFill/>
        </p:spPr>
        <p:txBody>
          <a:bodyPr wrap="square" rtlCol="0">
            <a:spAutoFit/>
          </a:bodyPr>
          <a:lstStyle/>
          <a:p>
            <a:pPr algn="ctr" defTabSz="1219170"/>
            <a:r>
              <a:rPr lang="en-GB" sz="2800" b="1" dirty="0">
                <a:solidFill>
                  <a:srgbClr val="702474"/>
                </a:solidFill>
                <a:latin typeface="Arial" panose="020B0604020202020204"/>
              </a:rPr>
              <a:t>Sense of responsibility</a:t>
            </a:r>
          </a:p>
        </p:txBody>
      </p:sp>
    </p:spTree>
    <p:extLst>
      <p:ext uri="{BB962C8B-B14F-4D97-AF65-F5344CB8AC3E}">
        <p14:creationId xmlns:p14="http://schemas.microsoft.com/office/powerpoint/2010/main" val="796406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title"/>
          </p:nvPr>
        </p:nvSpPr>
        <p:spPr/>
        <p:txBody>
          <a:bodyPr/>
          <a:lstStyle/>
          <a:p>
            <a:r>
              <a:rPr lang="en-GB" altLang="en-US" b="1" dirty="0"/>
              <a:t>And this leads to…</a:t>
            </a:r>
          </a:p>
        </p:txBody>
      </p:sp>
      <p:graphicFrame>
        <p:nvGraphicFramePr>
          <p:cNvPr id="41989" name="Content Placeholder 4">
            <a:extLst>
              <a:ext uri="{FF2B5EF4-FFF2-40B4-BE49-F238E27FC236}">
                <a16:creationId xmlns:a16="http://schemas.microsoft.com/office/drawing/2014/main" id="{6BFD1BF9-7FAA-4D98-AB2A-73BAAEC6D221}"/>
              </a:ext>
            </a:extLst>
          </p:cNvPr>
          <p:cNvGraphicFramePr>
            <a:graphicFrameLocks noGrp="1"/>
          </p:cNvGraphicFramePr>
          <p:nvPr>
            <p:ph idx="1"/>
          </p:nvPr>
        </p:nvGraphicFramePr>
        <p:xfrm>
          <a:off x="838200" y="1323866"/>
          <a:ext cx="10515600" cy="4715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3" name="Slide Number Placeholder 3">
            <a:extLst>
              <a:ext uri="{FF2B5EF4-FFF2-40B4-BE49-F238E27FC236}">
                <a16:creationId xmlns:a16="http://schemas.microsoft.com/office/drawing/2014/main" id="{4C88FB58-CBD1-4201-96F3-A9002FF3B626}"/>
              </a:ext>
            </a:extLst>
          </p:cNvPr>
          <p:cNvSpPr>
            <a:spLocks noGrp="1"/>
          </p:cNvSpPr>
          <p:nvPr>
            <p:ph type="sldNum" sz="quarter" idx="12"/>
          </p:nvPr>
        </p:nvSpPr>
        <p:spPr/>
        <p:txBody>
          <a:bodyPr/>
          <a:lstStyle/>
          <a:p>
            <a:pPr defTabSz="1219170"/>
            <a:fld id="{5512AD5A-2C28-1D42-B971-4292A709C8F6}" type="slidenum">
              <a:rPr lang="en-US">
                <a:solidFill>
                  <a:srgbClr val="555859"/>
                </a:solidFill>
                <a:latin typeface="Arial" panose="020B0604020202020204"/>
              </a:rPr>
              <a:pPr defTabSz="1219170"/>
              <a:t>9</a:t>
            </a:fld>
            <a:endParaRPr lang="en-US">
              <a:solidFill>
                <a:srgbClr val="555859"/>
              </a:solidFill>
              <a:latin typeface="Arial" panose="020B0604020202020204"/>
            </a:endParaRPr>
          </a:p>
        </p:txBody>
      </p:sp>
    </p:spTree>
    <p:extLst>
      <p:ext uri="{BB962C8B-B14F-4D97-AF65-F5344CB8AC3E}">
        <p14:creationId xmlns:p14="http://schemas.microsoft.com/office/powerpoint/2010/main" val="99279037"/>
      </p:ext>
    </p:extLst>
  </p:cSld>
  <p:clrMapOvr>
    <a:masterClrMapping/>
  </p:clrMapOvr>
</p:sld>
</file>

<file path=ppt/theme/theme1.xml><?xml version="1.0" encoding="utf-8"?>
<a:theme xmlns:a="http://schemas.openxmlformats.org/drawingml/2006/main" name="CSA Theme">
  <a:themeElements>
    <a:clrScheme name="CSA colours">
      <a:dk1>
        <a:srgbClr val="555859"/>
      </a:dk1>
      <a:lt1>
        <a:srgbClr val="FFFFFF"/>
      </a:lt1>
      <a:dk2>
        <a:srgbClr val="702474"/>
      </a:dk2>
      <a:lt2>
        <a:srgbClr val="ECEBEC"/>
      </a:lt2>
      <a:accent1>
        <a:srgbClr val="304B9A"/>
      </a:accent1>
      <a:accent2>
        <a:srgbClr val="83BA26"/>
      </a:accent2>
      <a:accent3>
        <a:srgbClr val="AC70AD"/>
      </a:accent3>
      <a:accent4>
        <a:srgbClr val="64669F"/>
      </a:accent4>
      <a:accent5>
        <a:srgbClr val="49B179"/>
      </a:accent5>
      <a:accent6>
        <a:srgbClr val="2FA2A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l">
          <a:defRPr sz="12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SA" id="{95775494-D864-4FC9-BAC0-27D6822BCD61}" vid="{67DA591F-26AE-47F1-9B37-FE05A2F9EECB}"/>
    </a:ext>
  </a:extLst>
</a:theme>
</file>

<file path=ppt/theme/theme2.xml><?xml version="1.0" encoding="utf-8"?>
<a:theme xmlns:a="http://schemas.openxmlformats.org/drawingml/2006/main" name="1_CSA Theme">
  <a:themeElements>
    <a:clrScheme name="CSA colours">
      <a:dk1>
        <a:srgbClr val="555859"/>
      </a:dk1>
      <a:lt1>
        <a:srgbClr val="FFFFFF"/>
      </a:lt1>
      <a:dk2>
        <a:srgbClr val="702474"/>
      </a:dk2>
      <a:lt2>
        <a:srgbClr val="ECEBEC"/>
      </a:lt2>
      <a:accent1>
        <a:srgbClr val="304B9A"/>
      </a:accent1>
      <a:accent2>
        <a:srgbClr val="83BA26"/>
      </a:accent2>
      <a:accent3>
        <a:srgbClr val="AC70AD"/>
      </a:accent3>
      <a:accent4>
        <a:srgbClr val="64669F"/>
      </a:accent4>
      <a:accent5>
        <a:srgbClr val="49B179"/>
      </a:accent5>
      <a:accent6>
        <a:srgbClr val="2FA2A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l">
          <a:defRPr sz="12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SA Centre PP template" id="{AE697D3C-A182-4D39-9624-136844CF6B56}" vid="{5B714B7E-AAA9-4F72-9C54-59FB936050A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6331</Words>
  <Application>Microsoft Office PowerPoint</Application>
  <PresentationFormat>Widescreen</PresentationFormat>
  <Paragraphs>536</Paragraphs>
  <Slides>29</Slides>
  <Notes>29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Aptos</vt:lpstr>
      <vt:lpstr>Arial</vt:lpstr>
      <vt:lpstr>Calibri</vt:lpstr>
      <vt:lpstr>Courier New</vt:lpstr>
      <vt:lpstr>Graphik-Medium</vt:lpstr>
      <vt:lpstr>SangBleuSans-Light</vt:lpstr>
      <vt:lpstr>Times New Roman</vt:lpstr>
      <vt:lpstr>CSA Theme</vt:lpstr>
      <vt:lpstr>1_CSA Theme</vt:lpstr>
      <vt:lpstr>Susan</vt:lpstr>
      <vt:lpstr>PowerPoint Presentation</vt:lpstr>
      <vt:lpstr>Susan – Group discussion</vt:lpstr>
      <vt:lpstr>Impact for victims - survivors in ethnic minority communities</vt:lpstr>
      <vt:lpstr>PowerPoint Presentation</vt:lpstr>
      <vt:lpstr>How impact differs…</vt:lpstr>
      <vt:lpstr> Impact on family</vt:lpstr>
      <vt:lpstr>PowerPoint Presentation</vt:lpstr>
      <vt:lpstr>And this leads to…</vt:lpstr>
      <vt:lpstr>The traumatic impact of child sexual abuse</vt:lpstr>
      <vt:lpstr>How impacts may differ</vt:lpstr>
      <vt:lpstr>What might be the particular impacts for boys? </vt:lpstr>
      <vt:lpstr>What might be the particular impacts for victims and survivors in ethnic minority communities? </vt:lpstr>
      <vt:lpstr>“People don’t talk about it”   Child sexual abuse in ethnic minority communities, (IICSA, 2020)</vt:lpstr>
      <vt:lpstr>Impacts for disabled children </vt:lpstr>
      <vt:lpstr>The impact of discrimination and oppression: in society, institutions and professionals on response </vt:lpstr>
      <vt:lpstr>How impacts may differ</vt:lpstr>
      <vt:lpstr>Online sexual abuse - differences in the environment </vt:lpstr>
      <vt:lpstr>Physical impacts caused to children from online abuse </vt:lpstr>
      <vt:lpstr>The implication of a child’s images being shared</vt:lpstr>
      <vt:lpstr>The dynamics of institutional sexual abuse</vt:lpstr>
      <vt:lpstr>The dynamics of institutional sexual abuse</vt:lpstr>
      <vt:lpstr>The dynamics of institutional sexual abuse</vt:lpstr>
      <vt:lpstr>Impact on survivors of institutional sexual abuse</vt:lpstr>
      <vt:lpstr>Reflections</vt:lpstr>
      <vt:lpstr>Stop It Now Helpline </vt:lpstr>
      <vt:lpstr>Find a support service</vt:lpstr>
      <vt:lpstr>Any questions?</vt:lpstr>
      <vt:lpstr>Let us know!</vt:lpstr>
    </vt:vector>
  </TitlesOfParts>
  <Company>Barnardos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Beverley Ellis</dc:creator>
  <cp:lastModifiedBy>Beverley Ellis</cp:lastModifiedBy>
  <cp:revision>1</cp:revision>
  <dcterms:created xsi:type="dcterms:W3CDTF">2026-01-29T15:00:53Z</dcterms:created>
  <dcterms:modified xsi:type="dcterms:W3CDTF">2026-01-29T15:05:28Z</dcterms:modified>
</cp:coreProperties>
</file>