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10"/>
  </p:notesMasterIdLst>
  <p:sldIdLst>
    <p:sldId id="256" r:id="rId2"/>
    <p:sldId id="2347" r:id="rId3"/>
    <p:sldId id="2352" r:id="rId4"/>
    <p:sldId id="2349" r:id="rId5"/>
    <p:sldId id="2350" r:id="rId6"/>
    <p:sldId id="2351" r:id="rId7"/>
    <p:sldId id="2353" r:id="rId8"/>
    <p:sldId id="2348"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F31202-E7E2-B1D4-AA50-0540BF56B00C}" name="Lamont Emesibe" initials="LE" userId="S::lamont.emesibe@barnardos.org.uk::9f80d152-6a22-4835-9b34-44f4b7bc93ca" providerId="AD"/>
  <p188:author id="{4B4B1407-4E02-48E6-679E-913CD1E3F357}" name="Kairika Karsna" initials="KK" userId="S::kairika.karsna@barnardos.org.uk::62e7c988-0619-4ccd-bdec-3ed0909bd31e" providerId="AD"/>
  <p188:author id="{A1714F2B-7B65-A28D-E940-E10F51D497BE}" name="Natasha Sabin" initials="NS" userId="S::natasha.sabin@barnardos.org.uk::c548600e-aede-4671-a06d-54be9b5c8077" providerId="AD"/>
  <p188:author id="{3E39DD70-441F-6FCB-076C-72F6A7C6275D}" name="Anna Glinski" initials="AG" userId="S::anna.glinski@barnardos.org.uk::6ab817d6-681f-4d9f-b11f-6f55312dd0fb" providerId="AD"/>
  <p188:author id="{78C470A8-9665-5461-7BD9-B3BA854AFEFB}" name="Kirsty Henderson" initials="KH" userId="S::kirsty.henderson@barnardos.org.uk::b4f3169d-a665-4f4f-85cf-e6dc3247b650" providerId="AD"/>
  <p188:author id="{81F93FDA-FFDA-A38B-9602-F5985F8E9E86}" name="Liz Jones" initials="LJ" userId="S::liz.jones@barnardos.org.uk::76734599-835b-457d-bacb-903fb859b0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cCrindle" initials="LM" lastIdx="20" clrIdx="0">
    <p:extLst>
      <p:ext uri="{19B8F6BF-5375-455C-9EA6-DF929625EA0E}">
        <p15:presenceInfo xmlns:p15="http://schemas.microsoft.com/office/powerpoint/2012/main" userId="S::lisa.mccrindle@barnardos.org.uk::17813a05-cb14-49b4-b6f2-61634df58a68" providerId="AD"/>
      </p:ext>
    </p:extLst>
  </p:cmAuthor>
  <p:cmAuthor id="2" name="Kirsty Henderson" initials="KH" lastIdx="20" clrIdx="1">
    <p:extLst>
      <p:ext uri="{19B8F6BF-5375-455C-9EA6-DF929625EA0E}">
        <p15:presenceInfo xmlns:p15="http://schemas.microsoft.com/office/powerpoint/2012/main" userId="S::kirsty.henderson@barnardos.org.uk::b4f3169d-a665-4f4f-85cf-e6dc3247b650" providerId="AD"/>
      </p:ext>
    </p:extLst>
  </p:cmAuthor>
  <p:cmAuthor id="3" name="Anna Glinski" initials="AG" lastIdx="17" clrIdx="2">
    <p:extLst>
      <p:ext uri="{19B8F6BF-5375-455C-9EA6-DF929625EA0E}">
        <p15:presenceInfo xmlns:p15="http://schemas.microsoft.com/office/powerpoint/2012/main" userId="S::anna.glinski@barnardos.org.uk::6ab817d6-681f-4d9f-b11f-6f55312dd0fb" providerId="AD"/>
      </p:ext>
    </p:extLst>
  </p:cmAuthor>
  <p:cmAuthor id="4" name="Kairika Karsna" initials="KK" lastIdx="1" clrIdx="3">
    <p:extLst>
      <p:ext uri="{19B8F6BF-5375-455C-9EA6-DF929625EA0E}">
        <p15:presenceInfo xmlns:p15="http://schemas.microsoft.com/office/powerpoint/2012/main" userId="S::kairika.karsna@barnardos.org.uk::62e7c988-0619-4ccd-bdec-3ed0909bd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B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64026" autoAdjust="0"/>
  </p:normalViewPr>
  <p:slideViewPr>
    <p:cSldViewPr snapToGrid="0" snapToObjects="1">
      <p:cViewPr varScale="1">
        <p:scale>
          <a:sx n="87" d="100"/>
          <a:sy n="87" d="100"/>
        </p:scale>
        <p:origin x="1272" y="7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F6C5F-6734-4670-A8D8-01CDBFE0D0AC}"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4EC6F066-F9FC-4B90-87E8-232290DA4C5C}">
      <dgm:prSet custT="1"/>
      <dgm:spPr/>
      <dgm:t>
        <a:bodyPr/>
        <a:lstStyle/>
        <a:p>
          <a:r>
            <a:rPr lang="en-US" sz="1800" dirty="0"/>
            <a:t>Aims of reflective case discussions</a:t>
          </a:r>
        </a:p>
      </dgm:t>
    </dgm:pt>
    <dgm:pt modelId="{C08D481C-8624-4C64-B0E6-B358C840F84A}" type="parTrans" cxnId="{5E6E935F-EC39-4DFE-A93F-B0A99633A48E}">
      <dgm:prSet/>
      <dgm:spPr/>
      <dgm:t>
        <a:bodyPr/>
        <a:lstStyle/>
        <a:p>
          <a:endParaRPr lang="en-US" sz="1600"/>
        </a:p>
      </dgm:t>
    </dgm:pt>
    <dgm:pt modelId="{1F6CD959-B883-4212-A7C5-7ECE833437A6}" type="sibTrans" cxnId="{5E6E935F-EC39-4DFE-A93F-B0A99633A48E}">
      <dgm:prSet/>
      <dgm:spPr/>
      <dgm:t>
        <a:bodyPr/>
        <a:lstStyle/>
        <a:p>
          <a:endParaRPr lang="en-US" sz="1600"/>
        </a:p>
      </dgm:t>
    </dgm:pt>
    <dgm:pt modelId="{EFEB2761-9C07-415A-AF1C-420A1506C435}">
      <dgm:prSet custT="1"/>
      <dgm:spPr/>
      <dgm:t>
        <a:bodyPr/>
        <a:lstStyle/>
        <a:p>
          <a:r>
            <a:rPr lang="en-GB" sz="1800" dirty="0"/>
            <a:t>Organisation of these throughout the programme </a:t>
          </a:r>
        </a:p>
      </dgm:t>
    </dgm:pt>
    <dgm:pt modelId="{69D6329B-A823-4577-8DA1-468B562B921D}" type="parTrans" cxnId="{307C3BE7-C48C-4B7E-9CBF-CF418201240B}">
      <dgm:prSet/>
      <dgm:spPr/>
      <dgm:t>
        <a:bodyPr/>
        <a:lstStyle/>
        <a:p>
          <a:endParaRPr lang="en-GB"/>
        </a:p>
      </dgm:t>
    </dgm:pt>
    <dgm:pt modelId="{F004B929-EE9F-4924-8A70-673BB967B51E}" type="sibTrans" cxnId="{307C3BE7-C48C-4B7E-9CBF-CF418201240B}">
      <dgm:prSet/>
      <dgm:spPr/>
      <dgm:t>
        <a:bodyPr/>
        <a:lstStyle/>
        <a:p>
          <a:endParaRPr lang="en-GB"/>
        </a:p>
      </dgm:t>
    </dgm:pt>
    <dgm:pt modelId="{BE76B847-6616-486F-B5AE-481103BA0C2E}">
      <dgm:prSet custT="1"/>
      <dgm:spPr/>
      <dgm:t>
        <a:bodyPr/>
        <a:lstStyle/>
        <a:p>
          <a:r>
            <a:rPr lang="en-GB" sz="1800" dirty="0"/>
            <a:t>Reflective consultation in practice </a:t>
          </a:r>
        </a:p>
      </dgm:t>
    </dgm:pt>
    <dgm:pt modelId="{561FF283-8386-48A9-BB98-2DD178861847}" type="parTrans" cxnId="{DA4E1A6E-49E5-4725-8A48-6B89E34811F7}">
      <dgm:prSet/>
      <dgm:spPr/>
      <dgm:t>
        <a:bodyPr/>
        <a:lstStyle/>
        <a:p>
          <a:endParaRPr lang="en-GB"/>
        </a:p>
      </dgm:t>
    </dgm:pt>
    <dgm:pt modelId="{62AA8737-CAFA-4F35-8803-B0AA191E5ABB}" type="sibTrans" cxnId="{DA4E1A6E-49E5-4725-8A48-6B89E34811F7}">
      <dgm:prSet/>
      <dgm:spPr/>
      <dgm:t>
        <a:bodyPr/>
        <a:lstStyle/>
        <a:p>
          <a:endParaRPr lang="en-GB"/>
        </a:p>
      </dgm:t>
    </dgm:pt>
    <dgm:pt modelId="{38FDE25E-BE8C-4C24-ABA0-7E464F83A296}">
      <dgm:prSet custT="1"/>
      <dgm:spPr/>
      <dgm:t>
        <a:bodyPr/>
        <a:lstStyle/>
        <a:p>
          <a:r>
            <a:rPr lang="en-GB" sz="1800" dirty="0"/>
            <a:t>Taking care of ourselves and each other</a:t>
          </a:r>
        </a:p>
      </dgm:t>
    </dgm:pt>
    <dgm:pt modelId="{BECCA377-0E08-4FBD-9C39-CDE529E29094}" type="parTrans" cxnId="{7A7FA029-D97C-4A02-B2F4-FEA9BC361128}">
      <dgm:prSet/>
      <dgm:spPr/>
      <dgm:t>
        <a:bodyPr/>
        <a:lstStyle/>
        <a:p>
          <a:endParaRPr lang="en-GB"/>
        </a:p>
      </dgm:t>
    </dgm:pt>
    <dgm:pt modelId="{B899F9A6-1B9A-4691-973F-A5F6ABD8B2F0}" type="sibTrans" cxnId="{7A7FA029-D97C-4A02-B2F4-FEA9BC361128}">
      <dgm:prSet/>
      <dgm:spPr/>
      <dgm:t>
        <a:bodyPr/>
        <a:lstStyle/>
        <a:p>
          <a:endParaRPr lang="en-GB"/>
        </a:p>
      </dgm:t>
    </dgm:pt>
    <dgm:pt modelId="{3A93EDDD-C266-4561-9157-70488F170617}">
      <dgm:prSet custT="1"/>
      <dgm:spPr/>
      <dgm:t>
        <a:bodyPr/>
        <a:lstStyle/>
        <a:p>
          <a:r>
            <a:rPr lang="en-GB" sz="1800" dirty="0"/>
            <a:t>Drawing up a group agreement </a:t>
          </a:r>
        </a:p>
      </dgm:t>
    </dgm:pt>
    <dgm:pt modelId="{C3BACE49-2D85-4C0F-942B-5183CF4D2DC6}" type="parTrans" cxnId="{E0EA80F2-4A33-479D-8732-EB486BC2EB8C}">
      <dgm:prSet/>
      <dgm:spPr/>
      <dgm:t>
        <a:bodyPr/>
        <a:lstStyle/>
        <a:p>
          <a:endParaRPr lang="en-GB"/>
        </a:p>
      </dgm:t>
    </dgm:pt>
    <dgm:pt modelId="{85E6A3F4-C8B2-4B7A-9BB0-3AA34E8FD467}" type="sibTrans" cxnId="{E0EA80F2-4A33-479D-8732-EB486BC2EB8C}">
      <dgm:prSet/>
      <dgm:spPr/>
      <dgm:t>
        <a:bodyPr/>
        <a:lstStyle/>
        <a:p>
          <a:endParaRPr lang="en-GB"/>
        </a:p>
      </dgm:t>
    </dgm:pt>
    <dgm:pt modelId="{8FA08AAF-B8C3-483F-9BAC-E9280C932CCE}" type="pres">
      <dgm:prSet presAssocID="{250F6C5F-6734-4670-A8D8-01CDBFE0D0AC}" presName="Name0" presStyleCnt="0">
        <dgm:presLayoutVars>
          <dgm:chMax val="7"/>
          <dgm:chPref val="7"/>
          <dgm:dir/>
        </dgm:presLayoutVars>
      </dgm:prSet>
      <dgm:spPr/>
    </dgm:pt>
    <dgm:pt modelId="{1ED254E2-BBEC-4C64-9BB2-F34CD1E28E68}" type="pres">
      <dgm:prSet presAssocID="{250F6C5F-6734-4670-A8D8-01CDBFE0D0AC}" presName="Name1" presStyleCnt="0"/>
      <dgm:spPr/>
    </dgm:pt>
    <dgm:pt modelId="{7C86627E-DDE5-422A-B723-74D902BE3C7A}" type="pres">
      <dgm:prSet presAssocID="{250F6C5F-6734-4670-A8D8-01CDBFE0D0AC}" presName="cycle" presStyleCnt="0"/>
      <dgm:spPr/>
    </dgm:pt>
    <dgm:pt modelId="{FC9BBB7B-C541-4A77-9FA1-ACE1BF2FEF7B}" type="pres">
      <dgm:prSet presAssocID="{250F6C5F-6734-4670-A8D8-01CDBFE0D0AC}" presName="srcNode" presStyleLbl="node1" presStyleIdx="0" presStyleCnt="5"/>
      <dgm:spPr/>
    </dgm:pt>
    <dgm:pt modelId="{2A6284C1-D2AE-469B-920B-2A9D1D508DE9}" type="pres">
      <dgm:prSet presAssocID="{250F6C5F-6734-4670-A8D8-01CDBFE0D0AC}" presName="conn" presStyleLbl="parChTrans1D2" presStyleIdx="0" presStyleCnt="1"/>
      <dgm:spPr/>
    </dgm:pt>
    <dgm:pt modelId="{9AE8C98D-3854-4AFD-89BD-55C9C56E55C5}" type="pres">
      <dgm:prSet presAssocID="{250F6C5F-6734-4670-A8D8-01CDBFE0D0AC}" presName="extraNode" presStyleLbl="node1" presStyleIdx="0" presStyleCnt="5"/>
      <dgm:spPr/>
    </dgm:pt>
    <dgm:pt modelId="{D1290405-37A0-4114-B38A-A464EBFD0235}" type="pres">
      <dgm:prSet presAssocID="{250F6C5F-6734-4670-A8D8-01CDBFE0D0AC}" presName="dstNode" presStyleLbl="node1" presStyleIdx="0" presStyleCnt="5"/>
      <dgm:spPr/>
    </dgm:pt>
    <dgm:pt modelId="{D343F43F-BA54-44B3-982B-6395FD2D5DBE}" type="pres">
      <dgm:prSet presAssocID="{4EC6F066-F9FC-4B90-87E8-232290DA4C5C}" presName="text_1" presStyleLbl="node1" presStyleIdx="0" presStyleCnt="5" custLinFactNeighborX="6188" custLinFactNeighborY="8179">
        <dgm:presLayoutVars>
          <dgm:bulletEnabled val="1"/>
        </dgm:presLayoutVars>
      </dgm:prSet>
      <dgm:spPr/>
    </dgm:pt>
    <dgm:pt modelId="{3C6CC2FA-C274-4053-8F07-7BB36E60FE0E}" type="pres">
      <dgm:prSet presAssocID="{4EC6F066-F9FC-4B90-87E8-232290DA4C5C}" presName="accent_1" presStyleCnt="0"/>
      <dgm:spPr/>
    </dgm:pt>
    <dgm:pt modelId="{132E7913-B9CD-45BC-9E7E-71B605767C37}" type="pres">
      <dgm:prSet presAssocID="{4EC6F066-F9FC-4B90-87E8-232290DA4C5C}" presName="accentRepeatNode" presStyleLbl="solidFgAcc1" presStyleIdx="0" presStyleCnt="5"/>
      <dgm:spPr/>
    </dgm:pt>
    <dgm:pt modelId="{ADC1E69C-86BF-4BC6-9B43-E8FEB61E6067}" type="pres">
      <dgm:prSet presAssocID="{EFEB2761-9C07-415A-AF1C-420A1506C435}" presName="text_2" presStyleLbl="node1" presStyleIdx="1" presStyleCnt="5">
        <dgm:presLayoutVars>
          <dgm:bulletEnabled val="1"/>
        </dgm:presLayoutVars>
      </dgm:prSet>
      <dgm:spPr/>
    </dgm:pt>
    <dgm:pt modelId="{BB0FC2BD-DDEA-4082-84F3-0203B453D337}" type="pres">
      <dgm:prSet presAssocID="{EFEB2761-9C07-415A-AF1C-420A1506C435}" presName="accent_2" presStyleCnt="0"/>
      <dgm:spPr/>
    </dgm:pt>
    <dgm:pt modelId="{46B741D5-6CDB-4642-B419-16176C9BAABC}" type="pres">
      <dgm:prSet presAssocID="{EFEB2761-9C07-415A-AF1C-420A1506C435}" presName="accentRepeatNode" presStyleLbl="solidFgAcc1" presStyleIdx="1" presStyleCnt="5"/>
      <dgm:spPr/>
    </dgm:pt>
    <dgm:pt modelId="{2F6BB449-CFED-49CA-AEBC-FA2EC5CAAE97}" type="pres">
      <dgm:prSet presAssocID="{BE76B847-6616-486F-B5AE-481103BA0C2E}" presName="text_3" presStyleLbl="node1" presStyleIdx="2" presStyleCnt="5">
        <dgm:presLayoutVars>
          <dgm:bulletEnabled val="1"/>
        </dgm:presLayoutVars>
      </dgm:prSet>
      <dgm:spPr/>
    </dgm:pt>
    <dgm:pt modelId="{838B6F1D-CB69-4260-9805-909BA5F19F3B}" type="pres">
      <dgm:prSet presAssocID="{BE76B847-6616-486F-B5AE-481103BA0C2E}" presName="accent_3" presStyleCnt="0"/>
      <dgm:spPr/>
    </dgm:pt>
    <dgm:pt modelId="{F7BB021C-97ED-4EF0-BA35-AE8FC46E582F}" type="pres">
      <dgm:prSet presAssocID="{BE76B847-6616-486F-B5AE-481103BA0C2E}" presName="accentRepeatNode" presStyleLbl="solidFgAcc1" presStyleIdx="2" presStyleCnt="5"/>
      <dgm:spPr/>
    </dgm:pt>
    <dgm:pt modelId="{03B14BF5-4CA2-43C7-ABBF-1D2DB09382C3}" type="pres">
      <dgm:prSet presAssocID="{38FDE25E-BE8C-4C24-ABA0-7E464F83A296}" presName="text_4" presStyleLbl="node1" presStyleIdx="3" presStyleCnt="5">
        <dgm:presLayoutVars>
          <dgm:bulletEnabled val="1"/>
        </dgm:presLayoutVars>
      </dgm:prSet>
      <dgm:spPr/>
    </dgm:pt>
    <dgm:pt modelId="{57335C43-D92C-4B92-A49F-C6C230776838}" type="pres">
      <dgm:prSet presAssocID="{38FDE25E-BE8C-4C24-ABA0-7E464F83A296}" presName="accent_4" presStyleCnt="0"/>
      <dgm:spPr/>
    </dgm:pt>
    <dgm:pt modelId="{026F80F6-5B5F-4769-ACB2-D6021A601640}" type="pres">
      <dgm:prSet presAssocID="{38FDE25E-BE8C-4C24-ABA0-7E464F83A296}" presName="accentRepeatNode" presStyleLbl="solidFgAcc1" presStyleIdx="3" presStyleCnt="5"/>
      <dgm:spPr/>
    </dgm:pt>
    <dgm:pt modelId="{3B286E88-8BCC-4A3C-A774-72F0932540E5}" type="pres">
      <dgm:prSet presAssocID="{3A93EDDD-C266-4561-9157-70488F170617}" presName="text_5" presStyleLbl="node1" presStyleIdx="4" presStyleCnt="5">
        <dgm:presLayoutVars>
          <dgm:bulletEnabled val="1"/>
        </dgm:presLayoutVars>
      </dgm:prSet>
      <dgm:spPr/>
    </dgm:pt>
    <dgm:pt modelId="{D51A3AD8-4636-4359-96E2-4150AC455440}" type="pres">
      <dgm:prSet presAssocID="{3A93EDDD-C266-4561-9157-70488F170617}" presName="accent_5" presStyleCnt="0"/>
      <dgm:spPr/>
    </dgm:pt>
    <dgm:pt modelId="{C561E667-BF7B-42A7-B3D5-CDFA44809AA2}" type="pres">
      <dgm:prSet presAssocID="{3A93EDDD-C266-4561-9157-70488F170617}" presName="accentRepeatNode" presStyleLbl="solidFgAcc1" presStyleIdx="4" presStyleCnt="5"/>
      <dgm:spPr/>
    </dgm:pt>
  </dgm:ptLst>
  <dgm:cxnLst>
    <dgm:cxn modelId="{7A7FA029-D97C-4A02-B2F4-FEA9BC361128}" srcId="{250F6C5F-6734-4670-A8D8-01CDBFE0D0AC}" destId="{38FDE25E-BE8C-4C24-ABA0-7E464F83A296}" srcOrd="3" destOrd="0" parTransId="{BECCA377-0E08-4FBD-9C39-CDE529E29094}" sibTransId="{B899F9A6-1B9A-4691-973F-A5F6ABD8B2F0}"/>
    <dgm:cxn modelId="{5E6E935F-EC39-4DFE-A93F-B0A99633A48E}" srcId="{250F6C5F-6734-4670-A8D8-01CDBFE0D0AC}" destId="{4EC6F066-F9FC-4B90-87E8-232290DA4C5C}" srcOrd="0" destOrd="0" parTransId="{C08D481C-8624-4C64-B0E6-B358C840F84A}" sibTransId="{1F6CD959-B883-4212-A7C5-7ECE833437A6}"/>
    <dgm:cxn modelId="{B0203C42-E354-4B2B-9A53-5E02A37924AC}" type="presOf" srcId="{1F6CD959-B883-4212-A7C5-7ECE833437A6}" destId="{2A6284C1-D2AE-469B-920B-2A9D1D508DE9}" srcOrd="0" destOrd="0" presId="urn:microsoft.com/office/officeart/2008/layout/VerticalCurvedList"/>
    <dgm:cxn modelId="{DA4E1A6E-49E5-4725-8A48-6B89E34811F7}" srcId="{250F6C5F-6734-4670-A8D8-01CDBFE0D0AC}" destId="{BE76B847-6616-486F-B5AE-481103BA0C2E}" srcOrd="2" destOrd="0" parTransId="{561FF283-8386-48A9-BB98-2DD178861847}" sibTransId="{62AA8737-CAFA-4F35-8803-B0AA191E5ABB}"/>
    <dgm:cxn modelId="{58E4A075-24C0-4268-BBB4-D4B19A0BAEAB}" type="presOf" srcId="{BE76B847-6616-486F-B5AE-481103BA0C2E}" destId="{2F6BB449-CFED-49CA-AEBC-FA2EC5CAAE97}" srcOrd="0" destOrd="0" presId="urn:microsoft.com/office/officeart/2008/layout/VerticalCurvedList"/>
    <dgm:cxn modelId="{4B0D378C-66B0-49D0-8624-E339585E2CDB}" type="presOf" srcId="{4EC6F066-F9FC-4B90-87E8-232290DA4C5C}" destId="{D343F43F-BA54-44B3-982B-6395FD2D5DBE}" srcOrd="0" destOrd="0" presId="urn:microsoft.com/office/officeart/2008/layout/VerticalCurvedList"/>
    <dgm:cxn modelId="{B4AC6E94-87EE-4858-9C9B-BE4ACAE950C7}" type="presOf" srcId="{EFEB2761-9C07-415A-AF1C-420A1506C435}" destId="{ADC1E69C-86BF-4BC6-9B43-E8FEB61E6067}" srcOrd="0" destOrd="0" presId="urn:microsoft.com/office/officeart/2008/layout/VerticalCurvedList"/>
    <dgm:cxn modelId="{7E422DB0-2841-4751-AD21-272DC130BAB1}" type="presOf" srcId="{38FDE25E-BE8C-4C24-ABA0-7E464F83A296}" destId="{03B14BF5-4CA2-43C7-ABBF-1D2DB09382C3}" srcOrd="0" destOrd="0" presId="urn:microsoft.com/office/officeart/2008/layout/VerticalCurvedList"/>
    <dgm:cxn modelId="{307C3BE7-C48C-4B7E-9CBF-CF418201240B}" srcId="{250F6C5F-6734-4670-A8D8-01CDBFE0D0AC}" destId="{EFEB2761-9C07-415A-AF1C-420A1506C435}" srcOrd="1" destOrd="0" parTransId="{69D6329B-A823-4577-8DA1-468B562B921D}" sibTransId="{F004B929-EE9F-4924-8A70-673BB967B51E}"/>
    <dgm:cxn modelId="{114B7CF0-E1B9-4463-870C-F211BF69CCFB}" type="presOf" srcId="{250F6C5F-6734-4670-A8D8-01CDBFE0D0AC}" destId="{8FA08AAF-B8C3-483F-9BAC-E9280C932CCE}" srcOrd="0" destOrd="0" presId="urn:microsoft.com/office/officeart/2008/layout/VerticalCurvedList"/>
    <dgm:cxn modelId="{E0EA80F2-4A33-479D-8732-EB486BC2EB8C}" srcId="{250F6C5F-6734-4670-A8D8-01CDBFE0D0AC}" destId="{3A93EDDD-C266-4561-9157-70488F170617}" srcOrd="4" destOrd="0" parTransId="{C3BACE49-2D85-4C0F-942B-5183CF4D2DC6}" sibTransId="{85E6A3F4-C8B2-4B7A-9BB0-3AA34E8FD467}"/>
    <dgm:cxn modelId="{30F7E7F8-F239-451C-A19F-35F46FFAF93C}" type="presOf" srcId="{3A93EDDD-C266-4561-9157-70488F170617}" destId="{3B286E88-8BCC-4A3C-A774-72F0932540E5}" srcOrd="0" destOrd="0" presId="urn:microsoft.com/office/officeart/2008/layout/VerticalCurvedList"/>
    <dgm:cxn modelId="{1308A025-D195-4D1C-8983-A64052DC73F6}" type="presParOf" srcId="{8FA08AAF-B8C3-483F-9BAC-E9280C932CCE}" destId="{1ED254E2-BBEC-4C64-9BB2-F34CD1E28E68}" srcOrd="0" destOrd="0" presId="urn:microsoft.com/office/officeart/2008/layout/VerticalCurvedList"/>
    <dgm:cxn modelId="{F562B40C-9B5E-4EC7-8586-EA7A90090832}" type="presParOf" srcId="{1ED254E2-BBEC-4C64-9BB2-F34CD1E28E68}" destId="{7C86627E-DDE5-422A-B723-74D902BE3C7A}" srcOrd="0" destOrd="0" presId="urn:microsoft.com/office/officeart/2008/layout/VerticalCurvedList"/>
    <dgm:cxn modelId="{90308CE9-1CF9-41F5-BD6A-B4757A46B71A}" type="presParOf" srcId="{7C86627E-DDE5-422A-B723-74D902BE3C7A}" destId="{FC9BBB7B-C541-4A77-9FA1-ACE1BF2FEF7B}" srcOrd="0" destOrd="0" presId="urn:microsoft.com/office/officeart/2008/layout/VerticalCurvedList"/>
    <dgm:cxn modelId="{455DEDA8-5FDB-4661-B926-21BEA1B85CFD}" type="presParOf" srcId="{7C86627E-DDE5-422A-B723-74D902BE3C7A}" destId="{2A6284C1-D2AE-469B-920B-2A9D1D508DE9}" srcOrd="1" destOrd="0" presId="urn:microsoft.com/office/officeart/2008/layout/VerticalCurvedList"/>
    <dgm:cxn modelId="{25BCC360-6AB7-4A04-A9A0-7D1A1121AB66}" type="presParOf" srcId="{7C86627E-DDE5-422A-B723-74D902BE3C7A}" destId="{9AE8C98D-3854-4AFD-89BD-55C9C56E55C5}" srcOrd="2" destOrd="0" presId="urn:microsoft.com/office/officeart/2008/layout/VerticalCurvedList"/>
    <dgm:cxn modelId="{FC0C6FA2-DDF5-4A48-81B9-7C550DD02AB0}" type="presParOf" srcId="{7C86627E-DDE5-422A-B723-74D902BE3C7A}" destId="{D1290405-37A0-4114-B38A-A464EBFD0235}" srcOrd="3" destOrd="0" presId="urn:microsoft.com/office/officeart/2008/layout/VerticalCurvedList"/>
    <dgm:cxn modelId="{CD75C614-4D60-4EFB-B7EE-21F697BE2192}" type="presParOf" srcId="{1ED254E2-BBEC-4C64-9BB2-F34CD1E28E68}" destId="{D343F43F-BA54-44B3-982B-6395FD2D5DBE}" srcOrd="1" destOrd="0" presId="urn:microsoft.com/office/officeart/2008/layout/VerticalCurvedList"/>
    <dgm:cxn modelId="{F02BEF30-1E70-4685-80A3-F75D4E4E50A6}" type="presParOf" srcId="{1ED254E2-BBEC-4C64-9BB2-F34CD1E28E68}" destId="{3C6CC2FA-C274-4053-8F07-7BB36E60FE0E}" srcOrd="2" destOrd="0" presId="urn:microsoft.com/office/officeart/2008/layout/VerticalCurvedList"/>
    <dgm:cxn modelId="{C7B3728A-35EA-4C04-9473-4342440FFB0E}" type="presParOf" srcId="{3C6CC2FA-C274-4053-8F07-7BB36E60FE0E}" destId="{132E7913-B9CD-45BC-9E7E-71B605767C37}" srcOrd="0" destOrd="0" presId="urn:microsoft.com/office/officeart/2008/layout/VerticalCurvedList"/>
    <dgm:cxn modelId="{4AF09D42-188A-4E86-9F75-9A9478689A84}" type="presParOf" srcId="{1ED254E2-BBEC-4C64-9BB2-F34CD1E28E68}" destId="{ADC1E69C-86BF-4BC6-9B43-E8FEB61E6067}" srcOrd="3" destOrd="0" presId="urn:microsoft.com/office/officeart/2008/layout/VerticalCurvedList"/>
    <dgm:cxn modelId="{EEC31985-14EA-4A5C-B1C3-D749F55300F3}" type="presParOf" srcId="{1ED254E2-BBEC-4C64-9BB2-F34CD1E28E68}" destId="{BB0FC2BD-DDEA-4082-84F3-0203B453D337}" srcOrd="4" destOrd="0" presId="urn:microsoft.com/office/officeart/2008/layout/VerticalCurvedList"/>
    <dgm:cxn modelId="{854BDA6C-4480-43A0-8FF5-DCA77E6B3D85}" type="presParOf" srcId="{BB0FC2BD-DDEA-4082-84F3-0203B453D337}" destId="{46B741D5-6CDB-4642-B419-16176C9BAABC}" srcOrd="0" destOrd="0" presId="urn:microsoft.com/office/officeart/2008/layout/VerticalCurvedList"/>
    <dgm:cxn modelId="{95C28EB9-5740-457B-93CC-BBE24D78A4A3}" type="presParOf" srcId="{1ED254E2-BBEC-4C64-9BB2-F34CD1E28E68}" destId="{2F6BB449-CFED-49CA-AEBC-FA2EC5CAAE97}" srcOrd="5" destOrd="0" presId="urn:microsoft.com/office/officeart/2008/layout/VerticalCurvedList"/>
    <dgm:cxn modelId="{2A84EE1A-51F4-4113-A398-DEEBB4DEAF43}" type="presParOf" srcId="{1ED254E2-BBEC-4C64-9BB2-F34CD1E28E68}" destId="{838B6F1D-CB69-4260-9805-909BA5F19F3B}" srcOrd="6" destOrd="0" presId="urn:microsoft.com/office/officeart/2008/layout/VerticalCurvedList"/>
    <dgm:cxn modelId="{EC2B86E9-C22B-4E30-B50F-ED6214E45783}" type="presParOf" srcId="{838B6F1D-CB69-4260-9805-909BA5F19F3B}" destId="{F7BB021C-97ED-4EF0-BA35-AE8FC46E582F}" srcOrd="0" destOrd="0" presId="urn:microsoft.com/office/officeart/2008/layout/VerticalCurvedList"/>
    <dgm:cxn modelId="{57CFC98B-105E-469D-8009-B643CBE8D1E4}" type="presParOf" srcId="{1ED254E2-BBEC-4C64-9BB2-F34CD1E28E68}" destId="{03B14BF5-4CA2-43C7-ABBF-1D2DB09382C3}" srcOrd="7" destOrd="0" presId="urn:microsoft.com/office/officeart/2008/layout/VerticalCurvedList"/>
    <dgm:cxn modelId="{8BEAE71E-48EE-4C1C-9EEB-A725098F1C00}" type="presParOf" srcId="{1ED254E2-BBEC-4C64-9BB2-F34CD1E28E68}" destId="{57335C43-D92C-4B92-A49F-C6C230776838}" srcOrd="8" destOrd="0" presId="urn:microsoft.com/office/officeart/2008/layout/VerticalCurvedList"/>
    <dgm:cxn modelId="{52EA09ED-D3C8-4331-BB21-CCEDBC099280}" type="presParOf" srcId="{57335C43-D92C-4B92-A49F-C6C230776838}" destId="{026F80F6-5B5F-4769-ACB2-D6021A601640}" srcOrd="0" destOrd="0" presId="urn:microsoft.com/office/officeart/2008/layout/VerticalCurvedList"/>
    <dgm:cxn modelId="{F0A9FC53-237B-47E2-8FC1-6656337BC6F8}" type="presParOf" srcId="{1ED254E2-BBEC-4C64-9BB2-F34CD1E28E68}" destId="{3B286E88-8BCC-4A3C-A774-72F0932540E5}" srcOrd="9" destOrd="0" presId="urn:microsoft.com/office/officeart/2008/layout/VerticalCurvedList"/>
    <dgm:cxn modelId="{41A241FB-FE21-44B2-AE7C-1820C0FC0F24}" type="presParOf" srcId="{1ED254E2-BBEC-4C64-9BB2-F34CD1E28E68}" destId="{D51A3AD8-4636-4359-96E2-4150AC455440}" srcOrd="10" destOrd="0" presId="urn:microsoft.com/office/officeart/2008/layout/VerticalCurvedList"/>
    <dgm:cxn modelId="{BB4C048C-B711-47C6-935C-3BDD04CEE867}" type="presParOf" srcId="{D51A3AD8-4636-4359-96E2-4150AC455440}" destId="{C561E667-BF7B-42A7-B3D5-CDFA44809AA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4A221-2703-4DCC-BC30-64C0500EC31F}"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E191D3D8-AFA4-41EE-AE73-FC5CD2514CC3}">
      <dgm:prSet/>
      <dgm:spPr/>
      <dgm:t>
        <a:bodyPr/>
        <a:lstStyle/>
        <a:p>
          <a:r>
            <a:rPr lang="en-GB" dirty="0"/>
            <a:t>To provide a reflective space to think about the children and families we work with</a:t>
          </a:r>
          <a:endParaRPr lang="en-US" dirty="0"/>
        </a:p>
      </dgm:t>
    </dgm:pt>
    <dgm:pt modelId="{F6CEAF0E-4F74-4601-962C-5F825F43D07C}" type="parTrans" cxnId="{DCF922F5-4C46-4033-A32C-9582CC023DD0}">
      <dgm:prSet/>
      <dgm:spPr/>
      <dgm:t>
        <a:bodyPr/>
        <a:lstStyle/>
        <a:p>
          <a:endParaRPr lang="en-US"/>
        </a:p>
      </dgm:t>
    </dgm:pt>
    <dgm:pt modelId="{7024F664-6027-4107-AF18-573B3173FC89}" type="sibTrans" cxnId="{DCF922F5-4C46-4033-A32C-9582CC023DD0}">
      <dgm:prSet/>
      <dgm:spPr/>
      <dgm:t>
        <a:bodyPr/>
        <a:lstStyle/>
        <a:p>
          <a:endParaRPr lang="en-US"/>
        </a:p>
      </dgm:t>
    </dgm:pt>
    <dgm:pt modelId="{5C60C836-F164-4CE2-A13D-D301533694F3}">
      <dgm:prSet/>
      <dgm:spPr/>
      <dgm:t>
        <a:bodyPr/>
        <a:lstStyle/>
        <a:p>
          <a:r>
            <a:rPr lang="en-GB"/>
            <a:t>To apply the learning from the Programme to live case examples</a:t>
          </a:r>
          <a:endParaRPr lang="en-US"/>
        </a:p>
      </dgm:t>
    </dgm:pt>
    <dgm:pt modelId="{2CA6AFCE-223F-4036-85EC-4A355307EBD6}" type="parTrans" cxnId="{690D06F2-BE5A-436E-BE68-31CAA2D7FD96}">
      <dgm:prSet/>
      <dgm:spPr/>
      <dgm:t>
        <a:bodyPr/>
        <a:lstStyle/>
        <a:p>
          <a:endParaRPr lang="en-US"/>
        </a:p>
      </dgm:t>
    </dgm:pt>
    <dgm:pt modelId="{E60D2789-F536-4DC7-90FF-9CA47696EED6}" type="sibTrans" cxnId="{690D06F2-BE5A-436E-BE68-31CAA2D7FD96}">
      <dgm:prSet/>
      <dgm:spPr/>
      <dgm:t>
        <a:bodyPr/>
        <a:lstStyle/>
        <a:p>
          <a:endParaRPr lang="en-US"/>
        </a:p>
      </dgm:t>
    </dgm:pt>
    <dgm:pt modelId="{EAC6B8C9-19F6-49A1-9FE1-9EE77EF87075}">
      <dgm:prSet/>
      <dgm:spPr/>
      <dgm:t>
        <a:bodyPr/>
        <a:lstStyle/>
        <a:p>
          <a:r>
            <a:rPr lang="en-GB" dirty="0"/>
            <a:t>To prepare for your role in providing case consultation to colleagues, during and after the Programme</a:t>
          </a:r>
          <a:endParaRPr lang="en-US" dirty="0"/>
        </a:p>
      </dgm:t>
    </dgm:pt>
    <dgm:pt modelId="{24CA0394-88A8-43CE-AF62-5191C1A1AD21}" type="parTrans" cxnId="{4A67FD06-73E3-4FEB-9896-5AE7ABBCBC12}">
      <dgm:prSet/>
      <dgm:spPr/>
      <dgm:t>
        <a:bodyPr/>
        <a:lstStyle/>
        <a:p>
          <a:endParaRPr lang="en-US"/>
        </a:p>
      </dgm:t>
    </dgm:pt>
    <dgm:pt modelId="{05513421-5A6D-49CA-B822-88585C9FA9D1}" type="sibTrans" cxnId="{4A67FD06-73E3-4FEB-9896-5AE7ABBCBC12}">
      <dgm:prSet/>
      <dgm:spPr/>
      <dgm:t>
        <a:bodyPr/>
        <a:lstStyle/>
        <a:p>
          <a:endParaRPr lang="en-US"/>
        </a:p>
      </dgm:t>
    </dgm:pt>
    <dgm:pt modelId="{CD02F9D9-8E90-426E-B67C-EEEA0CDFD8CB}">
      <dgm:prSet/>
      <dgm:spPr/>
      <dgm:t>
        <a:bodyPr/>
        <a:lstStyle/>
        <a:p>
          <a:r>
            <a:rPr lang="en-GB" dirty="0"/>
            <a:t>To share our knowledge and learning with each other</a:t>
          </a:r>
          <a:endParaRPr lang="en-US" dirty="0"/>
        </a:p>
      </dgm:t>
    </dgm:pt>
    <dgm:pt modelId="{5FFBEBC5-35FC-4F8C-B845-5249E352786F}" type="parTrans" cxnId="{7139F556-39BB-4EB4-959D-E990B7AC2B51}">
      <dgm:prSet/>
      <dgm:spPr/>
      <dgm:t>
        <a:bodyPr/>
        <a:lstStyle/>
        <a:p>
          <a:endParaRPr lang="en-US"/>
        </a:p>
      </dgm:t>
    </dgm:pt>
    <dgm:pt modelId="{7172450D-40D0-4971-AB28-AB6312A66A96}" type="sibTrans" cxnId="{7139F556-39BB-4EB4-959D-E990B7AC2B51}">
      <dgm:prSet/>
      <dgm:spPr/>
      <dgm:t>
        <a:bodyPr/>
        <a:lstStyle/>
        <a:p>
          <a:endParaRPr lang="en-US"/>
        </a:p>
      </dgm:t>
    </dgm:pt>
    <dgm:pt modelId="{8DE8CAE9-633E-4EEA-9797-9DC39A868770}" type="pres">
      <dgm:prSet presAssocID="{B5C4A221-2703-4DCC-BC30-64C0500EC31F}" presName="outerComposite" presStyleCnt="0">
        <dgm:presLayoutVars>
          <dgm:chMax val="5"/>
          <dgm:dir/>
          <dgm:resizeHandles val="exact"/>
        </dgm:presLayoutVars>
      </dgm:prSet>
      <dgm:spPr/>
    </dgm:pt>
    <dgm:pt modelId="{6CEC4470-4D6E-4F80-A98D-B492B5F5FFE1}" type="pres">
      <dgm:prSet presAssocID="{B5C4A221-2703-4DCC-BC30-64C0500EC31F}" presName="dummyMaxCanvas" presStyleCnt="0">
        <dgm:presLayoutVars/>
      </dgm:prSet>
      <dgm:spPr/>
    </dgm:pt>
    <dgm:pt modelId="{BB8D89F1-ECEF-4CBA-A163-27E8715CD486}" type="pres">
      <dgm:prSet presAssocID="{B5C4A221-2703-4DCC-BC30-64C0500EC31F}" presName="FourNodes_1" presStyleLbl="node1" presStyleIdx="0" presStyleCnt="4">
        <dgm:presLayoutVars>
          <dgm:bulletEnabled val="1"/>
        </dgm:presLayoutVars>
      </dgm:prSet>
      <dgm:spPr/>
    </dgm:pt>
    <dgm:pt modelId="{5A5380DE-6EA0-4A6C-815D-D5FDA1FF8C1A}" type="pres">
      <dgm:prSet presAssocID="{B5C4A221-2703-4DCC-BC30-64C0500EC31F}" presName="FourNodes_2" presStyleLbl="node1" presStyleIdx="1" presStyleCnt="4">
        <dgm:presLayoutVars>
          <dgm:bulletEnabled val="1"/>
        </dgm:presLayoutVars>
      </dgm:prSet>
      <dgm:spPr/>
    </dgm:pt>
    <dgm:pt modelId="{5AACE875-54F5-4858-A077-5EC71B782774}" type="pres">
      <dgm:prSet presAssocID="{B5C4A221-2703-4DCC-BC30-64C0500EC31F}" presName="FourNodes_3" presStyleLbl="node1" presStyleIdx="2" presStyleCnt="4">
        <dgm:presLayoutVars>
          <dgm:bulletEnabled val="1"/>
        </dgm:presLayoutVars>
      </dgm:prSet>
      <dgm:spPr/>
    </dgm:pt>
    <dgm:pt modelId="{38528EB7-F145-4C4D-BB33-B356B7B5A25B}" type="pres">
      <dgm:prSet presAssocID="{B5C4A221-2703-4DCC-BC30-64C0500EC31F}" presName="FourNodes_4" presStyleLbl="node1" presStyleIdx="3" presStyleCnt="4">
        <dgm:presLayoutVars>
          <dgm:bulletEnabled val="1"/>
        </dgm:presLayoutVars>
      </dgm:prSet>
      <dgm:spPr/>
    </dgm:pt>
    <dgm:pt modelId="{4EC35D92-6241-4E6F-9CF6-DEDAD808FE9D}" type="pres">
      <dgm:prSet presAssocID="{B5C4A221-2703-4DCC-BC30-64C0500EC31F}" presName="FourConn_1-2" presStyleLbl="fgAccFollowNode1" presStyleIdx="0" presStyleCnt="3">
        <dgm:presLayoutVars>
          <dgm:bulletEnabled val="1"/>
        </dgm:presLayoutVars>
      </dgm:prSet>
      <dgm:spPr/>
    </dgm:pt>
    <dgm:pt modelId="{9D435002-FC2B-4506-BE0C-1FB3B5303E5F}" type="pres">
      <dgm:prSet presAssocID="{B5C4A221-2703-4DCC-BC30-64C0500EC31F}" presName="FourConn_2-3" presStyleLbl="fgAccFollowNode1" presStyleIdx="1" presStyleCnt="3">
        <dgm:presLayoutVars>
          <dgm:bulletEnabled val="1"/>
        </dgm:presLayoutVars>
      </dgm:prSet>
      <dgm:spPr/>
    </dgm:pt>
    <dgm:pt modelId="{6BC1137B-67DD-4248-8851-23FAF5698A8A}" type="pres">
      <dgm:prSet presAssocID="{B5C4A221-2703-4DCC-BC30-64C0500EC31F}" presName="FourConn_3-4" presStyleLbl="fgAccFollowNode1" presStyleIdx="2" presStyleCnt="3">
        <dgm:presLayoutVars>
          <dgm:bulletEnabled val="1"/>
        </dgm:presLayoutVars>
      </dgm:prSet>
      <dgm:spPr/>
    </dgm:pt>
    <dgm:pt modelId="{50862A26-88B5-4B52-B7BA-A01F07C06868}" type="pres">
      <dgm:prSet presAssocID="{B5C4A221-2703-4DCC-BC30-64C0500EC31F}" presName="FourNodes_1_text" presStyleLbl="node1" presStyleIdx="3" presStyleCnt="4">
        <dgm:presLayoutVars>
          <dgm:bulletEnabled val="1"/>
        </dgm:presLayoutVars>
      </dgm:prSet>
      <dgm:spPr/>
    </dgm:pt>
    <dgm:pt modelId="{47B90A91-94F4-4B99-B59B-0266CEE80974}" type="pres">
      <dgm:prSet presAssocID="{B5C4A221-2703-4DCC-BC30-64C0500EC31F}" presName="FourNodes_2_text" presStyleLbl="node1" presStyleIdx="3" presStyleCnt="4">
        <dgm:presLayoutVars>
          <dgm:bulletEnabled val="1"/>
        </dgm:presLayoutVars>
      </dgm:prSet>
      <dgm:spPr/>
    </dgm:pt>
    <dgm:pt modelId="{05547859-436C-4040-B9E7-5935A125A93B}" type="pres">
      <dgm:prSet presAssocID="{B5C4A221-2703-4DCC-BC30-64C0500EC31F}" presName="FourNodes_3_text" presStyleLbl="node1" presStyleIdx="3" presStyleCnt="4">
        <dgm:presLayoutVars>
          <dgm:bulletEnabled val="1"/>
        </dgm:presLayoutVars>
      </dgm:prSet>
      <dgm:spPr/>
    </dgm:pt>
    <dgm:pt modelId="{5B7129A0-C975-4BA5-A7BC-8140B98480DD}" type="pres">
      <dgm:prSet presAssocID="{B5C4A221-2703-4DCC-BC30-64C0500EC31F}" presName="FourNodes_4_text" presStyleLbl="node1" presStyleIdx="3" presStyleCnt="4">
        <dgm:presLayoutVars>
          <dgm:bulletEnabled val="1"/>
        </dgm:presLayoutVars>
      </dgm:prSet>
      <dgm:spPr/>
    </dgm:pt>
  </dgm:ptLst>
  <dgm:cxnLst>
    <dgm:cxn modelId="{8B96FB03-325E-4554-A64C-7821474C9712}" type="presOf" srcId="{EAC6B8C9-19F6-49A1-9FE1-9EE77EF87075}" destId="{05547859-436C-4040-B9E7-5935A125A93B}" srcOrd="1" destOrd="0" presId="urn:microsoft.com/office/officeart/2005/8/layout/vProcess5"/>
    <dgm:cxn modelId="{4A67FD06-73E3-4FEB-9896-5AE7ABBCBC12}" srcId="{B5C4A221-2703-4DCC-BC30-64C0500EC31F}" destId="{EAC6B8C9-19F6-49A1-9FE1-9EE77EF87075}" srcOrd="2" destOrd="0" parTransId="{24CA0394-88A8-43CE-AF62-5191C1A1AD21}" sibTransId="{05513421-5A6D-49CA-B822-88585C9FA9D1}"/>
    <dgm:cxn modelId="{51F3AF18-0E7E-4B73-AEFE-F3B73AF933DC}" type="presOf" srcId="{5C60C836-F164-4CE2-A13D-D301533694F3}" destId="{47B90A91-94F4-4B99-B59B-0266CEE80974}" srcOrd="1" destOrd="0" presId="urn:microsoft.com/office/officeart/2005/8/layout/vProcess5"/>
    <dgm:cxn modelId="{C1033A23-B21F-47B7-ACEC-AD242C1489E5}" type="presOf" srcId="{EAC6B8C9-19F6-49A1-9FE1-9EE77EF87075}" destId="{5AACE875-54F5-4858-A077-5EC71B782774}" srcOrd="0" destOrd="0" presId="urn:microsoft.com/office/officeart/2005/8/layout/vProcess5"/>
    <dgm:cxn modelId="{2C36C428-D155-4762-9258-11FBB052ABFE}" type="presOf" srcId="{05513421-5A6D-49CA-B822-88585C9FA9D1}" destId="{6BC1137B-67DD-4248-8851-23FAF5698A8A}" srcOrd="0" destOrd="0" presId="urn:microsoft.com/office/officeart/2005/8/layout/vProcess5"/>
    <dgm:cxn modelId="{8F67A53C-737A-4AF0-875B-F72B7CB5B667}" type="presOf" srcId="{E191D3D8-AFA4-41EE-AE73-FC5CD2514CC3}" destId="{50862A26-88B5-4B52-B7BA-A01F07C06868}" srcOrd="1" destOrd="0" presId="urn:microsoft.com/office/officeart/2005/8/layout/vProcess5"/>
    <dgm:cxn modelId="{237EBD5D-C3EE-4C6C-8A4F-829474911FF2}" type="presOf" srcId="{7024F664-6027-4107-AF18-573B3173FC89}" destId="{4EC35D92-6241-4E6F-9CF6-DEDAD808FE9D}" srcOrd="0" destOrd="0" presId="urn:microsoft.com/office/officeart/2005/8/layout/vProcess5"/>
    <dgm:cxn modelId="{86BF0E5E-22F8-46F7-8281-CF6FF0C3FEC0}" type="presOf" srcId="{E191D3D8-AFA4-41EE-AE73-FC5CD2514CC3}" destId="{BB8D89F1-ECEF-4CBA-A163-27E8715CD486}" srcOrd="0" destOrd="0" presId="urn:microsoft.com/office/officeart/2005/8/layout/vProcess5"/>
    <dgm:cxn modelId="{7139F556-39BB-4EB4-959D-E990B7AC2B51}" srcId="{B5C4A221-2703-4DCC-BC30-64C0500EC31F}" destId="{CD02F9D9-8E90-426E-B67C-EEEA0CDFD8CB}" srcOrd="3" destOrd="0" parTransId="{5FFBEBC5-35FC-4F8C-B845-5249E352786F}" sibTransId="{7172450D-40D0-4971-AB28-AB6312A66A96}"/>
    <dgm:cxn modelId="{3C01B289-1D32-4437-B327-649359D0C8BD}" type="presOf" srcId="{CD02F9D9-8E90-426E-B67C-EEEA0CDFD8CB}" destId="{5B7129A0-C975-4BA5-A7BC-8140B98480DD}" srcOrd="1" destOrd="0" presId="urn:microsoft.com/office/officeart/2005/8/layout/vProcess5"/>
    <dgm:cxn modelId="{B0780B9F-58EB-4343-9308-4C02CDE5B879}" type="presOf" srcId="{CD02F9D9-8E90-426E-B67C-EEEA0CDFD8CB}" destId="{38528EB7-F145-4C4D-BB33-B356B7B5A25B}" srcOrd="0" destOrd="0" presId="urn:microsoft.com/office/officeart/2005/8/layout/vProcess5"/>
    <dgm:cxn modelId="{5AADD4D8-5016-45C7-8609-5BC6840FC9DD}" type="presOf" srcId="{5C60C836-F164-4CE2-A13D-D301533694F3}" destId="{5A5380DE-6EA0-4A6C-815D-D5FDA1FF8C1A}" srcOrd="0" destOrd="0" presId="urn:microsoft.com/office/officeart/2005/8/layout/vProcess5"/>
    <dgm:cxn modelId="{D818C1E2-1C8E-4E6E-9474-99D0068FC68D}" type="presOf" srcId="{E60D2789-F536-4DC7-90FF-9CA47696EED6}" destId="{9D435002-FC2B-4506-BE0C-1FB3B5303E5F}" srcOrd="0" destOrd="0" presId="urn:microsoft.com/office/officeart/2005/8/layout/vProcess5"/>
    <dgm:cxn modelId="{690D06F2-BE5A-436E-BE68-31CAA2D7FD96}" srcId="{B5C4A221-2703-4DCC-BC30-64C0500EC31F}" destId="{5C60C836-F164-4CE2-A13D-D301533694F3}" srcOrd="1" destOrd="0" parTransId="{2CA6AFCE-223F-4036-85EC-4A355307EBD6}" sibTransId="{E60D2789-F536-4DC7-90FF-9CA47696EED6}"/>
    <dgm:cxn modelId="{DCF922F5-4C46-4033-A32C-9582CC023DD0}" srcId="{B5C4A221-2703-4DCC-BC30-64C0500EC31F}" destId="{E191D3D8-AFA4-41EE-AE73-FC5CD2514CC3}" srcOrd="0" destOrd="0" parTransId="{F6CEAF0E-4F74-4601-962C-5F825F43D07C}" sibTransId="{7024F664-6027-4107-AF18-573B3173FC89}"/>
    <dgm:cxn modelId="{37AC9CFE-C2CD-4811-BE6F-FB28839AD199}" type="presOf" srcId="{B5C4A221-2703-4DCC-BC30-64C0500EC31F}" destId="{8DE8CAE9-633E-4EEA-9797-9DC39A868770}" srcOrd="0" destOrd="0" presId="urn:microsoft.com/office/officeart/2005/8/layout/vProcess5"/>
    <dgm:cxn modelId="{45386402-FC36-4580-9546-8D8CA1A95840}" type="presParOf" srcId="{8DE8CAE9-633E-4EEA-9797-9DC39A868770}" destId="{6CEC4470-4D6E-4F80-A98D-B492B5F5FFE1}" srcOrd="0" destOrd="0" presId="urn:microsoft.com/office/officeart/2005/8/layout/vProcess5"/>
    <dgm:cxn modelId="{87EB8BB5-B9A4-41CB-B619-961067F213BD}" type="presParOf" srcId="{8DE8CAE9-633E-4EEA-9797-9DC39A868770}" destId="{BB8D89F1-ECEF-4CBA-A163-27E8715CD486}" srcOrd="1" destOrd="0" presId="urn:microsoft.com/office/officeart/2005/8/layout/vProcess5"/>
    <dgm:cxn modelId="{C8A261AD-CC7C-422D-8BD1-9E471B3EC434}" type="presParOf" srcId="{8DE8CAE9-633E-4EEA-9797-9DC39A868770}" destId="{5A5380DE-6EA0-4A6C-815D-D5FDA1FF8C1A}" srcOrd="2" destOrd="0" presId="urn:microsoft.com/office/officeart/2005/8/layout/vProcess5"/>
    <dgm:cxn modelId="{3754C50E-8F15-4D26-8F70-9499DB59EE98}" type="presParOf" srcId="{8DE8CAE9-633E-4EEA-9797-9DC39A868770}" destId="{5AACE875-54F5-4858-A077-5EC71B782774}" srcOrd="3" destOrd="0" presId="urn:microsoft.com/office/officeart/2005/8/layout/vProcess5"/>
    <dgm:cxn modelId="{07E3A8C3-F55A-4337-94FC-B3070A4522F2}" type="presParOf" srcId="{8DE8CAE9-633E-4EEA-9797-9DC39A868770}" destId="{38528EB7-F145-4C4D-BB33-B356B7B5A25B}" srcOrd="4" destOrd="0" presId="urn:microsoft.com/office/officeart/2005/8/layout/vProcess5"/>
    <dgm:cxn modelId="{85B87D92-22D4-401B-8C85-F3BDBA43C98E}" type="presParOf" srcId="{8DE8CAE9-633E-4EEA-9797-9DC39A868770}" destId="{4EC35D92-6241-4E6F-9CF6-DEDAD808FE9D}" srcOrd="5" destOrd="0" presId="urn:microsoft.com/office/officeart/2005/8/layout/vProcess5"/>
    <dgm:cxn modelId="{B35FEA95-03F3-4982-AF94-6E94A81F2611}" type="presParOf" srcId="{8DE8CAE9-633E-4EEA-9797-9DC39A868770}" destId="{9D435002-FC2B-4506-BE0C-1FB3B5303E5F}" srcOrd="6" destOrd="0" presId="urn:microsoft.com/office/officeart/2005/8/layout/vProcess5"/>
    <dgm:cxn modelId="{C1DC1A90-FBDD-42C5-9330-EA7EBD54287A}" type="presParOf" srcId="{8DE8CAE9-633E-4EEA-9797-9DC39A868770}" destId="{6BC1137B-67DD-4248-8851-23FAF5698A8A}" srcOrd="7" destOrd="0" presId="urn:microsoft.com/office/officeart/2005/8/layout/vProcess5"/>
    <dgm:cxn modelId="{13F2C947-0362-4129-9399-42D11ABF49B4}" type="presParOf" srcId="{8DE8CAE9-633E-4EEA-9797-9DC39A868770}" destId="{50862A26-88B5-4B52-B7BA-A01F07C06868}" srcOrd="8" destOrd="0" presId="urn:microsoft.com/office/officeart/2005/8/layout/vProcess5"/>
    <dgm:cxn modelId="{84D67E37-0329-4C6F-9CCA-5C86B63B4107}" type="presParOf" srcId="{8DE8CAE9-633E-4EEA-9797-9DC39A868770}" destId="{47B90A91-94F4-4B99-B59B-0266CEE80974}" srcOrd="9" destOrd="0" presId="urn:microsoft.com/office/officeart/2005/8/layout/vProcess5"/>
    <dgm:cxn modelId="{9988C901-ADC7-4E45-9A17-D26145FDAFC2}" type="presParOf" srcId="{8DE8CAE9-633E-4EEA-9797-9DC39A868770}" destId="{05547859-436C-4040-B9E7-5935A125A93B}" srcOrd="10" destOrd="0" presId="urn:microsoft.com/office/officeart/2005/8/layout/vProcess5"/>
    <dgm:cxn modelId="{BD906806-0D1D-46EA-AEB0-A0984D5BBFB5}" type="presParOf" srcId="{8DE8CAE9-633E-4EEA-9797-9DC39A868770}" destId="{5B7129A0-C975-4BA5-A7BC-8140B98480D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284C1-D2AE-469B-920B-2A9D1D508DE9}">
      <dsp:nvSpPr>
        <dsp:cNvPr id="0" name=""/>
        <dsp:cNvSpPr/>
      </dsp:nvSpPr>
      <dsp:spPr>
        <a:xfrm>
          <a:off x="-4633112" y="-710303"/>
          <a:ext cx="5518880" cy="5518880"/>
        </a:xfrm>
        <a:prstGeom prst="blockArc">
          <a:avLst>
            <a:gd name="adj1" fmla="val 18900000"/>
            <a:gd name="adj2" fmla="val 2700000"/>
            <a:gd name="adj3" fmla="val 391"/>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3F43F-BA54-44B3-982B-6395FD2D5DBE}">
      <dsp:nvSpPr>
        <dsp:cNvPr id="0" name=""/>
        <dsp:cNvSpPr/>
      </dsp:nvSpPr>
      <dsp:spPr>
        <a:xfrm>
          <a:off x="443433" y="297973"/>
          <a:ext cx="7443266" cy="51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5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Aims of reflective case discussions</a:t>
          </a:r>
        </a:p>
      </dsp:txBody>
      <dsp:txXfrm>
        <a:off x="443433" y="297973"/>
        <a:ext cx="7443266" cy="512448"/>
      </dsp:txXfrm>
    </dsp:sp>
    <dsp:sp modelId="{132E7913-B9CD-45BC-9E7E-71B605767C37}">
      <dsp:nvSpPr>
        <dsp:cNvPr id="0" name=""/>
        <dsp:cNvSpPr/>
      </dsp:nvSpPr>
      <dsp:spPr>
        <a:xfrm>
          <a:off x="67425" y="192004"/>
          <a:ext cx="640560" cy="640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C1E69C-86BF-4BC6-9B43-E8FEB61E6067}">
      <dsp:nvSpPr>
        <dsp:cNvPr id="0" name=""/>
        <dsp:cNvSpPr/>
      </dsp:nvSpPr>
      <dsp:spPr>
        <a:xfrm>
          <a:off x="754910" y="1024486"/>
          <a:ext cx="7076061" cy="512448"/>
        </a:xfrm>
        <a:prstGeom prst="rect">
          <a:avLst/>
        </a:prstGeom>
        <a:solidFill>
          <a:schemeClr val="accent2">
            <a:hueOff val="3250779"/>
            <a:satOff val="-9740"/>
            <a:lumOff val="29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5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Organisation of these throughout the programme </a:t>
          </a:r>
        </a:p>
      </dsp:txBody>
      <dsp:txXfrm>
        <a:off x="754910" y="1024486"/>
        <a:ext cx="7076061" cy="512448"/>
      </dsp:txXfrm>
    </dsp:sp>
    <dsp:sp modelId="{46B741D5-6CDB-4642-B419-16176C9BAABC}">
      <dsp:nvSpPr>
        <dsp:cNvPr id="0" name=""/>
        <dsp:cNvSpPr/>
      </dsp:nvSpPr>
      <dsp:spPr>
        <a:xfrm>
          <a:off x="434630" y="960430"/>
          <a:ext cx="640560" cy="640560"/>
        </a:xfrm>
        <a:prstGeom prst="ellipse">
          <a:avLst/>
        </a:prstGeom>
        <a:solidFill>
          <a:schemeClr val="lt1">
            <a:hueOff val="0"/>
            <a:satOff val="0"/>
            <a:lumOff val="0"/>
            <a:alphaOff val="0"/>
          </a:schemeClr>
        </a:solidFill>
        <a:ln w="12700" cap="flat" cmpd="sng" algn="ctr">
          <a:solidFill>
            <a:schemeClr val="accent2">
              <a:hueOff val="3250779"/>
              <a:satOff val="-9740"/>
              <a:lumOff val="299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BB449-CFED-49CA-AEBC-FA2EC5CAAE97}">
      <dsp:nvSpPr>
        <dsp:cNvPr id="0" name=""/>
        <dsp:cNvSpPr/>
      </dsp:nvSpPr>
      <dsp:spPr>
        <a:xfrm>
          <a:off x="867613" y="1792912"/>
          <a:ext cx="6963358" cy="512448"/>
        </a:xfrm>
        <a:prstGeom prst="rect">
          <a:avLst/>
        </a:prstGeom>
        <a:solidFill>
          <a:schemeClr val="accent2">
            <a:hueOff val="6501558"/>
            <a:satOff val="-19480"/>
            <a:lumOff val="5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5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Reflective consultation in practice </a:t>
          </a:r>
        </a:p>
      </dsp:txBody>
      <dsp:txXfrm>
        <a:off x="867613" y="1792912"/>
        <a:ext cx="6963358" cy="512448"/>
      </dsp:txXfrm>
    </dsp:sp>
    <dsp:sp modelId="{F7BB021C-97ED-4EF0-BA35-AE8FC46E582F}">
      <dsp:nvSpPr>
        <dsp:cNvPr id="0" name=""/>
        <dsp:cNvSpPr/>
      </dsp:nvSpPr>
      <dsp:spPr>
        <a:xfrm>
          <a:off x="547333" y="1728856"/>
          <a:ext cx="640560" cy="640560"/>
        </a:xfrm>
        <a:prstGeom prst="ellipse">
          <a:avLst/>
        </a:prstGeom>
        <a:solidFill>
          <a:schemeClr val="lt1">
            <a:hueOff val="0"/>
            <a:satOff val="0"/>
            <a:lumOff val="0"/>
            <a:alphaOff val="0"/>
          </a:schemeClr>
        </a:solidFill>
        <a:ln w="12700" cap="flat" cmpd="sng" algn="ctr">
          <a:solidFill>
            <a:schemeClr val="accent2">
              <a:hueOff val="6501558"/>
              <a:satOff val="-19480"/>
              <a:lumOff val="5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14BF5-4CA2-43C7-ABBF-1D2DB09382C3}">
      <dsp:nvSpPr>
        <dsp:cNvPr id="0" name=""/>
        <dsp:cNvSpPr/>
      </dsp:nvSpPr>
      <dsp:spPr>
        <a:xfrm>
          <a:off x="754910" y="2561339"/>
          <a:ext cx="7076061" cy="512448"/>
        </a:xfrm>
        <a:prstGeom prst="rect">
          <a:avLst/>
        </a:prstGeom>
        <a:solidFill>
          <a:schemeClr val="accent2">
            <a:hueOff val="9752336"/>
            <a:satOff val="-29221"/>
            <a:lumOff val="89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5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Taking care of ourselves and each other</a:t>
          </a:r>
        </a:p>
      </dsp:txBody>
      <dsp:txXfrm>
        <a:off x="754910" y="2561339"/>
        <a:ext cx="7076061" cy="512448"/>
      </dsp:txXfrm>
    </dsp:sp>
    <dsp:sp modelId="{026F80F6-5B5F-4769-ACB2-D6021A601640}">
      <dsp:nvSpPr>
        <dsp:cNvPr id="0" name=""/>
        <dsp:cNvSpPr/>
      </dsp:nvSpPr>
      <dsp:spPr>
        <a:xfrm>
          <a:off x="434630" y="2497283"/>
          <a:ext cx="640560" cy="640560"/>
        </a:xfrm>
        <a:prstGeom prst="ellipse">
          <a:avLst/>
        </a:prstGeom>
        <a:solidFill>
          <a:schemeClr val="lt1">
            <a:hueOff val="0"/>
            <a:satOff val="0"/>
            <a:lumOff val="0"/>
            <a:alphaOff val="0"/>
          </a:schemeClr>
        </a:solidFill>
        <a:ln w="12700" cap="flat" cmpd="sng" algn="ctr">
          <a:solidFill>
            <a:schemeClr val="accent2">
              <a:hueOff val="9752336"/>
              <a:satOff val="-29221"/>
              <a:lumOff val="89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286E88-8BCC-4A3C-A774-72F0932540E5}">
      <dsp:nvSpPr>
        <dsp:cNvPr id="0" name=""/>
        <dsp:cNvSpPr/>
      </dsp:nvSpPr>
      <dsp:spPr>
        <a:xfrm>
          <a:off x="387705" y="3329765"/>
          <a:ext cx="7443266" cy="512448"/>
        </a:xfrm>
        <a:prstGeom prst="rect">
          <a:avLst/>
        </a:prstGeom>
        <a:solidFill>
          <a:schemeClr val="accent2">
            <a:hueOff val="13003116"/>
            <a:satOff val="-38961"/>
            <a:lumOff val="11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75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Drawing up a group agreement </a:t>
          </a:r>
        </a:p>
      </dsp:txBody>
      <dsp:txXfrm>
        <a:off x="387705" y="3329765"/>
        <a:ext cx="7443266" cy="512448"/>
      </dsp:txXfrm>
    </dsp:sp>
    <dsp:sp modelId="{C561E667-BF7B-42A7-B3D5-CDFA44809AA2}">
      <dsp:nvSpPr>
        <dsp:cNvPr id="0" name=""/>
        <dsp:cNvSpPr/>
      </dsp:nvSpPr>
      <dsp:spPr>
        <a:xfrm>
          <a:off x="67425" y="3265709"/>
          <a:ext cx="640560" cy="640560"/>
        </a:xfrm>
        <a:prstGeom prst="ellipse">
          <a:avLst/>
        </a:prstGeom>
        <a:solidFill>
          <a:schemeClr val="lt1">
            <a:hueOff val="0"/>
            <a:satOff val="0"/>
            <a:lumOff val="0"/>
            <a:alphaOff val="0"/>
          </a:schemeClr>
        </a:solidFill>
        <a:ln w="12700" cap="flat" cmpd="sng" algn="ctr">
          <a:solidFill>
            <a:schemeClr val="accent2">
              <a:hueOff val="13003116"/>
              <a:satOff val="-38961"/>
              <a:lumOff val="119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D89F1-ECEF-4CBA-A163-27E8715CD486}">
      <dsp:nvSpPr>
        <dsp:cNvPr id="0" name=""/>
        <dsp:cNvSpPr/>
      </dsp:nvSpPr>
      <dsp:spPr>
        <a:xfrm>
          <a:off x="0" y="0"/>
          <a:ext cx="6309360" cy="77805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To provide a reflective space to think about the children and families we work with</a:t>
          </a:r>
          <a:endParaRPr lang="en-US" sz="1600" kern="1200" dirty="0"/>
        </a:p>
      </dsp:txBody>
      <dsp:txXfrm>
        <a:off x="22788" y="22788"/>
        <a:ext cx="5404032" cy="732479"/>
      </dsp:txXfrm>
    </dsp:sp>
    <dsp:sp modelId="{5A5380DE-6EA0-4A6C-815D-D5FDA1FF8C1A}">
      <dsp:nvSpPr>
        <dsp:cNvPr id="0" name=""/>
        <dsp:cNvSpPr/>
      </dsp:nvSpPr>
      <dsp:spPr>
        <a:xfrm>
          <a:off x="528408" y="919519"/>
          <a:ext cx="6309360" cy="77805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To apply the learning from the Programme to live case examples</a:t>
          </a:r>
          <a:endParaRPr lang="en-US" sz="1600" kern="1200"/>
        </a:p>
      </dsp:txBody>
      <dsp:txXfrm>
        <a:off x="551196" y="942307"/>
        <a:ext cx="5229639" cy="732479"/>
      </dsp:txXfrm>
    </dsp:sp>
    <dsp:sp modelId="{5AACE875-54F5-4858-A077-5EC71B782774}">
      <dsp:nvSpPr>
        <dsp:cNvPr id="0" name=""/>
        <dsp:cNvSpPr/>
      </dsp:nvSpPr>
      <dsp:spPr>
        <a:xfrm>
          <a:off x="1048931" y="1839039"/>
          <a:ext cx="6309360" cy="77805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To prepare for your role in providing case consultation to colleagues, during and after the Programme</a:t>
          </a:r>
          <a:endParaRPr lang="en-US" sz="1600" kern="1200" dirty="0"/>
        </a:p>
      </dsp:txBody>
      <dsp:txXfrm>
        <a:off x="1071719" y="1861827"/>
        <a:ext cx="5237525" cy="732479"/>
      </dsp:txXfrm>
    </dsp:sp>
    <dsp:sp modelId="{38528EB7-F145-4C4D-BB33-B356B7B5A25B}">
      <dsp:nvSpPr>
        <dsp:cNvPr id="0" name=""/>
        <dsp:cNvSpPr/>
      </dsp:nvSpPr>
      <dsp:spPr>
        <a:xfrm>
          <a:off x="1577340" y="2758559"/>
          <a:ext cx="6309360" cy="77805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To share our knowledge and learning with each other</a:t>
          </a:r>
          <a:endParaRPr lang="en-US" sz="1600" kern="1200" dirty="0"/>
        </a:p>
      </dsp:txBody>
      <dsp:txXfrm>
        <a:off x="1600128" y="2781347"/>
        <a:ext cx="5229639" cy="732479"/>
      </dsp:txXfrm>
    </dsp:sp>
    <dsp:sp modelId="{4EC35D92-6241-4E6F-9CF6-DEDAD808FE9D}">
      <dsp:nvSpPr>
        <dsp:cNvPr id="0" name=""/>
        <dsp:cNvSpPr/>
      </dsp:nvSpPr>
      <dsp:spPr>
        <a:xfrm>
          <a:off x="5803624" y="595919"/>
          <a:ext cx="505735" cy="505735"/>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917414" y="595919"/>
        <a:ext cx="278155" cy="380566"/>
      </dsp:txXfrm>
    </dsp:sp>
    <dsp:sp modelId="{9D435002-FC2B-4506-BE0C-1FB3B5303E5F}">
      <dsp:nvSpPr>
        <dsp:cNvPr id="0" name=""/>
        <dsp:cNvSpPr/>
      </dsp:nvSpPr>
      <dsp:spPr>
        <a:xfrm>
          <a:off x="6332032" y="1515439"/>
          <a:ext cx="505735" cy="505735"/>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45822" y="1515439"/>
        <a:ext cx="278155" cy="380566"/>
      </dsp:txXfrm>
    </dsp:sp>
    <dsp:sp modelId="{6BC1137B-67DD-4248-8851-23FAF5698A8A}">
      <dsp:nvSpPr>
        <dsp:cNvPr id="0" name=""/>
        <dsp:cNvSpPr/>
      </dsp:nvSpPr>
      <dsp:spPr>
        <a:xfrm>
          <a:off x="6852555" y="2434959"/>
          <a:ext cx="505735" cy="505735"/>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966345" y="2434959"/>
        <a:ext cx="278155" cy="38056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6075-B012-C949-9344-9DCCD8FB7B72}"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D5A04-0BD2-4C4F-B397-B46A5D3B32E9}" type="slidenum">
              <a:rPr lang="en-US" smtClean="0"/>
              <a:t>‹#›</a:t>
            </a:fld>
            <a:endParaRPr lang="en-US"/>
          </a:p>
        </p:txBody>
      </p:sp>
    </p:spTree>
    <p:extLst>
      <p:ext uri="{BB962C8B-B14F-4D97-AF65-F5344CB8AC3E}">
        <p14:creationId xmlns:p14="http://schemas.microsoft.com/office/powerpoint/2010/main" val="1344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people know they will get a copy of the slides after the session, so to focus on absorbing info rather than trying to make lots of notes.</a:t>
            </a:r>
          </a:p>
        </p:txBody>
      </p:sp>
      <p:sp>
        <p:nvSpPr>
          <p:cNvPr id="4" name="Slide Number Placeholder 3"/>
          <p:cNvSpPr>
            <a:spLocks noGrp="1"/>
          </p:cNvSpPr>
          <p:nvPr>
            <p:ph type="sldNum" sz="quarter" idx="5"/>
          </p:nvPr>
        </p:nvSpPr>
        <p:spPr/>
        <p:txBody>
          <a:bodyPr/>
          <a:lstStyle/>
          <a:p>
            <a:fld id="{903D5A04-0BD2-4C4F-B397-B46A5D3B32E9}" type="slidenum">
              <a:rPr lang="en-US" smtClean="0"/>
              <a:t>1</a:t>
            </a:fld>
            <a:endParaRPr lang="en-US"/>
          </a:p>
        </p:txBody>
      </p:sp>
    </p:spTree>
    <p:extLst>
      <p:ext uri="{BB962C8B-B14F-4D97-AF65-F5344CB8AC3E}">
        <p14:creationId xmlns:p14="http://schemas.microsoft.com/office/powerpoint/2010/main" val="498733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D5A04-0BD2-4C4F-B397-B46A5D3B32E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54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3</a:t>
            </a:fld>
            <a:endParaRPr lang="en-US"/>
          </a:p>
        </p:txBody>
      </p:sp>
    </p:spTree>
    <p:extLst>
      <p:ext uri="{BB962C8B-B14F-4D97-AF65-F5344CB8AC3E}">
        <p14:creationId xmlns:p14="http://schemas.microsoft.com/office/powerpoint/2010/main" val="375191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will be helpful to allow a few minutes for participants to ask questions and express any fears about this process which can hopefully be alleviated.</a:t>
            </a: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4</a:t>
            </a:fld>
            <a:endParaRPr lang="en-US"/>
          </a:p>
        </p:txBody>
      </p:sp>
    </p:spTree>
    <p:extLst>
      <p:ext uri="{BB962C8B-B14F-4D97-AF65-F5344CB8AC3E}">
        <p14:creationId xmlns:p14="http://schemas.microsoft.com/office/powerpoint/2010/main" val="396812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Group Agreement.</a:t>
            </a:r>
          </a:p>
          <a:p>
            <a:endParaRPr lang="en-GB" sz="1200" b="1"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Divide the group into the two groups that they will remain in for the afternoon sessions.</a:t>
            </a:r>
          </a:p>
          <a:p>
            <a:r>
              <a:rPr lang="en-GB" sz="1200" b="0" kern="1200" dirty="0">
                <a:solidFill>
                  <a:schemeClr val="tx1"/>
                </a:solidFill>
                <a:effectLst/>
                <a:latin typeface="+mn-lt"/>
                <a:ea typeface="+mn-ea"/>
                <a:cs typeface="+mn-cs"/>
              </a:rPr>
              <a:t>Ask each group to consider these four issues and what agreement they would like under each heading.</a:t>
            </a:r>
          </a:p>
          <a:p>
            <a:r>
              <a:rPr lang="en-GB" sz="1200" b="0" kern="1200" dirty="0">
                <a:solidFill>
                  <a:schemeClr val="tx1"/>
                </a:solidFill>
                <a:effectLst/>
                <a:latin typeface="+mn-lt"/>
                <a:ea typeface="+mn-ea"/>
                <a:cs typeface="+mn-cs"/>
              </a:rPr>
              <a:t>Allow 20 minutes for this exercise before bringing everyone back for a whole group discussion/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Ensure the following are covered:</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Confidentiality: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talking about cases, use either first names or initials only.</a:t>
            </a:r>
          </a:p>
          <a:p>
            <a:r>
              <a:rPr lang="en-GB" sz="1200" kern="1200" dirty="0">
                <a:solidFill>
                  <a:schemeClr val="tx1"/>
                </a:solidFill>
                <a:effectLst/>
                <a:latin typeface="+mn-lt"/>
                <a:ea typeface="+mn-ea"/>
                <a:cs typeface="+mn-cs"/>
              </a:rPr>
              <a:t>Do not bring a case that involves any member of staff at the Council (i.e. ‘locked down’ cases)</a:t>
            </a:r>
          </a:p>
          <a:p>
            <a:r>
              <a:rPr lang="en-GB" sz="1200" kern="1200" dirty="0">
                <a:solidFill>
                  <a:schemeClr val="tx1"/>
                </a:solidFill>
                <a:effectLst/>
                <a:latin typeface="+mn-lt"/>
                <a:ea typeface="+mn-ea"/>
                <a:cs typeface="+mn-cs"/>
              </a:rPr>
              <a:t>If during case discussion, questions about practice arise around staff members who are either in the group, or outside of it, this is to be kept within the group (other than in the case of a safeguarding issue – see point 2 below)</a:t>
            </a:r>
          </a:p>
          <a:p>
            <a:r>
              <a:rPr lang="en-GB" sz="1200" kern="1200" dirty="0">
                <a:solidFill>
                  <a:schemeClr val="tx1"/>
                </a:solidFill>
                <a:effectLst/>
                <a:latin typeface="+mn-lt"/>
                <a:ea typeface="+mn-ea"/>
                <a:cs typeface="+mn-cs"/>
              </a:rPr>
              <a:t>For those Leads who are responsible for the supervision of others, personal information about their supervisees must not be shared, nor issues around their practice.  Rather, issues within the case that do not relate to the case holding social worker, are brought for discussion.</a:t>
            </a:r>
          </a:p>
          <a:p>
            <a:r>
              <a:rPr lang="en-GB" sz="1200" kern="1200" dirty="0">
                <a:solidFill>
                  <a:schemeClr val="tx1"/>
                </a:solidFill>
                <a:effectLst/>
                <a:latin typeface="+mn-lt"/>
                <a:ea typeface="+mn-ea"/>
                <a:cs typeface="+mn-cs"/>
              </a:rPr>
              <a:t>Council’s confidentiality policies must be followed at all times.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Respect: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Allow time for the case presenter to speak about their case without interruption.</a:t>
            </a:r>
          </a:p>
          <a:p>
            <a:r>
              <a:rPr lang="en-GB" sz="1200" kern="1200" dirty="0">
                <a:solidFill>
                  <a:schemeClr val="tx1"/>
                </a:solidFill>
                <a:effectLst/>
                <a:latin typeface="+mn-lt"/>
                <a:ea typeface="+mn-ea"/>
                <a:cs typeface="+mn-cs"/>
              </a:rPr>
              <a:t>Allow time for the case presenter to think about questions, or choose not to answer them.</a:t>
            </a:r>
          </a:p>
          <a:p>
            <a:r>
              <a:rPr lang="en-GB" sz="1200" kern="1200" dirty="0">
                <a:solidFill>
                  <a:schemeClr val="tx1"/>
                </a:solidFill>
                <a:effectLst/>
                <a:latin typeface="+mn-lt"/>
                <a:ea typeface="+mn-ea"/>
                <a:cs typeface="+mn-cs"/>
              </a:rPr>
              <a:t>Adopt a non-judgemental, non-defensive approach in both asking questions and responding </a:t>
            </a:r>
          </a:p>
          <a:p>
            <a:r>
              <a:rPr lang="en-GB" sz="1200" kern="1200" dirty="0">
                <a:solidFill>
                  <a:schemeClr val="tx1"/>
                </a:solidFill>
                <a:effectLst/>
                <a:latin typeface="+mn-lt"/>
                <a:ea typeface="+mn-ea"/>
                <a:cs typeface="+mn-cs"/>
              </a:rPr>
              <a:t>Aim to ask questions sensitively and with a facilitative approach.</a:t>
            </a:r>
          </a:p>
          <a:p>
            <a:r>
              <a:rPr lang="en-GB" sz="1200" kern="1200" dirty="0">
                <a:solidFill>
                  <a:schemeClr val="tx1"/>
                </a:solidFill>
                <a:effectLst/>
                <a:latin typeface="+mn-lt"/>
                <a:ea typeface="+mn-ea"/>
                <a:cs typeface="+mn-cs"/>
              </a:rPr>
              <a:t>Be kind and supportive to presenters if they become upset during case discussions.</a:t>
            </a:r>
          </a:p>
          <a:p>
            <a:r>
              <a:rPr lang="en-GB" sz="1200" kern="1200" dirty="0">
                <a:solidFill>
                  <a:schemeClr val="tx1"/>
                </a:solidFill>
                <a:effectLst/>
                <a:latin typeface="+mn-lt"/>
                <a:ea typeface="+mn-ea"/>
                <a:cs typeface="+mn-cs"/>
              </a:rPr>
              <a:t>Treat information shared during sessions confidentially – “what happens in the room, stays in the room”.</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Self-Care: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to respond when someone gets upset.</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Safeguarding:</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concerning practice is evident what will the process be?</a:t>
            </a:r>
            <a:endParaRPr lang="en-GB" sz="1200" kern="1200" dirty="0">
              <a:solidFill>
                <a:schemeClr val="tx1"/>
              </a:solidFill>
              <a:effectLst/>
              <a:latin typeface="+mn-lt"/>
              <a:ea typeface="+mn-ea"/>
              <a:cs typeface="+mn-cs"/>
            </a:endParaRPr>
          </a:p>
          <a:p>
            <a:pPr marL="257175" marR="0" lvl="0" indent="-257175" algn="l" defTabSz="914400" rtl="0" eaLnBrk="1" fontAlgn="auto" latinLnBrk="0" hangingPunct="1">
              <a:lnSpc>
                <a:spcPct val="100000"/>
              </a:lnSpc>
              <a:spcBef>
                <a:spcPts val="0"/>
              </a:spcBef>
              <a:spcAft>
                <a:spcPts val="600"/>
              </a:spcAft>
              <a:buClrTx/>
              <a:buSzTx/>
              <a:buFontTx/>
              <a:buNone/>
              <a:tabLst/>
              <a:defRPr/>
            </a:pPr>
            <a:endParaRPr lang="en-GB" dirty="0"/>
          </a:p>
          <a:p>
            <a:pPr marL="257175" marR="0" lvl="0" indent="-257175" algn="l" defTabSz="914400" rtl="0" eaLnBrk="1" fontAlgn="auto" latinLnBrk="0" hangingPunct="1">
              <a:lnSpc>
                <a:spcPct val="100000"/>
              </a:lnSpc>
              <a:spcBef>
                <a:spcPts val="0"/>
              </a:spcBef>
              <a:spcAft>
                <a:spcPts val="600"/>
              </a:spcAft>
              <a:buClrTx/>
              <a:buSzTx/>
              <a:buFontTx/>
              <a:buNone/>
              <a:tabLst/>
              <a:defRPr/>
            </a:pPr>
            <a:endParaRPr lang="en-US" dirty="0"/>
          </a:p>
          <a:p>
            <a:pPr marL="257175" indent="-257175">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3D5A04-0BD2-4C4F-B397-B46A5D3B32E9}" type="slidenum">
              <a:rPr lang="en-US" smtClean="0"/>
              <a:t>7</a:t>
            </a:fld>
            <a:endParaRPr lang="en-US"/>
          </a:p>
        </p:txBody>
      </p:sp>
    </p:spTree>
    <p:extLst>
      <p:ext uri="{BB962C8B-B14F-4D97-AF65-F5344CB8AC3E}">
        <p14:creationId xmlns:p14="http://schemas.microsoft.com/office/powerpoint/2010/main" val="3242577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A04D8-9F9D-48B7-8818-CA0E4B09FF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848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9275"/>
            <a:ext cx="7772400" cy="1156097"/>
          </a:xfrm>
        </p:spPr>
        <p:txBody>
          <a:bodyPr anchor="b">
            <a:normAutofit/>
          </a:bodyPr>
          <a:lstStyle>
            <a:lvl1pPr algn="l">
              <a:defRPr sz="3000"/>
            </a:lvl1pPr>
          </a:lstStyle>
          <a:p>
            <a:r>
              <a:rPr lang="en-US"/>
              <a:t>Click to edit Master title style</a:t>
            </a:r>
            <a:endParaRPr lang="en-US" dirty="0"/>
          </a:p>
        </p:txBody>
      </p:sp>
      <p:sp>
        <p:nvSpPr>
          <p:cNvPr id="3" name="Subtitle 2"/>
          <p:cNvSpPr>
            <a:spLocks noGrp="1"/>
          </p:cNvSpPr>
          <p:nvPr>
            <p:ph type="subTitle" idx="1"/>
          </p:nvPr>
        </p:nvSpPr>
        <p:spPr>
          <a:xfrm>
            <a:off x="685800" y="3044428"/>
            <a:ext cx="7772400" cy="110847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85800" y="4350545"/>
            <a:ext cx="2057400" cy="273844"/>
          </a:xfrm>
          <a:prstGeom prst="rect">
            <a:avLst/>
          </a:prstGeom>
        </p:spPr>
        <p:txBody>
          <a:bodyPr/>
          <a:lstStyle>
            <a:lvl1pPr>
              <a:defRPr>
                <a:solidFill>
                  <a:schemeClr val="tx2"/>
                </a:solidFill>
              </a:defRPr>
            </a:lvl1pPr>
          </a:lstStyle>
          <a:p>
            <a:fld id="{DA22B642-3B70-DE4E-94CF-75503C8C16D6}" type="datetime4">
              <a:rPr lang="en-GB" smtClean="0"/>
              <a:t>12 March 2025</a:t>
            </a:fld>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pic>
        <p:nvPicPr>
          <p:cNvPr id="8" name="Picture 7">
            <a:extLst>
              <a:ext uri="{FF2B5EF4-FFF2-40B4-BE49-F238E27FC236}">
                <a16:creationId xmlns:a16="http://schemas.microsoft.com/office/drawing/2014/main" id="{AAB8EAC8-72CA-4F4C-B60D-5122FB5AB3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868" t="6637" r="16794" b="5546"/>
          <a:stretch/>
        </p:blipFill>
        <p:spPr>
          <a:xfrm>
            <a:off x="786297" y="-1"/>
            <a:ext cx="1611980" cy="1621631"/>
          </a:xfrm>
          <a:prstGeom prst="rect">
            <a:avLst/>
          </a:prstGeom>
        </p:spPr>
      </p:pic>
    </p:spTree>
    <p:extLst>
      <p:ext uri="{BB962C8B-B14F-4D97-AF65-F5344CB8AC3E}">
        <p14:creationId xmlns:p14="http://schemas.microsoft.com/office/powerpoint/2010/main" val="245755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C11CBED-4DDC-AC4E-9915-6DA92D84706F}"/>
              </a:ext>
            </a:extLst>
          </p:cNvPr>
          <p:cNvSpPr>
            <a:spLocks noGrp="1"/>
          </p:cNvSpPr>
          <p:nvPr>
            <p:ph sz="half" idx="14"/>
          </p:nvPr>
        </p:nvSpPr>
        <p:spPr>
          <a:xfrm>
            <a:off x="4636206"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9" name="TextBox 8">
            <a:extLst>
              <a:ext uri="{FF2B5EF4-FFF2-40B4-BE49-F238E27FC236}">
                <a16:creationId xmlns:a16="http://schemas.microsoft.com/office/drawing/2014/main" id="{CA27B72E-16E2-AF4B-98AA-257736C98E02}"/>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82302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38949"/>
            <a:ext cx="7740436" cy="6362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063269"/>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681203"/>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063269"/>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681203"/>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512AD5A-2C28-1D42-B971-4292A709C8F6}" type="slidenum">
              <a:rPr lang="en-US" smtClean="0"/>
              <a:t>‹#›</a:t>
            </a:fld>
            <a:endParaRPr lang="en-US"/>
          </a:p>
        </p:txBody>
      </p:sp>
      <p:sp>
        <p:nvSpPr>
          <p:cNvPr id="14" name="TextBox 13">
            <a:extLst>
              <a:ext uri="{FF2B5EF4-FFF2-40B4-BE49-F238E27FC236}">
                <a16:creationId xmlns:a16="http://schemas.microsoft.com/office/drawing/2014/main" id="{19B14DE5-8ABB-6A46-ACC8-25D20D95F6C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10" name="TextBox 9">
            <a:extLst>
              <a:ext uri="{FF2B5EF4-FFF2-40B4-BE49-F238E27FC236}">
                <a16:creationId xmlns:a16="http://schemas.microsoft.com/office/drawing/2014/main" id="{1CDB5494-B8E0-2F4A-A1FB-235B053BCB6B}"/>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10514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amp; diagram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512AD5A-2C28-1D42-B971-4292A709C8F6}" type="slidenum">
              <a:rPr lang="en-US" smtClean="0"/>
              <a:t>‹#›</a:t>
            </a:fld>
            <a:endParaRPr lang="en-US"/>
          </a:p>
        </p:txBody>
      </p:sp>
      <p:sp>
        <p:nvSpPr>
          <p:cNvPr id="7" name="TextBox 6">
            <a:extLst>
              <a:ext uri="{FF2B5EF4-FFF2-40B4-BE49-F238E27FC236}">
                <a16:creationId xmlns:a16="http://schemas.microsoft.com/office/drawing/2014/main" id="{521F4ADD-9203-8A41-8628-E841BA5FD0E4}"/>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9" name="Content Placeholder 2">
            <a:extLst>
              <a:ext uri="{FF2B5EF4-FFF2-40B4-BE49-F238E27FC236}">
                <a16:creationId xmlns:a16="http://schemas.microsoft.com/office/drawing/2014/main" id="{E7292226-EC88-AC48-BEC5-3D29C7647384}"/>
              </a:ext>
            </a:extLst>
          </p:cNvPr>
          <p:cNvSpPr>
            <a:spLocks noGrp="1"/>
          </p:cNvSpPr>
          <p:nvPr>
            <p:ph idx="13"/>
          </p:nvPr>
        </p:nvSpPr>
        <p:spPr>
          <a:xfrm>
            <a:off x="628651" y="1096108"/>
            <a:ext cx="7886699" cy="3365825"/>
          </a:xfrm>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p:txBody>
      </p:sp>
      <p:sp>
        <p:nvSpPr>
          <p:cNvPr id="6" name="TextBox 5">
            <a:extLst>
              <a:ext uri="{FF2B5EF4-FFF2-40B4-BE49-F238E27FC236}">
                <a16:creationId xmlns:a16="http://schemas.microsoft.com/office/drawing/2014/main" id="{833E60FA-16C1-F741-ABA5-287A0F0189E0}"/>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304940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512AD5A-2C28-1D42-B971-4292A709C8F6}" type="slidenum">
              <a:rPr lang="en-US" smtClean="0"/>
              <a:t>‹#›</a:t>
            </a:fld>
            <a:endParaRPr lang="en-US"/>
          </a:p>
        </p:txBody>
      </p:sp>
      <p:sp>
        <p:nvSpPr>
          <p:cNvPr id="6" name="TextBox 5">
            <a:extLst>
              <a:ext uri="{FF2B5EF4-FFF2-40B4-BE49-F238E27FC236}">
                <a16:creationId xmlns:a16="http://schemas.microsoft.com/office/drawing/2014/main" id="{C0F77B8E-943B-C349-BA13-ACE051C28835}"/>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5" name="TextBox 4">
            <a:extLst>
              <a:ext uri="{FF2B5EF4-FFF2-40B4-BE49-F238E27FC236}">
                <a16:creationId xmlns:a16="http://schemas.microsoft.com/office/drawing/2014/main" id="{5AE240E5-84EC-1C4B-8020-AA28CDAEC501}"/>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49567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9" name="TextBox 8">
            <a:extLst>
              <a:ext uri="{FF2B5EF4-FFF2-40B4-BE49-F238E27FC236}">
                <a16:creationId xmlns:a16="http://schemas.microsoft.com/office/drawing/2014/main" id="{2E05D63C-6A68-8241-8E91-FF5ECD26414F}"/>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8" name="TextBox 7">
            <a:extLst>
              <a:ext uri="{FF2B5EF4-FFF2-40B4-BE49-F238E27FC236}">
                <a16:creationId xmlns:a16="http://schemas.microsoft.com/office/drawing/2014/main" id="{AC6B21F5-F2B1-634D-9F80-07B32A0E3C1C}"/>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247945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9" name="TextBox 8">
            <a:extLst>
              <a:ext uri="{FF2B5EF4-FFF2-40B4-BE49-F238E27FC236}">
                <a16:creationId xmlns:a16="http://schemas.microsoft.com/office/drawing/2014/main" id="{CEBA9D34-3FD9-4A4B-8B30-695ABCD3449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8" name="TextBox 7">
            <a:extLst>
              <a:ext uri="{FF2B5EF4-FFF2-40B4-BE49-F238E27FC236}">
                <a16:creationId xmlns:a16="http://schemas.microsoft.com/office/drawing/2014/main" id="{9897661E-0C21-FE48-B815-A7B9DAD303A9}"/>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27193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sp>
        <p:nvSpPr>
          <p:cNvPr id="8" name="TextBox 7">
            <a:extLst>
              <a:ext uri="{FF2B5EF4-FFF2-40B4-BE49-F238E27FC236}">
                <a16:creationId xmlns:a16="http://schemas.microsoft.com/office/drawing/2014/main" id="{FFD8E567-7F32-D24C-A402-337B62206995}"/>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7" name="TextBox 6">
            <a:extLst>
              <a:ext uri="{FF2B5EF4-FFF2-40B4-BE49-F238E27FC236}">
                <a16:creationId xmlns:a16="http://schemas.microsoft.com/office/drawing/2014/main" id="{5AAB65B4-3C6D-A94D-AA98-0370962E54C7}"/>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31013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t>‹#›</a:t>
            </a:fld>
            <a:endParaRPr lang="en-US"/>
          </a:p>
        </p:txBody>
      </p:sp>
      <p:sp>
        <p:nvSpPr>
          <p:cNvPr id="8" name="TextBox 7">
            <a:extLst>
              <a:ext uri="{FF2B5EF4-FFF2-40B4-BE49-F238E27FC236}">
                <a16:creationId xmlns:a16="http://schemas.microsoft.com/office/drawing/2014/main" id="{7D919947-BD8B-084F-9C86-27A373071C04}"/>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7" name="TextBox 6">
            <a:extLst>
              <a:ext uri="{FF2B5EF4-FFF2-40B4-BE49-F238E27FC236}">
                <a16:creationId xmlns:a16="http://schemas.microsoft.com/office/drawing/2014/main" id="{FE808252-DBE1-3946-B411-B81ECA1D6D7B}"/>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279952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8949"/>
            <a:ext cx="7772400" cy="1156097"/>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1645103"/>
            <a:ext cx="7772400" cy="1108472"/>
          </a:xfrm>
        </p:spPr>
        <p:txBody>
          <a:bodyPr>
            <a:normAutofit/>
          </a:bodyPr>
          <a:lstStyle>
            <a:lvl1pPr marL="0" indent="0" algn="l">
              <a:lnSpc>
                <a:spcPct val="100000"/>
              </a:lnSpc>
              <a:spcBef>
                <a:spcPts val="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cxnSp>
        <p:nvCxnSpPr>
          <p:cNvPr id="18" name="Straight Connector 17">
            <a:extLst>
              <a:ext uri="{FF2B5EF4-FFF2-40B4-BE49-F238E27FC236}">
                <a16:creationId xmlns:a16="http://schemas.microsoft.com/office/drawing/2014/main" id="{F7CB45E8-2563-8044-ADA9-7EF7E98B475E}"/>
              </a:ext>
            </a:extLst>
          </p:cNvPr>
          <p:cNvCxnSpPr/>
          <p:nvPr/>
        </p:nvCxnSpPr>
        <p:spPr>
          <a:xfrm>
            <a:off x="786296" y="388708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Footer Placeholder 3">
            <a:extLst>
              <a:ext uri="{FF2B5EF4-FFF2-40B4-BE49-F238E27FC236}">
                <a16:creationId xmlns:a16="http://schemas.microsoft.com/office/drawing/2014/main" id="{D225F92D-823C-974F-8DC5-86221D18E5AF}"/>
              </a:ext>
            </a:extLst>
          </p:cNvPr>
          <p:cNvSpPr txBox="1">
            <a:spLocks/>
          </p:cNvSpPr>
          <p:nvPr userDrawn="1"/>
        </p:nvSpPr>
        <p:spPr>
          <a:xfrm>
            <a:off x="1674394" y="3978840"/>
            <a:ext cx="1634103" cy="848921"/>
          </a:xfrm>
          <a:prstGeom prst="rect">
            <a:avLst/>
          </a:prstGeom>
        </p:spPr>
        <p:txBody>
          <a:bodyPr vert="horz" lIns="68580" tIns="34290" rIns="68580" bIns="3429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0"/>
              </a:spcBef>
            </a:pPr>
            <a:r>
              <a:rPr lang="en-GB" sz="825" b="1" dirty="0">
                <a:solidFill>
                  <a:schemeClr val="bg1"/>
                </a:solidFill>
              </a:rPr>
              <a:t>Centre of expertise</a:t>
            </a:r>
          </a:p>
          <a:p>
            <a:pPr>
              <a:spcBef>
                <a:spcPts val="0"/>
              </a:spcBef>
            </a:pPr>
            <a:r>
              <a:rPr lang="en-GB" sz="825" b="1" dirty="0">
                <a:solidFill>
                  <a:schemeClr val="bg1"/>
                </a:solidFill>
              </a:rPr>
              <a:t>on child sexual abuse</a:t>
            </a:r>
          </a:p>
          <a:p>
            <a:pPr>
              <a:spcBef>
                <a:spcPts val="450"/>
              </a:spcBef>
            </a:pPr>
            <a:r>
              <a:rPr lang="en-GB" sz="825" dirty="0">
                <a:solidFill>
                  <a:schemeClr val="bg1"/>
                </a:solidFill>
              </a:rPr>
              <a:t>Tanners Lane</a:t>
            </a:r>
          </a:p>
          <a:p>
            <a:pPr>
              <a:spcBef>
                <a:spcPts val="0"/>
              </a:spcBef>
            </a:pPr>
            <a:r>
              <a:rPr lang="en-GB" sz="825" dirty="0">
                <a:solidFill>
                  <a:schemeClr val="bg1"/>
                </a:solidFill>
              </a:rPr>
              <a:t>Barkingside, </a:t>
            </a:r>
            <a:r>
              <a:rPr lang="en-GB" sz="825" dirty="0" err="1">
                <a:solidFill>
                  <a:schemeClr val="bg1"/>
                </a:solidFill>
              </a:rPr>
              <a:t>Illford</a:t>
            </a:r>
            <a:endParaRPr lang="en-GB" sz="825" dirty="0">
              <a:solidFill>
                <a:schemeClr val="bg1"/>
              </a:solidFill>
            </a:endParaRPr>
          </a:p>
          <a:p>
            <a:pPr>
              <a:spcBef>
                <a:spcPts val="0"/>
              </a:spcBef>
            </a:pPr>
            <a:r>
              <a:rPr lang="en-GB" sz="825" dirty="0">
                <a:solidFill>
                  <a:schemeClr val="bg1"/>
                </a:solidFill>
              </a:rPr>
              <a:t>Essex IG6 1QG</a:t>
            </a:r>
          </a:p>
        </p:txBody>
      </p:sp>
      <p:sp>
        <p:nvSpPr>
          <p:cNvPr id="4" name="Rectangle 3">
            <a:extLst>
              <a:ext uri="{FF2B5EF4-FFF2-40B4-BE49-F238E27FC236}">
                <a16:creationId xmlns:a16="http://schemas.microsoft.com/office/drawing/2014/main" id="{0A972BEE-8832-F448-A1D9-6C7532D69224}"/>
              </a:ext>
            </a:extLst>
          </p:cNvPr>
          <p:cNvSpPr/>
          <p:nvPr userDrawn="1"/>
        </p:nvSpPr>
        <p:spPr>
          <a:xfrm>
            <a:off x="4021020" y="4222364"/>
            <a:ext cx="1247457" cy="219291"/>
          </a:xfrm>
          <a:prstGeom prst="rect">
            <a:avLst/>
          </a:prstGeom>
        </p:spPr>
        <p:txBody>
          <a:bodyPr wrap="none">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25" dirty="0" err="1">
                <a:solidFill>
                  <a:schemeClr val="bg1"/>
                </a:solidFill>
              </a:rPr>
              <a:t>info@csacentre.org.uk</a:t>
            </a:r>
            <a:endParaRPr lang="en-GB" sz="825" dirty="0">
              <a:solidFill>
                <a:schemeClr val="bg1"/>
              </a:solidFill>
            </a:endParaRPr>
          </a:p>
        </p:txBody>
      </p:sp>
      <p:sp>
        <p:nvSpPr>
          <p:cNvPr id="12" name="Rectangle 11">
            <a:extLst>
              <a:ext uri="{FF2B5EF4-FFF2-40B4-BE49-F238E27FC236}">
                <a16:creationId xmlns:a16="http://schemas.microsoft.com/office/drawing/2014/main" id="{32794204-B20B-5C45-A215-2192CB8FAD28}"/>
              </a:ext>
            </a:extLst>
          </p:cNvPr>
          <p:cNvSpPr/>
          <p:nvPr userDrawn="1"/>
        </p:nvSpPr>
        <p:spPr>
          <a:xfrm>
            <a:off x="4021020" y="4402393"/>
            <a:ext cx="1032655" cy="219291"/>
          </a:xfrm>
          <a:prstGeom prst="rect">
            <a:avLst/>
          </a:prstGeom>
        </p:spPr>
        <p:txBody>
          <a:bodyPr wrap="none">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825" b="1" dirty="0" err="1">
                <a:solidFill>
                  <a:schemeClr val="bg1"/>
                </a:solidFill>
              </a:rPr>
              <a:t>csacentre.org.uk</a:t>
            </a:r>
            <a:endParaRPr lang="en-GB" sz="825" b="1" dirty="0">
              <a:solidFill>
                <a:schemeClr val="bg1"/>
              </a:solidFill>
            </a:endParaRPr>
          </a:p>
        </p:txBody>
      </p:sp>
      <p:sp>
        <p:nvSpPr>
          <p:cNvPr id="13" name="Rectangle 12">
            <a:extLst>
              <a:ext uri="{FF2B5EF4-FFF2-40B4-BE49-F238E27FC236}">
                <a16:creationId xmlns:a16="http://schemas.microsoft.com/office/drawing/2014/main" id="{2EE8B051-8657-5544-9F7A-3EF1A45F9041}"/>
              </a:ext>
            </a:extLst>
          </p:cNvPr>
          <p:cNvSpPr/>
          <p:nvPr userDrawn="1"/>
        </p:nvSpPr>
        <p:spPr>
          <a:xfrm>
            <a:off x="7074275" y="4045821"/>
            <a:ext cx="1483488" cy="219291"/>
          </a:xfrm>
          <a:prstGeom prst="rect">
            <a:avLst/>
          </a:prstGeom>
        </p:spPr>
        <p:txBody>
          <a:bodyPr wrap="square">
            <a:spAutoFit/>
          </a:bodyPr>
          <a:lstStyle/>
          <a:p>
            <a:pPr marL="0" marR="0" indent="0" algn="r" defTabSz="685800" rtl="0" eaLnBrk="1" fontAlgn="auto" latinLnBrk="0" hangingPunct="1">
              <a:lnSpc>
                <a:spcPct val="100000"/>
              </a:lnSpc>
              <a:spcBef>
                <a:spcPts val="0"/>
              </a:spcBef>
              <a:spcAft>
                <a:spcPts val="0"/>
              </a:spcAft>
              <a:buClrTx/>
              <a:buSzTx/>
              <a:buFontTx/>
              <a:buNone/>
              <a:tabLst/>
              <a:defRPr/>
            </a:pPr>
            <a:fld id="{D9C6657E-FFAE-7C44-9B10-1BCF08975DAB}" type="datetime4">
              <a:rPr lang="en-GB" sz="825" smtClean="0">
                <a:solidFill>
                  <a:schemeClr val="bg1"/>
                </a:solidFill>
              </a:rPr>
              <a:pPr marL="0" marR="0" indent="0" algn="r" defTabSz="685800" rtl="0" eaLnBrk="1" fontAlgn="auto" latinLnBrk="0" hangingPunct="1">
                <a:lnSpc>
                  <a:spcPct val="100000"/>
                </a:lnSpc>
                <a:spcBef>
                  <a:spcPts val="0"/>
                </a:spcBef>
                <a:spcAft>
                  <a:spcPts val="0"/>
                </a:spcAft>
                <a:buClrTx/>
                <a:buSzTx/>
                <a:buFontTx/>
                <a:buNone/>
                <a:tabLst/>
                <a:defRPr/>
              </a:pPr>
              <a:t>12 March 2025</a:t>
            </a:fld>
            <a:endParaRPr lang="en-GB" sz="825" dirty="0">
              <a:solidFill>
                <a:schemeClr val="bg1"/>
              </a:solidFill>
            </a:endParaRPr>
          </a:p>
        </p:txBody>
      </p:sp>
      <p:cxnSp>
        <p:nvCxnSpPr>
          <p:cNvPr id="15" name="Straight Connector 14">
            <a:extLst>
              <a:ext uri="{FF2B5EF4-FFF2-40B4-BE49-F238E27FC236}">
                <a16:creationId xmlns:a16="http://schemas.microsoft.com/office/drawing/2014/main" id="{58A0CBF7-D876-A748-A61D-285C23200F1A}"/>
              </a:ext>
            </a:extLst>
          </p:cNvPr>
          <p:cNvCxnSpPr/>
          <p:nvPr userDrawn="1"/>
        </p:nvCxnSpPr>
        <p:spPr>
          <a:xfrm>
            <a:off x="786296" y="3887089"/>
            <a:ext cx="76719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2A1CCFD-EE39-0D45-99A0-48AFEDEB44FF}"/>
              </a:ext>
            </a:extLst>
          </p:cNvPr>
          <p:cNvGrpSpPr/>
          <p:nvPr userDrawn="1"/>
        </p:nvGrpSpPr>
        <p:grpSpPr>
          <a:xfrm>
            <a:off x="4112577" y="4039475"/>
            <a:ext cx="1057300" cy="183603"/>
            <a:chOff x="4112577" y="4039475"/>
            <a:chExt cx="1057300" cy="183603"/>
          </a:xfrm>
        </p:grpSpPr>
        <p:sp>
          <p:nvSpPr>
            <p:cNvPr id="11" name="Footer Placeholder 3">
              <a:extLst>
                <a:ext uri="{FF2B5EF4-FFF2-40B4-BE49-F238E27FC236}">
                  <a16:creationId xmlns:a16="http://schemas.microsoft.com/office/drawing/2014/main" id="{6656B8E7-CA59-5E46-8A83-B802A77F0E08}"/>
                </a:ext>
              </a:extLst>
            </p:cNvPr>
            <p:cNvSpPr txBox="1">
              <a:spLocks/>
            </p:cNvSpPr>
            <p:nvPr/>
          </p:nvSpPr>
          <p:spPr>
            <a:xfrm>
              <a:off x="4262512" y="4039475"/>
              <a:ext cx="907365" cy="169534"/>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ts val="450"/>
                </a:spcBef>
              </a:pPr>
              <a:r>
                <a:rPr lang="en-GB" sz="825" dirty="0">
                  <a:solidFill>
                    <a:schemeClr val="bg1"/>
                  </a:solidFill>
                </a:rPr>
                <a:t>@</a:t>
              </a:r>
              <a:r>
                <a:rPr lang="en-GB" sz="825" dirty="0" err="1">
                  <a:solidFill>
                    <a:schemeClr val="bg1"/>
                  </a:solidFill>
                </a:rPr>
                <a:t>CSACentre</a:t>
              </a:r>
              <a:endParaRPr lang="en-GB" sz="825" dirty="0">
                <a:solidFill>
                  <a:schemeClr val="bg1"/>
                </a:solidFill>
              </a:endParaRPr>
            </a:p>
          </p:txBody>
        </p:sp>
        <p:pic>
          <p:nvPicPr>
            <p:cNvPr id="34" name="Picture 33">
              <a:extLst>
                <a:ext uri="{FF2B5EF4-FFF2-40B4-BE49-F238E27FC236}">
                  <a16:creationId xmlns:a16="http://schemas.microsoft.com/office/drawing/2014/main" id="{EEFA74B1-8F36-BD44-BBD9-CB33B55D68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12577" y="4063842"/>
              <a:ext cx="193261" cy="159236"/>
            </a:xfrm>
            <a:prstGeom prst="rect">
              <a:avLst/>
            </a:prstGeom>
          </p:spPr>
        </p:pic>
      </p:grpSp>
      <p:pic>
        <p:nvPicPr>
          <p:cNvPr id="35" name="Picture 34">
            <a:extLst>
              <a:ext uri="{FF2B5EF4-FFF2-40B4-BE49-F238E27FC236}">
                <a16:creationId xmlns:a16="http://schemas.microsoft.com/office/drawing/2014/main" id="{9C6E6089-4395-0C48-A099-74371A04DAC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4868" t="6637" r="16794" b="5546"/>
          <a:stretch/>
        </p:blipFill>
        <p:spPr>
          <a:xfrm>
            <a:off x="786299" y="4032654"/>
            <a:ext cx="802248" cy="807052"/>
          </a:xfrm>
          <a:prstGeom prst="rect">
            <a:avLst/>
          </a:prstGeom>
        </p:spPr>
      </p:pic>
    </p:spTree>
    <p:extLst>
      <p:ext uri="{BB962C8B-B14F-4D97-AF65-F5344CB8AC3E}">
        <p14:creationId xmlns:p14="http://schemas.microsoft.com/office/powerpoint/2010/main" val="1106594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6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512AD5A-2C28-1D42-B971-4292A709C8F6}" type="slidenum">
              <a:rPr lang="en-US" smtClean="0"/>
              <a:pPr/>
              <a:t>‹#›</a:t>
            </a:fld>
            <a:endParaRPr lang="en-US" dirty="0"/>
          </a:p>
        </p:txBody>
      </p:sp>
      <p:sp>
        <p:nvSpPr>
          <p:cNvPr id="9" name="TextBox 8">
            <a:extLst>
              <a:ext uri="{FF2B5EF4-FFF2-40B4-BE49-F238E27FC236}">
                <a16:creationId xmlns:a16="http://schemas.microsoft.com/office/drawing/2014/main" id="{720A1F9D-BAD7-B948-8C0F-9870613D4627}"/>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33699662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Break - Pur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6214AF-8275-5444-AA0F-3047F81E1C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1" name="TextBox 10">
            <a:extLst>
              <a:ext uri="{FF2B5EF4-FFF2-40B4-BE49-F238E27FC236}">
                <a16:creationId xmlns:a16="http://schemas.microsoft.com/office/drawing/2014/main" id="{F9A5BEE6-BAF7-5E4F-8ADB-0888ABC457D1}"/>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12494017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Break -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1EB51-3B89-194F-85AD-A178FDCDED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1" name="TextBox 10">
            <a:extLst>
              <a:ext uri="{FF2B5EF4-FFF2-40B4-BE49-F238E27FC236}">
                <a16:creationId xmlns:a16="http://schemas.microsoft.com/office/drawing/2014/main" id="{82314A8C-2B71-FB43-B353-9974B39BFCBB}"/>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28152791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Break - Bright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A72849-C09E-C74D-AB13-2D4F3C9FC4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4762"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0" name="TextBox 9">
            <a:extLst>
              <a:ext uri="{FF2B5EF4-FFF2-40B4-BE49-F238E27FC236}">
                <a16:creationId xmlns:a16="http://schemas.microsoft.com/office/drawing/2014/main" id="{BB060EF7-85EE-E947-BD14-C2C6175E02AD}"/>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22726612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Break - 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BE322A-3707-474A-A67D-F0DF114023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10" name="TextBox 9">
            <a:extLst>
              <a:ext uri="{FF2B5EF4-FFF2-40B4-BE49-F238E27FC236}">
                <a16:creationId xmlns:a16="http://schemas.microsoft.com/office/drawing/2014/main" id="{CC1F54D9-9865-4C46-BBF1-F39E31A67911}"/>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37950667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Break - Turquo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09EFBA-1707-CE4A-A6C1-56B9E44982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0203"/>
          <a:stretch/>
        </p:blipFill>
        <p:spPr>
          <a:xfrm>
            <a:off x="0" y="0"/>
            <a:ext cx="9144000" cy="5143500"/>
          </a:xfrm>
          <a:prstGeom prst="rect">
            <a:avLst/>
          </a:prstGeom>
        </p:spPr>
      </p:pic>
      <p:sp>
        <p:nvSpPr>
          <p:cNvPr id="2" name="Title 1"/>
          <p:cNvSpPr>
            <a:spLocks noGrp="1"/>
          </p:cNvSpPr>
          <p:nvPr>
            <p:ph type="title"/>
          </p:nvPr>
        </p:nvSpPr>
        <p:spPr>
          <a:xfrm>
            <a:off x="623888" y="1411718"/>
            <a:ext cx="7886700" cy="1208481"/>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640440"/>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9" name="TextBox 8">
            <a:extLst>
              <a:ext uri="{FF2B5EF4-FFF2-40B4-BE49-F238E27FC236}">
                <a16:creationId xmlns:a16="http://schemas.microsoft.com/office/drawing/2014/main" id="{28248F70-9C91-7743-813A-CA4A83F1F9F9}"/>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spTree>
    <p:extLst>
      <p:ext uri="{BB962C8B-B14F-4D97-AF65-F5344CB8AC3E}">
        <p14:creationId xmlns:p14="http://schemas.microsoft.com/office/powerpoint/2010/main" val="7486074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ackground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78D4D1-DA0F-2246-A5D9-D1BE2372B4D4}"/>
              </a:ext>
            </a:extLst>
          </p:cNvPr>
          <p:cNvPicPr>
            <a:picLocks noChangeAspect="1"/>
          </p:cNvPicPr>
          <p:nvPr/>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id="{876BA647-502F-7E42-B7CD-B17634255562}"/>
              </a:ext>
            </a:extLst>
          </p:cNvPr>
          <p:cNvSpPr>
            <a:spLocks noGrp="1"/>
          </p:cNvSpPr>
          <p:nvPr>
            <p:ph type="sldNum" sz="quarter" idx="10"/>
          </p:nvPr>
        </p:nvSpPr>
        <p:spPr/>
        <p:txBody>
          <a:bodyPr/>
          <a:lstStyle>
            <a:lvl1pPr>
              <a:defRPr>
                <a:solidFill>
                  <a:schemeClr val="bg1"/>
                </a:solidFill>
              </a:defRPr>
            </a:lvl1pPr>
          </a:lstStyle>
          <a:p>
            <a:fld id="{5512AD5A-2C28-1D42-B971-4292A709C8F6}" type="slidenum">
              <a:rPr lang="en-US" smtClean="0"/>
              <a:pPr/>
              <a:t>‹#›</a:t>
            </a:fld>
            <a:endParaRPr lang="en-US" dirty="0"/>
          </a:p>
        </p:txBody>
      </p:sp>
      <p:sp>
        <p:nvSpPr>
          <p:cNvPr id="6" name="Content Placeholder 2">
            <a:extLst>
              <a:ext uri="{FF2B5EF4-FFF2-40B4-BE49-F238E27FC236}">
                <a16:creationId xmlns:a16="http://schemas.microsoft.com/office/drawing/2014/main" id="{643B7A77-8C9C-DA43-AF45-CF1832142FAF}"/>
              </a:ext>
            </a:extLst>
          </p:cNvPr>
          <p:cNvSpPr>
            <a:spLocks noGrp="1"/>
          </p:cNvSpPr>
          <p:nvPr>
            <p:ph sz="half" idx="1"/>
          </p:nvPr>
        </p:nvSpPr>
        <p:spPr>
          <a:xfrm>
            <a:off x="628649" y="415631"/>
            <a:ext cx="4317820" cy="3238717"/>
          </a:xfrm>
          <a:solidFill>
            <a:schemeClr val="bg1">
              <a:alpha val="85000"/>
            </a:schemeClr>
          </a:solidFill>
        </p:spPr>
        <p:txBody>
          <a:bodyPr lIns="144000" tIns="144000" rIns="144000" bIns="14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FF39ACD-D71E-BB47-BBCF-F1C2CCCBC57C}"/>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pic>
        <p:nvPicPr>
          <p:cNvPr id="7" name="Picture 6">
            <a:extLst>
              <a:ext uri="{FF2B5EF4-FFF2-40B4-BE49-F238E27FC236}">
                <a16:creationId xmlns:a16="http://schemas.microsoft.com/office/drawing/2014/main" id="{594498BF-C9D9-9646-946E-B66D6B5402C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5000"/>
          <a:stretch/>
        </p:blipFill>
        <p:spPr>
          <a:xfrm>
            <a:off x="0" y="0"/>
            <a:ext cx="9144000" cy="5143500"/>
          </a:xfrm>
          <a:prstGeom prst="rect">
            <a:avLst/>
          </a:prstGeom>
        </p:spPr>
      </p:pic>
      <p:sp>
        <p:nvSpPr>
          <p:cNvPr id="10" name="TextBox 9">
            <a:extLst>
              <a:ext uri="{FF2B5EF4-FFF2-40B4-BE49-F238E27FC236}">
                <a16:creationId xmlns:a16="http://schemas.microsoft.com/office/drawing/2014/main" id="{32D6CD7E-A071-E841-B40D-C252487B4201}"/>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bg1"/>
                </a:solidFill>
              </a:rPr>
              <a:t>Centre of expertise</a:t>
            </a:r>
            <a:br>
              <a:rPr lang="en-GB" sz="825" dirty="0">
                <a:solidFill>
                  <a:schemeClr val="bg1"/>
                </a:solidFill>
              </a:rPr>
            </a:br>
            <a:r>
              <a:rPr lang="en-GB" sz="825" dirty="0">
                <a:solidFill>
                  <a:schemeClr val="bg1"/>
                </a:solidFill>
              </a:rPr>
              <a:t>on child sexual abuse</a:t>
            </a:r>
          </a:p>
        </p:txBody>
      </p:sp>
      <p:pic>
        <p:nvPicPr>
          <p:cNvPr id="16" name="Picture 15">
            <a:extLst>
              <a:ext uri="{FF2B5EF4-FFF2-40B4-BE49-F238E27FC236}">
                <a16:creationId xmlns:a16="http://schemas.microsoft.com/office/drawing/2014/main" id="{F569A3B6-600E-9C42-B64D-105F53397A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4000" y="3014429"/>
            <a:ext cx="4320000" cy="2111099"/>
          </a:xfrm>
          <a:prstGeom prst="rect">
            <a:avLst/>
          </a:prstGeom>
        </p:spPr>
      </p:pic>
    </p:spTree>
    <p:extLst>
      <p:ext uri="{BB962C8B-B14F-4D97-AF65-F5344CB8AC3E}">
        <p14:creationId xmlns:p14="http://schemas.microsoft.com/office/powerpoint/2010/main" val="130293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plus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96108"/>
            <a:ext cx="3886200" cy="3263504"/>
          </a:xfrm>
        </p:spPr>
        <p:txBody>
          <a:bodyPr>
            <a:normAutofit/>
          </a:bodyPr>
          <a:lstStyle>
            <a:lvl1pPr>
              <a:defRPr sz="1200"/>
            </a:lvl1pPr>
            <a:lvl2pPr marL="159300" indent="-159300">
              <a:defRPr sz="1200"/>
            </a:lvl2pPr>
            <a:lvl3pPr marL="429300" indent="-159300">
              <a:defRPr sz="1200"/>
            </a:lvl3pPr>
            <a:lvl4pPr marL="699300" indent="-159300">
              <a:defRPr sz="1200"/>
            </a:lvl4pPr>
            <a:lvl5pPr marL="969300" indent="-1593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512AD5A-2C28-1D42-B971-4292A709C8F6}" type="slidenum">
              <a:rPr lang="en-US" smtClean="0"/>
              <a:t>‹#›</a:t>
            </a:fld>
            <a:endParaRPr lang="en-US"/>
          </a:p>
        </p:txBody>
      </p:sp>
      <p:sp>
        <p:nvSpPr>
          <p:cNvPr id="10" name="TextBox 9">
            <a:extLst>
              <a:ext uri="{FF2B5EF4-FFF2-40B4-BE49-F238E27FC236}">
                <a16:creationId xmlns:a16="http://schemas.microsoft.com/office/drawing/2014/main" id="{3D0203ED-4535-8D48-8BF1-BD081B081106}"/>
              </a:ext>
            </a:extLst>
          </p:cNvPr>
          <p:cNvSpPr txBox="1"/>
          <p:nvPr/>
        </p:nvSpPr>
        <p:spPr>
          <a:xfrm>
            <a:off x="628651" y="4671990"/>
            <a:ext cx="1634103" cy="34624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
        <p:nvSpPr>
          <p:cNvPr id="12" name="Picture Placeholder 11">
            <a:extLst>
              <a:ext uri="{FF2B5EF4-FFF2-40B4-BE49-F238E27FC236}">
                <a16:creationId xmlns:a16="http://schemas.microsoft.com/office/drawing/2014/main" id="{20C87A7F-1995-784B-8073-50A91DE6CFEF}"/>
              </a:ext>
            </a:extLst>
          </p:cNvPr>
          <p:cNvSpPr>
            <a:spLocks noGrp="1"/>
          </p:cNvSpPr>
          <p:nvPr>
            <p:ph type="pic" sz="quarter" idx="13"/>
          </p:nvPr>
        </p:nvSpPr>
        <p:spPr>
          <a:xfrm>
            <a:off x="4629150" y="1146908"/>
            <a:ext cx="3886200" cy="2916000"/>
          </a:xfrm>
        </p:spPr>
        <p:txBody>
          <a:bodyPr/>
          <a:lstStyle/>
          <a:p>
            <a:r>
              <a:rPr lang="en-US"/>
              <a:t>Click icon to add picture</a:t>
            </a:r>
            <a:endParaRPr lang="en-US" dirty="0"/>
          </a:p>
        </p:txBody>
      </p:sp>
      <p:sp>
        <p:nvSpPr>
          <p:cNvPr id="8" name="TextBox 7">
            <a:extLst>
              <a:ext uri="{FF2B5EF4-FFF2-40B4-BE49-F238E27FC236}">
                <a16:creationId xmlns:a16="http://schemas.microsoft.com/office/drawing/2014/main" id="{8BD648E6-6016-BC43-8CA3-C328B5FF1A07}"/>
              </a:ext>
            </a:extLst>
          </p:cNvPr>
          <p:cNvSpPr txBox="1"/>
          <p:nvPr userDrawn="1"/>
        </p:nvSpPr>
        <p:spPr>
          <a:xfrm>
            <a:off x="628655" y="4671992"/>
            <a:ext cx="1634103" cy="346249"/>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825" b="1" dirty="0">
                <a:solidFill>
                  <a:schemeClr val="tx2"/>
                </a:solidFill>
              </a:rPr>
              <a:t>Centre of expertise</a:t>
            </a:r>
            <a:br>
              <a:rPr lang="en-GB" sz="825" dirty="0">
                <a:solidFill>
                  <a:schemeClr val="tx2"/>
                </a:solidFill>
              </a:rPr>
            </a:br>
            <a:r>
              <a:rPr lang="en-GB" sz="825" dirty="0">
                <a:solidFill>
                  <a:schemeClr val="tx2"/>
                </a:solidFill>
              </a:rPr>
              <a:t>on child sexual abuse</a:t>
            </a:r>
          </a:p>
        </p:txBody>
      </p:sp>
    </p:spTree>
    <p:extLst>
      <p:ext uri="{BB962C8B-B14F-4D97-AF65-F5344CB8AC3E}">
        <p14:creationId xmlns:p14="http://schemas.microsoft.com/office/powerpoint/2010/main" val="187656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38949"/>
            <a:ext cx="7647842" cy="64028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096108"/>
            <a:ext cx="7886700" cy="3536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370278" y="238949"/>
            <a:ext cx="465503" cy="241697"/>
          </a:xfrm>
          <a:prstGeom prst="rect">
            <a:avLst/>
          </a:prstGeom>
        </p:spPr>
        <p:txBody>
          <a:bodyPr vert="horz" lIns="91440" tIns="45720" rIns="91440" bIns="45720" rtlCol="0" anchor="t"/>
          <a:lstStyle>
            <a:lvl1pPr algn="r">
              <a:defRPr sz="750" b="1">
                <a:solidFill>
                  <a:schemeClr val="tx1"/>
                </a:solidFill>
              </a:defRPr>
            </a:lvl1pPr>
          </a:lstStyle>
          <a:p>
            <a:fld id="{5512AD5A-2C28-1D42-B971-4292A709C8F6}" type="slidenum">
              <a:rPr lang="en-US" smtClean="0"/>
              <a:pPr/>
              <a:t>‹#›</a:t>
            </a:fld>
            <a:endParaRPr lang="en-US" dirty="0"/>
          </a:p>
        </p:txBody>
      </p:sp>
    </p:spTree>
    <p:extLst>
      <p:ext uri="{BB962C8B-B14F-4D97-AF65-F5344CB8AC3E}">
        <p14:creationId xmlns:p14="http://schemas.microsoft.com/office/powerpoint/2010/main" val="33508089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hdr="0" ftr="0" dt="0"/>
  <p:txStyles>
    <p:titleStyle>
      <a:lvl1pPr marL="0" indent="0" algn="l" defTabSz="685800" rtl="0" eaLnBrk="1" latinLnBrk="0" hangingPunct="1">
        <a:lnSpc>
          <a:spcPct val="90000"/>
        </a:lnSpc>
        <a:spcBef>
          <a:spcPct val="0"/>
        </a:spcBef>
        <a:buFont typeface="+mj-lt"/>
        <a:buNone/>
        <a:defRPr sz="2100" kern="1200">
          <a:solidFill>
            <a:schemeClr val="tx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350" kern="1200">
          <a:solidFill>
            <a:schemeClr val="tx1"/>
          </a:solidFill>
          <a:latin typeface="+mn-lt"/>
          <a:ea typeface="+mn-ea"/>
          <a:cs typeface="+mn-cs"/>
        </a:defRPr>
      </a:lvl1pPr>
      <a:lvl2pPr marL="21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48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75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023300" indent="-21330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CF32-BE7B-2D40-872A-8AEA4700C4C0}"/>
              </a:ext>
            </a:extLst>
          </p:cNvPr>
          <p:cNvSpPr>
            <a:spLocks noGrp="1"/>
          </p:cNvSpPr>
          <p:nvPr>
            <p:ph type="ctrTitle"/>
          </p:nvPr>
        </p:nvSpPr>
        <p:spPr/>
        <p:txBody>
          <a:bodyPr>
            <a:normAutofit/>
          </a:bodyPr>
          <a:lstStyle/>
          <a:p>
            <a:r>
              <a:rPr lang="en-GB" b="1" dirty="0"/>
              <a:t>Reflective case discussions</a:t>
            </a:r>
            <a:endParaRPr lang="en-US" b="1" dirty="0"/>
          </a:p>
        </p:txBody>
      </p:sp>
      <p:sp>
        <p:nvSpPr>
          <p:cNvPr id="3" name="Subtitle 2">
            <a:extLst>
              <a:ext uri="{FF2B5EF4-FFF2-40B4-BE49-F238E27FC236}">
                <a16:creationId xmlns:a16="http://schemas.microsoft.com/office/drawing/2014/main" id="{499BAA49-D8ED-D04E-8BE5-E2BF51B6D493}"/>
              </a:ext>
            </a:extLst>
          </p:cNvPr>
          <p:cNvSpPr>
            <a:spLocks noGrp="1"/>
          </p:cNvSpPr>
          <p:nvPr>
            <p:ph type="subTitle" idx="1"/>
          </p:nvPr>
        </p:nvSpPr>
        <p:spPr/>
        <p:txBody>
          <a:bodyPr/>
          <a:lstStyle/>
          <a:p>
            <a:endParaRPr lang="en-GB" dirty="0"/>
          </a:p>
        </p:txBody>
      </p:sp>
      <p:sp>
        <p:nvSpPr>
          <p:cNvPr id="6" name="Slide Number Placeholder 5">
            <a:extLst>
              <a:ext uri="{FF2B5EF4-FFF2-40B4-BE49-F238E27FC236}">
                <a16:creationId xmlns:a16="http://schemas.microsoft.com/office/drawing/2014/main" id="{D651FFEA-90BC-1546-94F4-FFCD3CA78789}"/>
              </a:ext>
            </a:extLst>
          </p:cNvPr>
          <p:cNvSpPr>
            <a:spLocks noGrp="1"/>
          </p:cNvSpPr>
          <p:nvPr>
            <p:ph type="sldNum" sz="quarter" idx="12"/>
          </p:nvPr>
        </p:nvSpPr>
        <p:spPr/>
        <p:txBody>
          <a:bodyPr/>
          <a:lstStyle/>
          <a:p>
            <a:fld id="{5512AD5A-2C28-1D42-B971-4292A709C8F6}" type="slidenum">
              <a:rPr lang="en-US" smtClean="0"/>
              <a:t>1</a:t>
            </a:fld>
            <a:endParaRPr lang="en-US"/>
          </a:p>
        </p:txBody>
      </p:sp>
    </p:spTree>
    <p:extLst>
      <p:ext uri="{BB962C8B-B14F-4D97-AF65-F5344CB8AC3E}">
        <p14:creationId xmlns:p14="http://schemas.microsoft.com/office/powerpoint/2010/main" val="326987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AE9F0607-33CB-47B3-8E7C-B3344134EF4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39801998"/>
              </p:ext>
            </p:extLst>
          </p:nvPr>
        </p:nvGraphicFramePr>
        <p:xfrm>
          <a:off x="628651" y="683046"/>
          <a:ext cx="7886700" cy="4098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24E79AF6-38A7-4D0A-8CA9-A1FA5C74839F}"/>
              </a:ext>
            </a:extLst>
          </p:cNvPr>
          <p:cNvSpPr>
            <a:spLocks noGrp="1"/>
          </p:cNvSpPr>
          <p:nvPr>
            <p:ph type="sldNum" sz="quarter" idx="12"/>
          </p:nvPr>
        </p:nvSpPr>
        <p:spPr/>
        <p:txBody>
          <a:bodyPr anchor="t">
            <a:normAutofit/>
          </a:bodyPr>
          <a:lstStyle/>
          <a:p>
            <a:pPr defTabSz="914355">
              <a:spcAft>
                <a:spcPts val="600"/>
              </a:spcAft>
            </a:pPr>
            <a:fld id="{5512AD5A-2C28-1D42-B971-4292A709C8F6}" type="slidenum">
              <a:rPr lang="en-US">
                <a:solidFill>
                  <a:srgbClr val="555859"/>
                </a:solidFill>
                <a:latin typeface="Arial" panose="020B0604020202020204"/>
              </a:rPr>
              <a:pPr defTabSz="914355">
                <a:spcAft>
                  <a:spcPts val="600"/>
                </a:spcAft>
              </a:pPr>
              <a:t>2</a:t>
            </a:fld>
            <a:endParaRPr lang="en-US">
              <a:solidFill>
                <a:srgbClr val="555859"/>
              </a:solidFill>
              <a:latin typeface="Arial" panose="020B0604020202020204"/>
            </a:endParaRPr>
          </a:p>
        </p:txBody>
      </p:sp>
      <p:sp>
        <p:nvSpPr>
          <p:cNvPr id="7" name="Title 6">
            <a:extLst>
              <a:ext uri="{FF2B5EF4-FFF2-40B4-BE49-F238E27FC236}">
                <a16:creationId xmlns:a16="http://schemas.microsoft.com/office/drawing/2014/main" id="{4DD1A4B0-1A36-B25E-C5F7-6706A0CA8294}"/>
              </a:ext>
            </a:extLst>
          </p:cNvPr>
          <p:cNvSpPr>
            <a:spLocks noGrp="1"/>
          </p:cNvSpPr>
          <p:nvPr>
            <p:ph type="title"/>
          </p:nvPr>
        </p:nvSpPr>
        <p:spPr/>
        <p:txBody>
          <a:bodyPr/>
          <a:lstStyle/>
          <a:p>
            <a:r>
              <a:rPr lang="en-GB" b="1" dirty="0"/>
              <a:t>What we will cover this afternoon</a:t>
            </a:r>
          </a:p>
        </p:txBody>
      </p:sp>
    </p:spTree>
    <p:custDataLst>
      <p:tags r:id="rId1"/>
    </p:custDataLst>
    <p:extLst>
      <p:ext uri="{BB962C8B-B14F-4D97-AF65-F5344CB8AC3E}">
        <p14:creationId xmlns:p14="http://schemas.microsoft.com/office/powerpoint/2010/main" val="414347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244D-B9D5-91D1-780C-8DB5F17EC954}"/>
              </a:ext>
            </a:extLst>
          </p:cNvPr>
          <p:cNvSpPr>
            <a:spLocks noGrp="1"/>
          </p:cNvSpPr>
          <p:nvPr>
            <p:ph type="title"/>
          </p:nvPr>
        </p:nvSpPr>
        <p:spPr>
          <a:xfrm>
            <a:off x="628651" y="238949"/>
            <a:ext cx="7647842" cy="640283"/>
          </a:xfrm>
        </p:spPr>
        <p:txBody>
          <a:bodyPr anchor="t">
            <a:normAutofit/>
          </a:bodyPr>
          <a:lstStyle/>
          <a:p>
            <a:r>
              <a:rPr lang="en-GB" b="1" dirty="0"/>
              <a:t>Aims of reflective case discussion </a:t>
            </a:r>
          </a:p>
        </p:txBody>
      </p:sp>
      <p:sp>
        <p:nvSpPr>
          <p:cNvPr id="4" name="Slide Number Placeholder 3">
            <a:extLst>
              <a:ext uri="{FF2B5EF4-FFF2-40B4-BE49-F238E27FC236}">
                <a16:creationId xmlns:a16="http://schemas.microsoft.com/office/drawing/2014/main" id="{156191D0-D469-9FCF-5E87-B462515A9AA0}"/>
              </a:ext>
            </a:extLst>
          </p:cNvPr>
          <p:cNvSpPr>
            <a:spLocks noGrp="1"/>
          </p:cNvSpPr>
          <p:nvPr>
            <p:ph type="sldNum" sz="quarter" idx="12"/>
          </p:nvPr>
        </p:nvSpPr>
        <p:spPr>
          <a:xfrm>
            <a:off x="8370278" y="238949"/>
            <a:ext cx="465503" cy="241697"/>
          </a:xfrm>
        </p:spPr>
        <p:txBody>
          <a:bodyPr anchor="t">
            <a:normAutofit/>
          </a:bodyPr>
          <a:lstStyle/>
          <a:p>
            <a:pPr>
              <a:spcAft>
                <a:spcPts val="600"/>
              </a:spcAft>
            </a:pPr>
            <a:fld id="{5512AD5A-2C28-1D42-B971-4292A709C8F6}"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6688DE00-8654-550A-5D9E-0FD9090A1753}"/>
              </a:ext>
            </a:extLst>
          </p:cNvPr>
          <p:cNvGraphicFramePr>
            <a:graphicFrameLocks noGrp="1"/>
          </p:cNvGraphicFramePr>
          <p:nvPr>
            <p:ph idx="1"/>
            <p:extLst>
              <p:ext uri="{D42A27DB-BD31-4B8C-83A1-F6EECF244321}">
                <p14:modId xmlns:p14="http://schemas.microsoft.com/office/powerpoint/2010/main" val="325444236"/>
              </p:ext>
            </p:extLst>
          </p:nvPr>
        </p:nvGraphicFramePr>
        <p:xfrm>
          <a:off x="628650" y="1096108"/>
          <a:ext cx="7886700" cy="3536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76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5D07B-8771-7BE3-6345-2DAB3BD1DD63}"/>
              </a:ext>
            </a:extLst>
          </p:cNvPr>
          <p:cNvSpPr>
            <a:spLocks noGrp="1"/>
          </p:cNvSpPr>
          <p:nvPr>
            <p:ph type="title"/>
          </p:nvPr>
        </p:nvSpPr>
        <p:spPr/>
        <p:txBody>
          <a:bodyPr/>
          <a:lstStyle/>
          <a:p>
            <a:r>
              <a:rPr lang="en-GB" b="1" dirty="0"/>
              <a:t>Organisation of reflective case discussions</a:t>
            </a:r>
          </a:p>
        </p:txBody>
      </p:sp>
      <p:sp>
        <p:nvSpPr>
          <p:cNvPr id="3" name="Content Placeholder 2">
            <a:extLst>
              <a:ext uri="{FF2B5EF4-FFF2-40B4-BE49-F238E27FC236}">
                <a16:creationId xmlns:a16="http://schemas.microsoft.com/office/drawing/2014/main" id="{97E6FFD4-80FB-75FF-D231-382062EC41CD}"/>
              </a:ext>
            </a:extLst>
          </p:cNvPr>
          <p:cNvSpPr>
            <a:spLocks noGrp="1"/>
          </p:cNvSpPr>
          <p:nvPr>
            <p:ph idx="1"/>
          </p:nvPr>
        </p:nvSpPr>
        <p:spPr/>
        <p:txBody>
          <a:bodyPr/>
          <a:lstStyle/>
          <a:p>
            <a:pPr marL="285750" lvl="0" indent="-285750">
              <a:buFont typeface="Wingdings" panose="05000000000000000000" pitchFamily="2" charset="2"/>
              <a:buChar char="ü"/>
            </a:pPr>
            <a:r>
              <a:rPr lang="en-GB" sz="1600" b="1" dirty="0">
                <a:solidFill>
                  <a:schemeClr val="accent3"/>
                </a:solidFill>
              </a:rPr>
              <a:t>Two groups </a:t>
            </a:r>
            <a:r>
              <a:rPr lang="en-GB" sz="1600" dirty="0"/>
              <a:t>which will remain the same throughout the programme</a:t>
            </a:r>
            <a:endParaRPr lang="en-US" sz="1600" dirty="0"/>
          </a:p>
          <a:p>
            <a:pPr marL="285750" lvl="0" indent="-285750">
              <a:buFont typeface="Wingdings" panose="05000000000000000000" pitchFamily="2" charset="2"/>
              <a:buChar char="ü"/>
            </a:pPr>
            <a:r>
              <a:rPr lang="en-GB" sz="1600" dirty="0"/>
              <a:t>Two  people (each session) to </a:t>
            </a:r>
            <a:r>
              <a:rPr lang="en-GB" sz="1600" b="1" dirty="0">
                <a:solidFill>
                  <a:schemeClr val="accent2"/>
                </a:solidFill>
              </a:rPr>
              <a:t>bring anonymised child or family </a:t>
            </a:r>
            <a:r>
              <a:rPr lang="en-GB" sz="1600" dirty="0"/>
              <a:t>for discussion (with genogram)</a:t>
            </a:r>
            <a:endParaRPr lang="en-US" sz="1600" dirty="0"/>
          </a:p>
          <a:p>
            <a:pPr marL="285750" lvl="0" indent="-285750">
              <a:buFont typeface="Wingdings" panose="05000000000000000000" pitchFamily="2" charset="2"/>
              <a:buChar char="ü"/>
            </a:pPr>
            <a:r>
              <a:rPr lang="en-GB" sz="1600" dirty="0"/>
              <a:t>10 - 15 mins for </a:t>
            </a:r>
            <a:r>
              <a:rPr lang="en-GB" sz="1600" b="1" dirty="0">
                <a:solidFill>
                  <a:schemeClr val="accent1"/>
                </a:solidFill>
              </a:rPr>
              <a:t>presenter to talk about the case </a:t>
            </a:r>
            <a:r>
              <a:rPr lang="en-GB" sz="1600" dirty="0"/>
              <a:t>and the dilemma</a:t>
            </a:r>
            <a:endParaRPr lang="en-US" sz="1600" dirty="0"/>
          </a:p>
          <a:p>
            <a:pPr marL="285750" lvl="0" indent="-285750">
              <a:buFont typeface="Wingdings" panose="05000000000000000000" pitchFamily="2" charset="2"/>
              <a:buChar char="ü"/>
            </a:pPr>
            <a:r>
              <a:rPr lang="en-GB" sz="1600" dirty="0"/>
              <a:t>35 – 45 mins for </a:t>
            </a:r>
            <a:r>
              <a:rPr lang="en-GB" sz="1600" b="1" dirty="0">
                <a:solidFill>
                  <a:schemeClr val="accent6"/>
                </a:solidFill>
              </a:rPr>
              <a:t>colleagues to take turns to ask any clarifying questions </a:t>
            </a:r>
            <a:r>
              <a:rPr lang="en-GB" sz="1600" dirty="0"/>
              <a:t>on information provided, and then questions to assist presenter in thinking about their case, with facilitator input</a:t>
            </a:r>
            <a:endParaRPr lang="en-US" sz="1600" dirty="0"/>
          </a:p>
          <a:p>
            <a:pPr marL="285750" lvl="0" indent="-285750">
              <a:buFont typeface="Wingdings" panose="05000000000000000000" pitchFamily="2" charset="2"/>
              <a:buChar char="ü"/>
            </a:pPr>
            <a:r>
              <a:rPr lang="en-GB" sz="1600" dirty="0"/>
              <a:t>5 mins for </a:t>
            </a:r>
            <a:r>
              <a:rPr lang="en-GB" sz="1600" b="1" dirty="0">
                <a:solidFill>
                  <a:schemeClr val="tx2"/>
                </a:solidFill>
              </a:rPr>
              <a:t>actions that presenter will take forward </a:t>
            </a:r>
            <a:r>
              <a:rPr lang="en-GB" sz="1600" dirty="0"/>
              <a:t>from the discussion</a:t>
            </a:r>
            <a:endParaRPr lang="en-US" sz="1600" dirty="0"/>
          </a:p>
          <a:p>
            <a:pPr marL="285750" lvl="0" indent="-285750">
              <a:buFont typeface="Wingdings" panose="05000000000000000000" pitchFamily="2" charset="2"/>
              <a:buChar char="ü"/>
            </a:pPr>
            <a:r>
              <a:rPr lang="en-GB" sz="1600" dirty="0"/>
              <a:t>Time for </a:t>
            </a:r>
            <a:r>
              <a:rPr lang="en-GB" sz="1600" b="1" dirty="0">
                <a:solidFill>
                  <a:schemeClr val="accent5"/>
                </a:solidFill>
              </a:rPr>
              <a:t>general discussion </a:t>
            </a:r>
            <a:r>
              <a:rPr lang="en-GB" sz="1600" dirty="0"/>
              <a:t>on case issues that have arisen and </a:t>
            </a:r>
            <a:r>
              <a:rPr lang="en-GB" sz="1600" b="1" dirty="0">
                <a:solidFill>
                  <a:schemeClr val="accent5"/>
                </a:solidFill>
              </a:rPr>
              <a:t>consideration of impact</a:t>
            </a:r>
            <a:endParaRPr lang="en-US" sz="1600" b="1" dirty="0">
              <a:solidFill>
                <a:schemeClr val="accent5"/>
              </a:solidFill>
            </a:endParaRPr>
          </a:p>
          <a:p>
            <a:endParaRPr lang="en-GB" dirty="0"/>
          </a:p>
        </p:txBody>
      </p:sp>
      <p:sp>
        <p:nvSpPr>
          <p:cNvPr id="4" name="Slide Number Placeholder 3">
            <a:extLst>
              <a:ext uri="{FF2B5EF4-FFF2-40B4-BE49-F238E27FC236}">
                <a16:creationId xmlns:a16="http://schemas.microsoft.com/office/drawing/2014/main" id="{E1F06D7C-4587-0359-43F0-542E3416D090}"/>
              </a:ext>
            </a:extLst>
          </p:cNvPr>
          <p:cNvSpPr>
            <a:spLocks noGrp="1"/>
          </p:cNvSpPr>
          <p:nvPr>
            <p:ph type="sldNum" sz="quarter" idx="12"/>
          </p:nvPr>
        </p:nvSpPr>
        <p:spPr/>
        <p:txBody>
          <a:bodyPr/>
          <a:lstStyle/>
          <a:p>
            <a:fld id="{5512AD5A-2C28-1D42-B971-4292A709C8F6}" type="slidenum">
              <a:rPr lang="en-US" smtClean="0"/>
              <a:pPr/>
              <a:t>4</a:t>
            </a:fld>
            <a:endParaRPr lang="en-US" dirty="0"/>
          </a:p>
        </p:txBody>
      </p:sp>
    </p:spTree>
    <p:extLst>
      <p:ext uri="{BB962C8B-B14F-4D97-AF65-F5344CB8AC3E}">
        <p14:creationId xmlns:p14="http://schemas.microsoft.com/office/powerpoint/2010/main" val="114497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FAA6-8F35-45CC-E480-5467E1548A7C}"/>
              </a:ext>
            </a:extLst>
          </p:cNvPr>
          <p:cNvSpPr>
            <a:spLocks noGrp="1"/>
          </p:cNvSpPr>
          <p:nvPr>
            <p:ph type="title"/>
          </p:nvPr>
        </p:nvSpPr>
        <p:spPr/>
        <p:txBody>
          <a:bodyPr/>
          <a:lstStyle/>
          <a:p>
            <a:r>
              <a:rPr lang="en-GB" b="1" dirty="0"/>
              <a:t>Asking facilitative questions</a:t>
            </a:r>
          </a:p>
        </p:txBody>
      </p:sp>
      <p:sp>
        <p:nvSpPr>
          <p:cNvPr id="3" name="Content Placeholder 2">
            <a:extLst>
              <a:ext uri="{FF2B5EF4-FFF2-40B4-BE49-F238E27FC236}">
                <a16:creationId xmlns:a16="http://schemas.microsoft.com/office/drawing/2014/main" id="{77E6B02E-4040-E95F-A519-7E63E90C69F5}"/>
              </a:ext>
            </a:extLst>
          </p:cNvPr>
          <p:cNvSpPr>
            <a:spLocks noGrp="1"/>
          </p:cNvSpPr>
          <p:nvPr>
            <p:ph idx="1"/>
          </p:nvPr>
        </p:nvSpPr>
        <p:spPr/>
        <p:txBody>
          <a:bodyPr/>
          <a:lstStyle/>
          <a:p>
            <a:r>
              <a:rPr lang="en-GB" sz="1400" dirty="0"/>
              <a:t>Not telling someone what you think they should do:</a:t>
            </a:r>
          </a:p>
          <a:p>
            <a:r>
              <a:rPr lang="en-GB" sz="1400" dirty="0"/>
              <a:t>“If I was you I would…”</a:t>
            </a:r>
          </a:p>
          <a:p>
            <a:r>
              <a:rPr lang="en-GB" sz="1400" dirty="0"/>
              <a:t>“Why don’t you just…”</a:t>
            </a:r>
          </a:p>
          <a:p>
            <a:endParaRPr lang="en-GB" sz="1400" dirty="0"/>
          </a:p>
          <a:p>
            <a:r>
              <a:rPr lang="en-GB" sz="1400" dirty="0"/>
              <a:t>But assisting them to get there themselves:</a:t>
            </a:r>
          </a:p>
          <a:p>
            <a:r>
              <a:rPr lang="en-GB" sz="1400" dirty="0"/>
              <a:t>“What might be going on here…”</a:t>
            </a:r>
          </a:p>
          <a:p>
            <a:r>
              <a:rPr lang="en-GB" sz="1400" dirty="0"/>
              <a:t>“Is there anything else you can do about…”</a:t>
            </a:r>
          </a:p>
          <a:p>
            <a:endParaRPr lang="en-GB" sz="1400" dirty="0"/>
          </a:p>
          <a:p>
            <a:r>
              <a:rPr lang="en-GB" sz="1400" dirty="0"/>
              <a:t>Thinking about both process and content:</a:t>
            </a:r>
          </a:p>
          <a:p>
            <a:r>
              <a:rPr lang="en-GB" sz="1400" dirty="0"/>
              <a:t>“I notice when you were talking about X you became quiet…”</a:t>
            </a:r>
          </a:p>
          <a:p>
            <a:r>
              <a:rPr lang="en-GB" sz="1400" dirty="0"/>
              <a:t>“What do you think you could do next to…”</a:t>
            </a:r>
          </a:p>
          <a:p>
            <a:endParaRPr lang="en-GB" dirty="0"/>
          </a:p>
        </p:txBody>
      </p:sp>
      <p:sp>
        <p:nvSpPr>
          <p:cNvPr id="4" name="Slide Number Placeholder 3">
            <a:extLst>
              <a:ext uri="{FF2B5EF4-FFF2-40B4-BE49-F238E27FC236}">
                <a16:creationId xmlns:a16="http://schemas.microsoft.com/office/drawing/2014/main" id="{3C935D90-6520-6B89-E28D-4950669D5668}"/>
              </a:ext>
            </a:extLst>
          </p:cNvPr>
          <p:cNvSpPr>
            <a:spLocks noGrp="1"/>
          </p:cNvSpPr>
          <p:nvPr>
            <p:ph type="sldNum" sz="quarter" idx="12"/>
          </p:nvPr>
        </p:nvSpPr>
        <p:spPr/>
        <p:txBody>
          <a:bodyPr/>
          <a:lstStyle/>
          <a:p>
            <a:fld id="{5512AD5A-2C28-1D42-B971-4292A709C8F6}" type="slidenum">
              <a:rPr lang="en-US" smtClean="0"/>
              <a:pPr/>
              <a:t>5</a:t>
            </a:fld>
            <a:endParaRPr lang="en-US" dirty="0"/>
          </a:p>
        </p:txBody>
      </p:sp>
      <p:pic>
        <p:nvPicPr>
          <p:cNvPr id="5" name="Graphic 4" descr="Speech with solid fill">
            <a:extLst>
              <a:ext uri="{FF2B5EF4-FFF2-40B4-BE49-F238E27FC236}">
                <a16:creationId xmlns:a16="http://schemas.microsoft.com/office/drawing/2014/main" id="{E69E4BF7-1050-ABD6-38C0-77211C6745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26792" y="2859849"/>
            <a:ext cx="1654500" cy="1654500"/>
          </a:xfrm>
          <a:prstGeom prst="rect">
            <a:avLst/>
          </a:prstGeom>
        </p:spPr>
      </p:pic>
      <p:pic>
        <p:nvPicPr>
          <p:cNvPr id="6" name="Graphic 5" descr="Speech with solid fill">
            <a:extLst>
              <a:ext uri="{FF2B5EF4-FFF2-40B4-BE49-F238E27FC236}">
                <a16:creationId xmlns:a16="http://schemas.microsoft.com/office/drawing/2014/main" id="{E9B17B15-7677-4E19-B56E-F8B9288390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02943" y="3158884"/>
            <a:ext cx="1673549" cy="1673549"/>
          </a:xfrm>
          <a:prstGeom prst="rect">
            <a:avLst/>
          </a:prstGeom>
        </p:spPr>
      </p:pic>
    </p:spTree>
    <p:extLst>
      <p:ext uri="{BB962C8B-B14F-4D97-AF65-F5344CB8AC3E}">
        <p14:creationId xmlns:p14="http://schemas.microsoft.com/office/powerpoint/2010/main" val="51876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491E-4D98-27F9-8D99-923A2958F420}"/>
              </a:ext>
            </a:extLst>
          </p:cNvPr>
          <p:cNvSpPr>
            <a:spLocks noGrp="1"/>
          </p:cNvSpPr>
          <p:nvPr>
            <p:ph type="title"/>
          </p:nvPr>
        </p:nvSpPr>
        <p:spPr/>
        <p:txBody>
          <a:bodyPr/>
          <a:lstStyle/>
          <a:p>
            <a:r>
              <a:rPr lang="en-GB" b="1" dirty="0"/>
              <a:t>Taking care of ourselves and each other </a:t>
            </a:r>
            <a:endParaRPr lang="en-GB" dirty="0"/>
          </a:p>
        </p:txBody>
      </p:sp>
      <p:sp>
        <p:nvSpPr>
          <p:cNvPr id="3" name="Content Placeholder 2">
            <a:extLst>
              <a:ext uri="{FF2B5EF4-FFF2-40B4-BE49-F238E27FC236}">
                <a16:creationId xmlns:a16="http://schemas.microsoft.com/office/drawing/2014/main" id="{EEE8C19C-8509-E133-9704-AC3DB23F163F}"/>
              </a:ext>
            </a:extLst>
          </p:cNvPr>
          <p:cNvSpPr>
            <a:spLocks noGrp="1"/>
          </p:cNvSpPr>
          <p:nvPr>
            <p:ph idx="1"/>
          </p:nvPr>
        </p:nvSpPr>
        <p:spPr/>
        <p:txBody>
          <a:bodyPr/>
          <a:lstStyle/>
          <a:p>
            <a:pPr marL="285750" lvl="0" indent="-285750">
              <a:buFont typeface="Wingdings" panose="05000000000000000000" pitchFamily="2" charset="2"/>
              <a:buChar char="ü"/>
            </a:pPr>
            <a:r>
              <a:rPr lang="en-GB" sz="1600" dirty="0"/>
              <a:t>Presenting information about a child and family for group discussion can at times bring emotions to the fore.  </a:t>
            </a:r>
          </a:p>
          <a:p>
            <a:pPr marL="285750" lvl="0" indent="-285750">
              <a:buFont typeface="Wingdings" panose="05000000000000000000" pitchFamily="2" charset="2"/>
              <a:buChar char="ü"/>
            </a:pPr>
            <a:r>
              <a:rPr lang="en-GB" sz="1600" dirty="0"/>
              <a:t>It is expected that all group members will be supportive in these circumstances and presenters can make the decision as to how they want to look after themselves – e.g. leaving the room and having some time out.</a:t>
            </a:r>
          </a:p>
          <a:p>
            <a:pPr marL="285750" lvl="0" indent="-285750">
              <a:buFont typeface="Wingdings" panose="05000000000000000000" pitchFamily="2" charset="2"/>
              <a:buChar char="ü"/>
            </a:pPr>
            <a:r>
              <a:rPr lang="en-GB" sz="1600" dirty="0"/>
              <a:t>Discussions about children and families may, by very nature may include consideration of how our own experiences impact on our work.  Presenters can decide how much of their personal experience they want to share with the group. </a:t>
            </a:r>
          </a:p>
          <a:p>
            <a:pPr marL="285750" lvl="0" indent="-285750">
              <a:buFont typeface="Wingdings" panose="05000000000000000000" pitchFamily="2" charset="2"/>
              <a:buChar char="ü"/>
            </a:pPr>
            <a:r>
              <a:rPr lang="en-GB" sz="1600" dirty="0"/>
              <a:t>It’s okay and expected that we will experience, and express, a range of emotions. .</a:t>
            </a:r>
          </a:p>
          <a:p>
            <a:endParaRPr lang="en-GB" dirty="0"/>
          </a:p>
        </p:txBody>
      </p:sp>
      <p:sp>
        <p:nvSpPr>
          <p:cNvPr id="4" name="Slide Number Placeholder 3">
            <a:extLst>
              <a:ext uri="{FF2B5EF4-FFF2-40B4-BE49-F238E27FC236}">
                <a16:creationId xmlns:a16="http://schemas.microsoft.com/office/drawing/2014/main" id="{E10B13F3-9165-012E-D1F8-27559CF3442C}"/>
              </a:ext>
            </a:extLst>
          </p:cNvPr>
          <p:cNvSpPr>
            <a:spLocks noGrp="1"/>
          </p:cNvSpPr>
          <p:nvPr>
            <p:ph type="sldNum" sz="quarter" idx="12"/>
          </p:nvPr>
        </p:nvSpPr>
        <p:spPr/>
        <p:txBody>
          <a:bodyPr/>
          <a:lstStyle/>
          <a:p>
            <a:fld id="{5512AD5A-2C28-1D42-B971-4292A709C8F6}" type="slidenum">
              <a:rPr lang="en-US" smtClean="0"/>
              <a:pPr/>
              <a:t>6</a:t>
            </a:fld>
            <a:endParaRPr lang="en-US" dirty="0"/>
          </a:p>
        </p:txBody>
      </p:sp>
    </p:spTree>
    <p:extLst>
      <p:ext uri="{BB962C8B-B14F-4D97-AF65-F5344CB8AC3E}">
        <p14:creationId xmlns:p14="http://schemas.microsoft.com/office/powerpoint/2010/main" val="335180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2777-7171-4022-BEEB-BC6429F7C088}"/>
              </a:ext>
            </a:extLst>
          </p:cNvPr>
          <p:cNvSpPr>
            <a:spLocks noGrp="1"/>
          </p:cNvSpPr>
          <p:nvPr>
            <p:ph type="title"/>
          </p:nvPr>
        </p:nvSpPr>
        <p:spPr/>
        <p:txBody>
          <a:bodyPr/>
          <a:lstStyle/>
          <a:p>
            <a:r>
              <a:rPr lang="en-GB" b="1" dirty="0"/>
              <a:t>Developing your group agreements</a:t>
            </a:r>
          </a:p>
        </p:txBody>
      </p:sp>
      <p:sp>
        <p:nvSpPr>
          <p:cNvPr id="3" name="Content Placeholder 2">
            <a:extLst>
              <a:ext uri="{FF2B5EF4-FFF2-40B4-BE49-F238E27FC236}">
                <a16:creationId xmlns:a16="http://schemas.microsoft.com/office/drawing/2014/main" id="{5E025B6D-1702-B731-40BD-CEB521535918}"/>
              </a:ext>
            </a:extLst>
          </p:cNvPr>
          <p:cNvSpPr>
            <a:spLocks noGrp="1"/>
          </p:cNvSpPr>
          <p:nvPr>
            <p:ph idx="1"/>
          </p:nvPr>
        </p:nvSpPr>
        <p:spPr/>
        <p:txBody>
          <a:bodyPr/>
          <a:lstStyle/>
          <a:p>
            <a:r>
              <a:rPr lang="en-GB" dirty="0"/>
              <a:t>In your two groups, consider these four issues and what you would like to be included under each heading?</a:t>
            </a:r>
          </a:p>
          <a:p>
            <a:endParaRPr lang="en-GB" dirty="0"/>
          </a:p>
          <a:p>
            <a:r>
              <a:rPr lang="en-GB" b="1" dirty="0">
                <a:solidFill>
                  <a:schemeClr val="accent3"/>
                </a:solidFill>
              </a:rPr>
              <a:t>Confidentiality</a:t>
            </a:r>
          </a:p>
          <a:p>
            <a:endParaRPr lang="en-GB" dirty="0"/>
          </a:p>
          <a:p>
            <a:r>
              <a:rPr lang="en-GB" b="1" dirty="0">
                <a:solidFill>
                  <a:schemeClr val="accent3"/>
                </a:solidFill>
              </a:rPr>
              <a:t>Respectful challenge</a:t>
            </a:r>
          </a:p>
          <a:p>
            <a:endParaRPr lang="en-GB" b="1" dirty="0">
              <a:solidFill>
                <a:schemeClr val="accent3"/>
              </a:solidFill>
            </a:endParaRPr>
          </a:p>
          <a:p>
            <a:r>
              <a:rPr lang="en-GB" b="1" dirty="0">
                <a:solidFill>
                  <a:schemeClr val="accent3"/>
                </a:solidFill>
              </a:rPr>
              <a:t>Self care and looking after one another</a:t>
            </a:r>
          </a:p>
          <a:p>
            <a:endParaRPr lang="en-GB" b="1" dirty="0">
              <a:solidFill>
                <a:schemeClr val="accent3"/>
              </a:solidFill>
            </a:endParaRPr>
          </a:p>
          <a:p>
            <a:r>
              <a:rPr lang="en-GB" b="1" dirty="0">
                <a:solidFill>
                  <a:schemeClr val="accent3"/>
                </a:solidFill>
              </a:rPr>
              <a:t>Safeguarding issues</a:t>
            </a:r>
          </a:p>
          <a:p>
            <a:endParaRPr lang="en-GB" dirty="0"/>
          </a:p>
        </p:txBody>
      </p:sp>
      <p:sp>
        <p:nvSpPr>
          <p:cNvPr id="4" name="Slide Number Placeholder 3">
            <a:extLst>
              <a:ext uri="{FF2B5EF4-FFF2-40B4-BE49-F238E27FC236}">
                <a16:creationId xmlns:a16="http://schemas.microsoft.com/office/drawing/2014/main" id="{5CF5EF20-A289-0DF8-589D-F212F0692E9C}"/>
              </a:ext>
            </a:extLst>
          </p:cNvPr>
          <p:cNvSpPr>
            <a:spLocks noGrp="1"/>
          </p:cNvSpPr>
          <p:nvPr>
            <p:ph type="sldNum" sz="quarter" idx="12"/>
          </p:nvPr>
        </p:nvSpPr>
        <p:spPr/>
        <p:txBody>
          <a:bodyPr/>
          <a:lstStyle/>
          <a:p>
            <a:fld id="{5512AD5A-2C28-1D42-B971-4292A709C8F6}" type="slidenum">
              <a:rPr lang="en-US" smtClean="0"/>
              <a:pPr/>
              <a:t>7</a:t>
            </a:fld>
            <a:endParaRPr lang="en-US" dirty="0"/>
          </a:p>
        </p:txBody>
      </p:sp>
    </p:spTree>
    <p:extLst>
      <p:ext uri="{BB962C8B-B14F-4D97-AF65-F5344CB8AC3E}">
        <p14:creationId xmlns:p14="http://schemas.microsoft.com/office/powerpoint/2010/main" val="142886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GB" b="1" dirty="0"/>
              <a:t>Top tips </a:t>
            </a:r>
          </a:p>
        </p:txBody>
      </p:sp>
      <p:sp>
        <p:nvSpPr>
          <p:cNvPr id="8" name="Content Placeholder 7"/>
          <p:cNvSpPr>
            <a:spLocks noGrp="1"/>
          </p:cNvSpPr>
          <p:nvPr>
            <p:ph sz="half" idx="1"/>
          </p:nvPr>
        </p:nvSpPr>
        <p:spPr>
          <a:xfrm>
            <a:off x="628649" y="879232"/>
            <a:ext cx="5265417" cy="3747852"/>
          </a:xfrm>
        </p:spPr>
        <p:txBody>
          <a:bodyPr>
            <a:normAutofit/>
          </a:bodyPr>
          <a:lstStyle/>
          <a:p>
            <a:pPr marL="285750" indent="-285750" fontAlgn="base">
              <a:buFont typeface="Wingdings" panose="05000000000000000000" pitchFamily="2" charset="2"/>
              <a:buChar char="ü"/>
              <a:defRPr/>
            </a:pPr>
            <a:r>
              <a:rPr lang="en-GB" sz="1600" dirty="0">
                <a:solidFill>
                  <a:srgbClr val="555859"/>
                </a:solidFill>
              </a:rPr>
              <a:t>Remember it can be hard to present your work to others – challenge kindly and constructively </a:t>
            </a:r>
          </a:p>
          <a:p>
            <a:pPr marL="285750" indent="-285750" fontAlgn="base">
              <a:buFont typeface="Wingdings" panose="05000000000000000000" pitchFamily="2" charset="2"/>
              <a:buChar char="ü"/>
              <a:defRPr/>
            </a:pPr>
            <a:r>
              <a:rPr lang="en-GB" sz="1600" dirty="0">
                <a:solidFill>
                  <a:srgbClr val="555859"/>
                </a:solidFill>
              </a:rPr>
              <a:t>Given the space to reflect on a case, we all have learning to do about our own work</a:t>
            </a:r>
          </a:p>
          <a:p>
            <a:pPr marL="285750" indent="-285750" fontAlgn="base">
              <a:buFont typeface="Wingdings" panose="05000000000000000000" pitchFamily="2" charset="2"/>
              <a:buChar char="ü"/>
              <a:defRPr/>
            </a:pPr>
            <a:r>
              <a:rPr lang="en-GB" sz="1600" dirty="0">
                <a:solidFill>
                  <a:srgbClr val="555859"/>
                </a:solidFill>
              </a:rPr>
              <a:t>Don’t jump in too early with a question</a:t>
            </a:r>
          </a:p>
          <a:p>
            <a:pPr marL="285750" indent="-285750" fontAlgn="base">
              <a:buFont typeface="Wingdings" panose="05000000000000000000" pitchFamily="2" charset="2"/>
              <a:buChar char="ü"/>
              <a:defRPr/>
            </a:pPr>
            <a:r>
              <a:rPr lang="en-GB" sz="1600" dirty="0">
                <a:solidFill>
                  <a:srgbClr val="555859"/>
                </a:solidFill>
              </a:rPr>
              <a:t>Allow silence for the presenter to think</a:t>
            </a:r>
          </a:p>
          <a:p>
            <a:pPr marL="285750" indent="-285750" fontAlgn="base">
              <a:buFont typeface="Wingdings" panose="05000000000000000000" pitchFamily="2" charset="2"/>
              <a:buChar char="ü"/>
              <a:defRPr/>
            </a:pPr>
            <a:r>
              <a:rPr lang="en-GB" sz="1600" dirty="0">
                <a:solidFill>
                  <a:srgbClr val="555859"/>
                </a:solidFill>
              </a:rPr>
              <a:t>Listen first, ask questions later</a:t>
            </a:r>
          </a:p>
          <a:p>
            <a:pPr marL="285750" indent="-285750" fontAlgn="base">
              <a:buFont typeface="Wingdings" panose="05000000000000000000" pitchFamily="2" charset="2"/>
              <a:buChar char="ü"/>
              <a:defRPr/>
            </a:pPr>
            <a:r>
              <a:rPr lang="en-GB" sz="1600" dirty="0">
                <a:solidFill>
                  <a:srgbClr val="555859"/>
                </a:solidFill>
              </a:rPr>
              <a:t>Use the presenters' words and phrases to form the content of your question</a:t>
            </a:r>
          </a:p>
          <a:p>
            <a:pPr marL="285750" indent="-285750" fontAlgn="base">
              <a:buFont typeface="Wingdings" panose="05000000000000000000" pitchFamily="2" charset="2"/>
              <a:buChar char="ü"/>
              <a:defRPr/>
            </a:pPr>
            <a:r>
              <a:rPr lang="en-GB" sz="1600" dirty="0">
                <a:solidFill>
                  <a:srgbClr val="555859"/>
                </a:solidFill>
              </a:rPr>
              <a:t>If you haven’t got a question, don’t panic, just ‘pass’</a:t>
            </a:r>
          </a:p>
          <a:p>
            <a:pPr marL="285750" indent="-285750" fontAlgn="base">
              <a:buFont typeface="Wingdings" panose="05000000000000000000" pitchFamily="2" charset="2"/>
              <a:buChar char="ü"/>
              <a:defRPr/>
            </a:pPr>
            <a:r>
              <a:rPr lang="en-GB" sz="1600" dirty="0">
                <a:solidFill>
                  <a:srgbClr val="555859"/>
                </a:solidFill>
              </a:rPr>
              <a:t>You don’t have to fix this </a:t>
            </a:r>
          </a:p>
          <a:p>
            <a:pPr marL="285736" indent="-285736">
              <a:lnSpc>
                <a:spcPct val="120000"/>
              </a:lnSpc>
              <a:buFont typeface="Wingdings" panose="05000000000000000000" pitchFamily="2" charset="2"/>
              <a:buChar char="ü"/>
            </a:pPr>
            <a:endParaRPr lang="en-GB" sz="1600" b="1" dirty="0">
              <a:solidFill>
                <a:schemeClr val="accent2"/>
              </a:solidFill>
            </a:endParaRPr>
          </a:p>
        </p:txBody>
      </p:sp>
      <p:pic>
        <p:nvPicPr>
          <p:cNvPr id="18" name="Picture 17" descr="Icon&#10;&#10;Description automatically generated">
            <a:extLst>
              <a:ext uri="{FF2B5EF4-FFF2-40B4-BE49-F238E27FC236}">
                <a16:creationId xmlns:a16="http://schemas.microsoft.com/office/drawing/2014/main" id="{4CD64C00-20B1-DE90-834B-C7687276B63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53669" y="1357657"/>
            <a:ext cx="2690079" cy="2690079"/>
          </a:xfrm>
          <a:prstGeom prst="rect">
            <a:avLst/>
          </a:prstGeom>
        </p:spPr>
      </p:pic>
    </p:spTree>
    <p:extLst>
      <p:ext uri="{BB962C8B-B14F-4D97-AF65-F5344CB8AC3E}">
        <p14:creationId xmlns:p14="http://schemas.microsoft.com/office/powerpoint/2010/main" val="1856396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SA Theme">
  <a:themeElements>
    <a:clrScheme name="CSA colours">
      <a:dk1>
        <a:srgbClr val="555859"/>
      </a:dk1>
      <a:lt1>
        <a:srgbClr val="FFFFFF"/>
      </a:lt1>
      <a:dk2>
        <a:srgbClr val="702474"/>
      </a:dk2>
      <a:lt2>
        <a:srgbClr val="ECEBEC"/>
      </a:lt2>
      <a:accent1>
        <a:srgbClr val="304B9A"/>
      </a:accent1>
      <a:accent2>
        <a:srgbClr val="83BA26"/>
      </a:accent2>
      <a:accent3>
        <a:srgbClr val="AC70AD"/>
      </a:accent3>
      <a:accent4>
        <a:srgbClr val="64669F"/>
      </a:accent4>
      <a:accent5>
        <a:srgbClr val="49B179"/>
      </a:accent5>
      <a:accent6>
        <a:srgbClr val="2FA2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l">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SA" id="{95775494-D864-4FC9-BAC0-27D6822BCD61}" vid="{67DA591F-26AE-47F1-9B37-FE05A2F9EE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CSA</Template>
  <TotalTime>40204</TotalTime>
  <Words>929</Words>
  <Application>Microsoft Office PowerPoint</Application>
  <PresentationFormat>On-screen Show (16:9)</PresentationFormat>
  <Paragraphs>100</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CSA Theme</vt:lpstr>
      <vt:lpstr>Reflective case discussions</vt:lpstr>
      <vt:lpstr>What we will cover this afternoon</vt:lpstr>
      <vt:lpstr>Aims of reflective case discussion </vt:lpstr>
      <vt:lpstr>Organisation of reflective case discussions</vt:lpstr>
      <vt:lpstr>Asking facilitative questions</vt:lpstr>
      <vt:lpstr>Taking care of ourselves and each other </vt:lpstr>
      <vt:lpstr>Developing your group agreements</vt:lpstr>
      <vt:lpstr>Top 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Intra-familial child sexual abuse:</dc:title>
  <dc:creator>Kirsty Henderson</dc:creator>
  <cp:lastModifiedBy>Natasha Sabin</cp:lastModifiedBy>
  <cp:revision>88</cp:revision>
  <dcterms:created xsi:type="dcterms:W3CDTF">2021-11-01T12:16:04Z</dcterms:created>
  <dcterms:modified xsi:type="dcterms:W3CDTF">2025-03-12T14:53:14Z</dcterms:modified>
</cp:coreProperties>
</file>